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74" r:id="rId5"/>
    <p:sldId id="281" r:id="rId6"/>
    <p:sldId id="264" r:id="rId7"/>
    <p:sldId id="273" r:id="rId8"/>
    <p:sldId id="271" r:id="rId9"/>
    <p:sldId id="270" r:id="rId10"/>
    <p:sldId id="268" r:id="rId11"/>
    <p:sldId id="277" r:id="rId12"/>
    <p:sldId id="280" r:id="rId13"/>
    <p:sldId id="278" r:id="rId14"/>
    <p:sldId id="259" r:id="rId15"/>
    <p:sldId id="262" r:id="rId16"/>
    <p:sldId id="263" r:id="rId17"/>
    <p:sldId id="260" r:id="rId18"/>
    <p:sldId id="265" r:id="rId19"/>
    <p:sldId id="269" r:id="rId20"/>
    <p:sldId id="266" r:id="rId21"/>
    <p:sldId id="272" r:id="rId22"/>
    <p:sldId id="267" r:id="rId23"/>
    <p:sldId id="275" r:id="rId24"/>
    <p:sldId id="276" r:id="rId25"/>
    <p:sldId id="279"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772" userDrawn="1">
          <p15:clr>
            <a:srgbClr val="A4A3A4"/>
          </p15:clr>
        </p15:guide>
        <p15:guide id="3" pos="211" userDrawn="1">
          <p15:clr>
            <a:srgbClr val="A4A3A4"/>
          </p15:clr>
        </p15:guide>
        <p15:guide id="4" pos="7491" userDrawn="1">
          <p15:clr>
            <a:srgbClr val="A4A3A4"/>
          </p15:clr>
        </p15:guide>
        <p15:guide id="5" orient="horz" pos="459" userDrawn="1">
          <p15:clr>
            <a:srgbClr val="A4A3A4"/>
          </p15:clr>
        </p15:guide>
        <p15:guide id="6" pos="5155" userDrawn="1">
          <p15:clr>
            <a:srgbClr val="A4A3A4"/>
          </p15:clr>
        </p15:guide>
        <p15:guide id="7" pos="257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8784"/>
    <a:srgbClr val="FFFFFF"/>
    <a:srgbClr val="42A881"/>
    <a:srgbClr val="98FF72"/>
    <a:srgbClr val="65D97D"/>
    <a:srgbClr val="006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01" autoAdjust="0"/>
    <p:restoredTop sz="94660"/>
  </p:normalViewPr>
  <p:slideViewPr>
    <p:cSldViewPr snapToGrid="0" showGuides="1">
      <p:cViewPr varScale="1">
        <p:scale>
          <a:sx n="76" d="100"/>
          <a:sy n="76" d="100"/>
        </p:scale>
        <p:origin x="348" y="78"/>
      </p:cViewPr>
      <p:guideLst>
        <p:guide orient="horz" pos="2160"/>
        <p:guide pos="3772"/>
        <p:guide pos="211"/>
        <p:guide pos="7491"/>
        <p:guide orient="horz" pos="459"/>
        <p:guide pos="5155"/>
        <p:guide pos="2570"/>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系列 1</c:v>
                </c:pt>
              </c:strCache>
            </c:strRef>
          </c:tx>
          <c:spPr>
            <a:solidFill>
              <a:schemeClr val="bg1"/>
            </a:solidFill>
            <a:ln>
              <a:noFill/>
            </a:ln>
            <a:effectLst>
              <a:outerShdw blurRad="50800" dist="38100" dir="2700000" algn="tl" rotWithShape="0">
                <a:prstClr val="black">
                  <a:alpha val="20000"/>
                </a:prstClr>
              </a:outerShdw>
            </a:effectLst>
          </c:spPr>
          <c:invertIfNegative val="0"/>
          <c:cat>
            <c:strRef>
              <c:f>Sheet1!$A$2:$A$8</c:f>
              <c:strCache>
                <c:ptCount val="7"/>
                <c:pt idx="0">
                  <c:v>类别 1</c:v>
                </c:pt>
                <c:pt idx="1">
                  <c:v>类别 2</c:v>
                </c:pt>
                <c:pt idx="2">
                  <c:v>类别 3</c:v>
                </c:pt>
                <c:pt idx="3">
                  <c:v>类别 4</c:v>
                </c:pt>
                <c:pt idx="4">
                  <c:v>类别 5</c:v>
                </c:pt>
                <c:pt idx="5">
                  <c:v>类别 6</c:v>
                </c:pt>
                <c:pt idx="6">
                  <c:v>类别 7</c:v>
                </c:pt>
              </c:strCache>
            </c:strRef>
          </c:cat>
          <c:val>
            <c:numRef>
              <c:f>Sheet1!$B$2:$B$8</c:f>
              <c:numCache>
                <c:formatCode>General</c:formatCode>
                <c:ptCount val="7"/>
                <c:pt idx="0">
                  <c:v>4.3</c:v>
                </c:pt>
                <c:pt idx="1">
                  <c:v>2.5</c:v>
                </c:pt>
                <c:pt idx="2">
                  <c:v>3.5</c:v>
                </c:pt>
                <c:pt idx="3">
                  <c:v>4.5</c:v>
                </c:pt>
                <c:pt idx="4">
                  <c:v>4.0999999999999996</c:v>
                </c:pt>
                <c:pt idx="5">
                  <c:v>3.7</c:v>
                </c:pt>
                <c:pt idx="6">
                  <c:v>3.2</c:v>
                </c:pt>
              </c:numCache>
            </c:numRef>
          </c:val>
        </c:ser>
        <c:ser>
          <c:idx val="1"/>
          <c:order val="1"/>
          <c:tx>
            <c:strRef>
              <c:f>Sheet1!$C$1</c:f>
              <c:strCache>
                <c:ptCount val="1"/>
                <c:pt idx="0">
                  <c:v>系列 2</c:v>
                </c:pt>
              </c:strCache>
            </c:strRef>
          </c:tx>
          <c:spPr>
            <a:solidFill>
              <a:schemeClr val="bg1">
                <a:lumMod val="85000"/>
              </a:schemeClr>
            </a:solidFill>
            <a:ln>
              <a:noFill/>
            </a:ln>
            <a:effectLst>
              <a:outerShdw blurRad="50800" dist="38100" dir="2700000" algn="tl" rotWithShape="0">
                <a:prstClr val="black">
                  <a:alpha val="20000"/>
                </a:prstClr>
              </a:outerShdw>
            </a:effectLst>
          </c:spPr>
          <c:invertIfNegative val="0"/>
          <c:cat>
            <c:strRef>
              <c:f>Sheet1!$A$2:$A$8</c:f>
              <c:strCache>
                <c:ptCount val="7"/>
                <c:pt idx="0">
                  <c:v>类别 1</c:v>
                </c:pt>
                <c:pt idx="1">
                  <c:v>类别 2</c:v>
                </c:pt>
                <c:pt idx="2">
                  <c:v>类别 3</c:v>
                </c:pt>
                <c:pt idx="3">
                  <c:v>类别 4</c:v>
                </c:pt>
                <c:pt idx="4">
                  <c:v>类别 5</c:v>
                </c:pt>
                <c:pt idx="5">
                  <c:v>类别 6</c:v>
                </c:pt>
                <c:pt idx="6">
                  <c:v>类别 7</c:v>
                </c:pt>
              </c:strCache>
            </c:strRef>
          </c:cat>
          <c:val>
            <c:numRef>
              <c:f>Sheet1!$C$2:$C$8</c:f>
              <c:numCache>
                <c:formatCode>General</c:formatCode>
                <c:ptCount val="7"/>
                <c:pt idx="0">
                  <c:v>2.4</c:v>
                </c:pt>
                <c:pt idx="1">
                  <c:v>4.4000000000000004</c:v>
                </c:pt>
                <c:pt idx="2">
                  <c:v>1.8</c:v>
                </c:pt>
                <c:pt idx="3">
                  <c:v>2.8</c:v>
                </c:pt>
                <c:pt idx="4">
                  <c:v>2.5</c:v>
                </c:pt>
                <c:pt idx="5">
                  <c:v>2</c:v>
                </c:pt>
                <c:pt idx="6">
                  <c:v>2.8</c:v>
                </c:pt>
              </c:numCache>
            </c:numRef>
          </c:val>
        </c:ser>
        <c:dLbls>
          <c:showLegendKey val="0"/>
          <c:showVal val="0"/>
          <c:showCatName val="0"/>
          <c:showSerName val="0"/>
          <c:showPercent val="0"/>
          <c:showBubbleSize val="0"/>
        </c:dLbls>
        <c:gapWidth val="219"/>
        <c:overlap val="100"/>
        <c:axId val="195776400"/>
        <c:axId val="195779144"/>
      </c:barChart>
      <c:catAx>
        <c:axId val="195776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微软雅黑" panose="020B0503020204020204" pitchFamily="34" charset="-122"/>
                <a:ea typeface="微软雅黑" panose="020B0503020204020204" pitchFamily="34" charset="-122"/>
                <a:cs typeface="+mn-cs"/>
              </a:defRPr>
            </a:pPr>
            <a:endParaRPr lang="zh-CN"/>
          </a:p>
        </c:txPr>
        <c:crossAx val="195779144"/>
        <c:crosses val="autoZero"/>
        <c:auto val="1"/>
        <c:lblAlgn val="ctr"/>
        <c:lblOffset val="100"/>
        <c:noMultiLvlLbl val="0"/>
      </c:catAx>
      <c:valAx>
        <c:axId val="19577914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微软雅黑" panose="020B0503020204020204" pitchFamily="34" charset="-122"/>
                <a:ea typeface="微软雅黑" panose="020B0503020204020204" pitchFamily="34" charset="-122"/>
                <a:cs typeface="+mn-cs"/>
              </a:defRPr>
            </a:pPr>
            <a:endParaRPr lang="zh-CN"/>
          </a:p>
        </c:txPr>
        <c:crossAx val="195776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png>
</file>

<file path=ppt/media/image40.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9D31AC2E-447C-4693-825D-91ABCF4D88E4}" type="datetimeFigureOut">
              <a:rPr lang="zh-CN" altLang="en-US" smtClean="0"/>
              <a:t>2017/5/26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13751186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D31AC2E-447C-4693-825D-91ABCF4D88E4}" type="datetimeFigureOut">
              <a:rPr lang="zh-CN" altLang="en-US" smtClean="0"/>
              <a:t>2017/5/26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2494259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D31AC2E-447C-4693-825D-91ABCF4D88E4}" type="datetimeFigureOut">
              <a:rPr lang="zh-CN" altLang="en-US" smtClean="0"/>
              <a:t>2017/5/26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7417015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D31AC2E-447C-4693-825D-91ABCF4D88E4}" type="datetimeFigureOut">
              <a:rPr lang="zh-CN" altLang="en-US" smtClean="0"/>
              <a:t>2017/5/26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31648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9D31AC2E-447C-4693-825D-91ABCF4D88E4}" type="datetimeFigureOut">
              <a:rPr lang="zh-CN" altLang="en-US" smtClean="0"/>
              <a:t>2017/5/26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3162865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9D31AC2E-447C-4693-825D-91ABCF4D88E4}" type="datetimeFigureOut">
              <a:rPr lang="zh-CN" altLang="en-US" smtClean="0"/>
              <a:t>2017/5/26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4009299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9D31AC2E-447C-4693-825D-91ABCF4D88E4}" type="datetimeFigureOut">
              <a:rPr lang="zh-CN" altLang="en-US" smtClean="0"/>
              <a:t>2017/5/26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41453801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9D31AC2E-447C-4693-825D-91ABCF4D88E4}" type="datetimeFigureOut">
              <a:rPr lang="zh-CN" altLang="en-US" smtClean="0"/>
              <a:t>2017/5/26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2325815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D31AC2E-447C-4693-825D-91ABCF4D88E4}" type="datetimeFigureOut">
              <a:rPr lang="zh-CN" altLang="en-US" smtClean="0"/>
              <a:t>2017/5/26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2310889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D31AC2E-447C-4693-825D-91ABCF4D88E4}" type="datetimeFigureOut">
              <a:rPr lang="zh-CN" altLang="en-US" smtClean="0"/>
              <a:t>2017/5/26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3341412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D31AC2E-447C-4693-825D-91ABCF4D88E4}" type="datetimeFigureOut">
              <a:rPr lang="zh-CN" altLang="en-US" smtClean="0"/>
              <a:t>2017/5/26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610284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gs>
            <a:gs pos="63000">
              <a:schemeClr val="bg1">
                <a:lumMod val="9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31AC2E-447C-4693-825D-91ABCF4D88E4}" type="datetimeFigureOut">
              <a:rPr lang="zh-CN" altLang="en-US" smtClean="0"/>
              <a:t>2017/5/26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9E6BD8-E2AB-4042-9AF0-094FF7D80247}" type="slidenum">
              <a:rPr lang="zh-CN" altLang="en-US" smtClean="0"/>
              <a:t>‹#›</a:t>
            </a:fld>
            <a:endParaRPr lang="zh-CN" altLang="en-US"/>
          </a:p>
        </p:txBody>
      </p:sp>
    </p:spTree>
    <p:extLst>
      <p:ext uri="{BB962C8B-B14F-4D97-AF65-F5344CB8AC3E}">
        <p14:creationId xmlns:p14="http://schemas.microsoft.com/office/powerpoint/2010/main" val="4214869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hyperlink" Target="http://huangpu.ttbems.com/" TargetMode="Externa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直角三角形 48"/>
          <p:cNvSpPr/>
          <p:nvPr/>
        </p:nvSpPr>
        <p:spPr>
          <a:xfrm>
            <a:off x="0" y="2800350"/>
            <a:ext cx="4057650" cy="4057650"/>
          </a:xfrm>
          <a:prstGeom prst="rtTriangle">
            <a:avLst/>
          </a:prstGeom>
          <a:gradFill flip="none" rotWithShape="1">
            <a:gsLst>
              <a:gs pos="0">
                <a:srgbClr val="00697D"/>
              </a:gs>
              <a:gs pos="100000">
                <a:srgbClr val="65D97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0" y="-433388"/>
            <a:ext cx="2414588" cy="357188"/>
            <a:chOff x="4429125" y="300038"/>
            <a:chExt cx="2414588" cy="357188"/>
          </a:xfrm>
        </p:grpSpPr>
        <p:sp>
          <p:nvSpPr>
            <p:cNvPr id="6" name="矩形 5"/>
            <p:cNvSpPr/>
            <p:nvPr/>
          </p:nvSpPr>
          <p:spPr>
            <a:xfrm>
              <a:off x="4429125" y="300038"/>
              <a:ext cx="357188" cy="357188"/>
            </a:xfrm>
            <a:prstGeom prst="rect">
              <a:avLst/>
            </a:prstGeom>
            <a:solidFill>
              <a:srgbClr val="0069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4943475" y="300038"/>
              <a:ext cx="357188" cy="357188"/>
            </a:xfrm>
            <a:prstGeom prst="rect">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5457825" y="300038"/>
              <a:ext cx="357188" cy="357188"/>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5972175" y="300038"/>
              <a:ext cx="357188" cy="357188"/>
            </a:xfrm>
            <a:prstGeom prst="rect">
              <a:avLst/>
            </a:prstGeom>
            <a:solidFill>
              <a:srgbClr val="65D9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486525" y="300038"/>
              <a:ext cx="357188" cy="357188"/>
            </a:xfrm>
            <a:prstGeom prst="rect">
              <a:avLst/>
            </a:prstGeom>
            <a:solidFill>
              <a:srgbClr val="98FF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966451" y="-1928504"/>
            <a:ext cx="8510388" cy="6574050"/>
            <a:chOff x="-1010165" y="-1973475"/>
            <a:chExt cx="8718992" cy="6735191"/>
          </a:xfrm>
          <a:effectLst>
            <a:outerShdw blurRad="114300" dist="38100" dir="5400000" algn="t" rotWithShape="0">
              <a:prstClr val="black">
                <a:alpha val="15000"/>
              </a:prstClr>
            </a:outerShdw>
          </a:effectLst>
        </p:grpSpPr>
        <p:sp>
          <p:nvSpPr>
            <p:cNvPr id="22" name="任意多边形 21"/>
            <p:cNvSpPr/>
            <p:nvPr/>
          </p:nvSpPr>
          <p:spPr>
            <a:xfrm rot="2700000">
              <a:off x="-18265" y="-2965375"/>
              <a:ext cx="6735191" cy="8718992"/>
            </a:xfrm>
            <a:custGeom>
              <a:avLst/>
              <a:gdLst>
                <a:gd name="connsiteX0" fmla="*/ 0 w 6735191"/>
                <a:gd name="connsiteY0" fmla="*/ 5755508 h 8718992"/>
                <a:gd name="connsiteX1" fmla="*/ 5755507 w 6735191"/>
                <a:gd name="connsiteY1" fmla="*/ 0 h 8718992"/>
                <a:gd name="connsiteX2" fmla="*/ 6735191 w 6735191"/>
                <a:gd name="connsiteY2" fmla="*/ 0 h 8718992"/>
                <a:gd name="connsiteX3" fmla="*/ 6735191 w 6735191"/>
                <a:gd name="connsiteY3" fmla="*/ 8718992 h 8718992"/>
                <a:gd name="connsiteX4" fmla="*/ 2963484 w 6735191"/>
                <a:gd name="connsiteY4" fmla="*/ 8718992 h 8718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5191" h="8718992">
                  <a:moveTo>
                    <a:pt x="0" y="5755508"/>
                  </a:moveTo>
                  <a:lnTo>
                    <a:pt x="5755507" y="0"/>
                  </a:lnTo>
                  <a:lnTo>
                    <a:pt x="6735191" y="0"/>
                  </a:lnTo>
                  <a:lnTo>
                    <a:pt x="6735191" y="8718992"/>
                  </a:lnTo>
                  <a:lnTo>
                    <a:pt x="2963484" y="8718992"/>
                  </a:lnTo>
                  <a:close/>
                </a:path>
              </a:pathLst>
            </a:custGeom>
            <a:blipFill dpi="0" rotWithShape="0">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23"/>
            <p:cNvSpPr/>
            <p:nvPr/>
          </p:nvSpPr>
          <p:spPr>
            <a:xfrm rot="2700000">
              <a:off x="-18265" y="-2965375"/>
              <a:ext cx="6735191" cy="8718992"/>
            </a:xfrm>
            <a:custGeom>
              <a:avLst/>
              <a:gdLst>
                <a:gd name="connsiteX0" fmla="*/ 0 w 6735191"/>
                <a:gd name="connsiteY0" fmla="*/ 5755508 h 8718992"/>
                <a:gd name="connsiteX1" fmla="*/ 5755507 w 6735191"/>
                <a:gd name="connsiteY1" fmla="*/ 0 h 8718992"/>
                <a:gd name="connsiteX2" fmla="*/ 6735191 w 6735191"/>
                <a:gd name="connsiteY2" fmla="*/ 0 h 8718992"/>
                <a:gd name="connsiteX3" fmla="*/ 6735191 w 6735191"/>
                <a:gd name="connsiteY3" fmla="*/ 8718992 h 8718992"/>
                <a:gd name="connsiteX4" fmla="*/ 2963484 w 6735191"/>
                <a:gd name="connsiteY4" fmla="*/ 8718992 h 8718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5191" h="8718992">
                  <a:moveTo>
                    <a:pt x="0" y="5755508"/>
                  </a:moveTo>
                  <a:lnTo>
                    <a:pt x="5755507" y="0"/>
                  </a:lnTo>
                  <a:lnTo>
                    <a:pt x="6735191" y="0"/>
                  </a:lnTo>
                  <a:lnTo>
                    <a:pt x="6735191" y="8718992"/>
                  </a:lnTo>
                  <a:lnTo>
                    <a:pt x="2963484" y="8718992"/>
                  </a:lnTo>
                  <a:close/>
                </a:path>
              </a:pathLst>
            </a:custGeom>
            <a:gradFill flip="none" rotWithShape="1">
              <a:gsLst>
                <a:gs pos="0">
                  <a:srgbClr val="00697D">
                    <a:alpha val="90000"/>
                  </a:srgbClr>
                </a:gs>
                <a:gs pos="100000">
                  <a:srgbClr val="65D97D">
                    <a:alpha val="9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8" name="直接连接符 27"/>
          <p:cNvCxnSpPr/>
          <p:nvPr/>
        </p:nvCxnSpPr>
        <p:spPr>
          <a:xfrm>
            <a:off x="5944506" y="-171450"/>
            <a:ext cx="1751694" cy="1751694"/>
          </a:xfrm>
          <a:prstGeom prst="line">
            <a:avLst/>
          </a:prstGeom>
          <a:ln w="12700">
            <a:solidFill>
              <a:schemeClr val="bg1">
                <a:lumMod val="95000"/>
                <a:alpha val="5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CruiseTu\Desktop\图片2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602" y="-231044"/>
            <a:ext cx="7719157" cy="6695187"/>
          </a:xfrm>
          <a:prstGeom prst="rect">
            <a:avLst/>
          </a:prstGeom>
          <a:noFill/>
          <a:extLst>
            <a:ext uri="{909E8E84-426E-40DD-AFC4-6F175D3DCCD1}">
              <a14:hiddenFill xmlns:a14="http://schemas.microsoft.com/office/drawing/2010/main">
                <a:solidFill>
                  <a:srgbClr val="FFFFFF"/>
                </a:solidFill>
              </a14:hiddenFill>
            </a:ext>
          </a:extLst>
        </p:spPr>
      </p:pic>
      <p:sp>
        <p:nvSpPr>
          <p:cNvPr id="47" name="任意多边形 46"/>
          <p:cNvSpPr/>
          <p:nvPr/>
        </p:nvSpPr>
        <p:spPr>
          <a:xfrm rot="2700000">
            <a:off x="-544901" y="-1699528"/>
            <a:ext cx="6107943" cy="6169771"/>
          </a:xfrm>
          <a:custGeom>
            <a:avLst/>
            <a:gdLst>
              <a:gd name="connsiteX0" fmla="*/ 0 w 6438853"/>
              <a:gd name="connsiteY0" fmla="*/ 4177807 h 6915839"/>
              <a:gd name="connsiteX1" fmla="*/ 4177806 w 6438853"/>
              <a:gd name="connsiteY1" fmla="*/ 0 h 6915839"/>
              <a:gd name="connsiteX2" fmla="*/ 6438853 w 6438853"/>
              <a:gd name="connsiteY2" fmla="*/ 0 h 6915839"/>
              <a:gd name="connsiteX3" fmla="*/ 6438853 w 6438853"/>
              <a:gd name="connsiteY3" fmla="*/ 6915839 h 6915839"/>
              <a:gd name="connsiteX4" fmla="*/ 2738033 w 6438853"/>
              <a:gd name="connsiteY4" fmla="*/ 6915839 h 691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853" h="6915839">
                <a:moveTo>
                  <a:pt x="0" y="4177807"/>
                </a:moveTo>
                <a:lnTo>
                  <a:pt x="4177806" y="0"/>
                </a:lnTo>
                <a:lnTo>
                  <a:pt x="6438853" y="0"/>
                </a:lnTo>
                <a:lnTo>
                  <a:pt x="6438853" y="6915839"/>
                </a:lnTo>
                <a:lnTo>
                  <a:pt x="2738033" y="6915839"/>
                </a:lnTo>
                <a:close/>
              </a:path>
            </a:pathLst>
          </a:custGeom>
          <a:solidFill>
            <a:schemeClr val="bg1">
              <a:alpha val="26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直角三角形 49"/>
          <p:cNvSpPr/>
          <p:nvPr/>
        </p:nvSpPr>
        <p:spPr>
          <a:xfrm>
            <a:off x="-106363" y="4229100"/>
            <a:ext cx="2430462" cy="2430462"/>
          </a:xfrm>
          <a:prstGeom prst="rtTriangl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1" name="组合 50"/>
          <p:cNvGrpSpPr/>
          <p:nvPr/>
        </p:nvGrpSpPr>
        <p:grpSpPr>
          <a:xfrm>
            <a:off x="4702617" y="4316712"/>
            <a:ext cx="7439147" cy="1676297"/>
            <a:chOff x="6199476" y="2793962"/>
            <a:chExt cx="5904594" cy="1676297"/>
          </a:xfrm>
        </p:grpSpPr>
        <p:sp>
          <p:nvSpPr>
            <p:cNvPr id="52" name="文本框 51"/>
            <p:cNvSpPr txBox="1"/>
            <p:nvPr/>
          </p:nvSpPr>
          <p:spPr>
            <a:xfrm>
              <a:off x="6199476" y="3165255"/>
              <a:ext cx="5904594" cy="646331"/>
            </a:xfrm>
            <a:prstGeom prst="rect">
              <a:avLst/>
            </a:prstGeom>
            <a:noFill/>
          </p:spPr>
          <p:txBody>
            <a:bodyPr wrap="square" rtlCol="0">
              <a:spAutoFit/>
            </a:bodyPr>
            <a:lstStyle/>
            <a:p>
              <a:pPr algn="dist"/>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黄浦区电力需求响应试点（二期</a:t>
              </a:r>
              <a:r>
                <a:rPr lang="zh-CN" altLang="en-US" sz="3600" b="1"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3" name="文本框 52"/>
            <p:cNvSpPr txBox="1"/>
            <p:nvPr/>
          </p:nvSpPr>
          <p:spPr>
            <a:xfrm>
              <a:off x="9926008" y="2793962"/>
              <a:ext cx="2163386" cy="461665"/>
            </a:xfrm>
            <a:prstGeom prst="rect">
              <a:avLst/>
            </a:prstGeom>
            <a:noFill/>
          </p:spPr>
          <p:txBody>
            <a:bodyPr wrap="square" rtlCol="0">
              <a:spAutoFit/>
            </a:bodyPr>
            <a:lstStyle/>
            <a:p>
              <a:r>
                <a:rPr lang="zh-CN" altLang="en-US" sz="2400" b="1" dirty="0" smtClean="0">
                  <a:solidFill>
                    <a:srgbClr val="1F8784"/>
                  </a:solidFill>
                  <a:latin typeface="微软雅黑" panose="020B0503020204020204" pitchFamily="34" charset="-122"/>
                  <a:ea typeface="微软雅黑" panose="020B0503020204020204" pitchFamily="34" charset="-122"/>
                </a:rPr>
                <a:t>项 目 验 收  </a:t>
              </a:r>
              <a:r>
                <a:rPr lang="zh-CN" altLang="en-US" sz="2400" dirty="0" smtClean="0">
                  <a:solidFill>
                    <a:srgbClr val="1F8784"/>
                  </a:solidFill>
                  <a:latin typeface="微软雅黑" panose="020B0503020204020204" pitchFamily="34" charset="-122"/>
                  <a:ea typeface="微软雅黑" panose="020B0503020204020204" pitchFamily="34" charset="-122"/>
                </a:rPr>
                <a:t>汇 报</a:t>
              </a:r>
              <a:endParaRPr lang="zh-CN" altLang="en-US" sz="2400" dirty="0">
                <a:solidFill>
                  <a:srgbClr val="1F8784"/>
                </a:solidFill>
                <a:latin typeface="微软雅黑" panose="020B0503020204020204" pitchFamily="34" charset="-122"/>
                <a:ea typeface="微软雅黑" panose="020B0503020204020204" pitchFamily="34" charset="-122"/>
              </a:endParaRPr>
            </a:p>
          </p:txBody>
        </p:sp>
        <p:cxnSp>
          <p:nvCxnSpPr>
            <p:cNvPr id="54" name="直接连接符 53"/>
            <p:cNvCxnSpPr/>
            <p:nvPr/>
          </p:nvCxnSpPr>
          <p:spPr>
            <a:xfrm>
              <a:off x="9339942" y="3927659"/>
              <a:ext cx="2517096" cy="0"/>
            </a:xfrm>
            <a:prstGeom prst="line">
              <a:avLst/>
            </a:prstGeom>
            <a:ln w="25400"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55" name="矩形 45"/>
            <p:cNvSpPr>
              <a:spLocks noChangeArrowheads="1"/>
            </p:cNvSpPr>
            <p:nvPr/>
          </p:nvSpPr>
          <p:spPr bwMode="auto">
            <a:xfrm>
              <a:off x="6720114" y="4100927"/>
              <a:ext cx="523965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r"/>
              <a:r>
                <a:rPr lang="zh-CN" altLang="en-US" sz="800" dirty="0">
                  <a:solidFill>
                    <a:srgbClr val="7F7F7F"/>
                  </a:solidFill>
                  <a:cs typeface="Arial" panose="020B0604020202020204" pitchFamily="34" charset="0"/>
                </a:rPr>
                <a:t>在电力需求响应试点（一期）项目的基础上，深化需求响应调度管理应用，建设部署规模化的建筑需求响应软硬件</a:t>
              </a:r>
              <a:r>
                <a:rPr lang="zh-CN" altLang="en-US" sz="800" dirty="0" smtClean="0">
                  <a:solidFill>
                    <a:srgbClr val="7F7F7F"/>
                  </a:solidFill>
                  <a:cs typeface="Arial" panose="020B0604020202020204" pitchFamily="34" charset="0"/>
                </a:rPr>
                <a:t>基础</a:t>
              </a:r>
              <a:endParaRPr lang="en-US" altLang="zh-CN" sz="800" dirty="0" smtClean="0">
                <a:solidFill>
                  <a:srgbClr val="7F7F7F"/>
                </a:solidFill>
                <a:cs typeface="Arial" panose="020B0604020202020204" pitchFamily="34" charset="0"/>
              </a:endParaRPr>
            </a:p>
            <a:p>
              <a:pPr algn="r"/>
              <a:r>
                <a:rPr lang="zh-CN" altLang="en-US" sz="800" dirty="0" smtClean="0">
                  <a:solidFill>
                    <a:srgbClr val="7F7F7F"/>
                  </a:solidFill>
                  <a:cs typeface="Arial" panose="020B0604020202020204" pitchFamily="34" charset="0"/>
                </a:rPr>
                <a:t>实现</a:t>
              </a:r>
              <a:r>
                <a:rPr lang="zh-CN" altLang="en-US" sz="800" dirty="0">
                  <a:solidFill>
                    <a:srgbClr val="7F7F7F"/>
                  </a:solidFill>
                  <a:cs typeface="Arial" panose="020B0604020202020204" pitchFamily="34" charset="0"/>
                </a:rPr>
                <a:t>电力需求响应资源的规模化、多样化、智能化、标准化</a:t>
              </a:r>
              <a:r>
                <a:rPr lang="zh-CN" altLang="en-US" sz="1000" dirty="0" smtClean="0">
                  <a:solidFill>
                    <a:srgbClr val="7F7F7F"/>
                  </a:solidFill>
                  <a:cs typeface="Arial" panose="020B0604020202020204" pitchFamily="34" charset="0"/>
                </a:rPr>
                <a:t>。</a:t>
              </a:r>
              <a:endParaRPr lang="en-US" altLang="zh-CN" sz="1000" dirty="0">
                <a:solidFill>
                  <a:srgbClr val="7F7F7F"/>
                </a:solidFill>
                <a:cs typeface="Arial" panose="020B0604020202020204" pitchFamily="34" charset="0"/>
              </a:endParaRPr>
            </a:p>
          </p:txBody>
        </p:sp>
      </p:grpSp>
      <p:sp>
        <p:nvSpPr>
          <p:cNvPr id="57" name="矩形 56"/>
          <p:cNvSpPr/>
          <p:nvPr/>
        </p:nvSpPr>
        <p:spPr>
          <a:xfrm flipH="1">
            <a:off x="0" y="179777"/>
            <a:ext cx="1613420" cy="177002"/>
          </a:xfrm>
          <a:prstGeom prst="rect">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smtClean="0"/>
              <a:t>黄浦区建筑能耗监测平台</a:t>
            </a:r>
            <a:endParaRPr lang="zh-CN" altLang="en-US" sz="1000" dirty="0"/>
          </a:p>
        </p:txBody>
      </p:sp>
      <p:pic>
        <p:nvPicPr>
          <p:cNvPr id="1028" name="Picture 4" descr="C:\Users\CruiseTu\Desktop\未标题-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02090" y="-2476111"/>
            <a:ext cx="5955964" cy="5955964"/>
          </a:xfrm>
          <a:prstGeom prst="rect">
            <a:avLst/>
          </a:prstGeom>
          <a:noFill/>
          <a:extLst>
            <a:ext uri="{909E8E84-426E-40DD-AFC4-6F175D3DCCD1}">
              <a14:hiddenFill xmlns:a14="http://schemas.microsoft.com/office/drawing/2010/main">
                <a:solidFill>
                  <a:srgbClr val="FFFFFF"/>
                </a:solidFill>
              </a14:hiddenFill>
            </a:ext>
          </a:extLst>
        </p:spPr>
      </p:pic>
      <p:sp>
        <p:nvSpPr>
          <p:cNvPr id="46" name="矩形 45"/>
          <p:cNvSpPr/>
          <p:nvPr/>
        </p:nvSpPr>
        <p:spPr>
          <a:xfrm rot="2700000">
            <a:off x="7650079" y="-1956133"/>
            <a:ext cx="4231585" cy="4231585"/>
          </a:xfrm>
          <a:prstGeom prst="rect">
            <a:avLst/>
          </a:prstGeom>
          <a:noFill/>
          <a:ln w="60325">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124132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dissolve">
                                      <p:cBhvr>
                                        <p:cTn id="7" dur="500"/>
                                        <p:tgtEl>
                                          <p:spTgt spid="47"/>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50"/>
                                        </p:tgtEl>
                                        <p:attrNameLst>
                                          <p:attrName>style.visibility</p:attrName>
                                        </p:attrNameLst>
                                      </p:cBhvr>
                                      <p:to>
                                        <p:strVal val="visible"/>
                                      </p:to>
                                    </p:set>
                                    <p:animEffect transition="in" filter="fade">
                                      <p:cBhvr>
                                        <p:cTn id="10" dur="500"/>
                                        <p:tgtEl>
                                          <p:spTgt spid="50"/>
                                        </p:tgtEl>
                                      </p:cBhvr>
                                    </p:animEffect>
                                  </p:childTnLst>
                                </p:cTn>
                              </p:par>
                              <p:par>
                                <p:cTn id="11" presetID="22" presetClass="entr" presetSubtype="1" fill="hold" nodeType="withEffect">
                                  <p:stCondLst>
                                    <p:cond delay="750"/>
                                  </p:stCondLst>
                                  <p:childTnLst>
                                    <p:set>
                                      <p:cBhvr>
                                        <p:cTn id="12" dur="1" fill="hold">
                                          <p:stCondLst>
                                            <p:cond delay="0"/>
                                          </p:stCondLst>
                                        </p:cTn>
                                        <p:tgtEl>
                                          <p:spTgt spid="28"/>
                                        </p:tgtEl>
                                        <p:attrNameLst>
                                          <p:attrName>style.visibility</p:attrName>
                                        </p:attrNameLst>
                                      </p:cBhvr>
                                      <p:to>
                                        <p:strVal val="visible"/>
                                      </p:to>
                                    </p:set>
                                    <p:animEffect transition="in" filter="wipe(up)">
                                      <p:cBhvr>
                                        <p:cTn id="13" dur="500"/>
                                        <p:tgtEl>
                                          <p:spTgt spid="28"/>
                                        </p:tgtEl>
                                      </p:cBhvr>
                                    </p:animEffect>
                                  </p:childTnLst>
                                </p:cTn>
                              </p:par>
                            </p:childTnLst>
                          </p:cTn>
                        </p:par>
                        <p:par>
                          <p:cTn id="14" fill="hold">
                            <p:stCondLst>
                              <p:cond delay="1250"/>
                            </p:stCondLst>
                            <p:childTnLst>
                              <p:par>
                                <p:cTn id="15" presetID="2" presetClass="entr" presetSubtype="2" fill="hold" nodeType="afterEffect">
                                  <p:stCondLst>
                                    <p:cond delay="0"/>
                                  </p:stCondLst>
                                  <p:childTnLst>
                                    <p:set>
                                      <p:cBhvr>
                                        <p:cTn id="16" dur="1" fill="hold">
                                          <p:stCondLst>
                                            <p:cond delay="0"/>
                                          </p:stCondLst>
                                        </p:cTn>
                                        <p:tgtEl>
                                          <p:spTgt spid="51"/>
                                        </p:tgtEl>
                                        <p:attrNameLst>
                                          <p:attrName>style.visibility</p:attrName>
                                        </p:attrNameLst>
                                      </p:cBhvr>
                                      <p:to>
                                        <p:strVal val="visible"/>
                                      </p:to>
                                    </p:set>
                                    <p:anim calcmode="lin" valueType="num">
                                      <p:cBhvr additive="base">
                                        <p:cTn id="17" dur="500" fill="hold"/>
                                        <p:tgtEl>
                                          <p:spTgt spid="51"/>
                                        </p:tgtEl>
                                        <p:attrNameLst>
                                          <p:attrName>ppt_x</p:attrName>
                                        </p:attrNameLst>
                                      </p:cBhvr>
                                      <p:tavLst>
                                        <p:tav tm="0">
                                          <p:val>
                                            <p:strVal val="1+#ppt_w/2"/>
                                          </p:val>
                                        </p:tav>
                                        <p:tav tm="100000">
                                          <p:val>
                                            <p:strVal val="#ppt_x"/>
                                          </p:val>
                                        </p:tav>
                                      </p:tavLst>
                                    </p:anim>
                                    <p:anim calcmode="lin" valueType="num">
                                      <p:cBhvr additive="base">
                                        <p:cTn id="18" dur="500" fill="hold"/>
                                        <p:tgtEl>
                                          <p:spTgt spid="5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5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矩形 93"/>
          <p:cNvSpPr/>
          <p:nvPr/>
        </p:nvSpPr>
        <p:spPr>
          <a:xfrm>
            <a:off x="832297" y="4235122"/>
            <a:ext cx="2970083" cy="738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      通过折线图，反应历史需求响应事件的负荷相减量与基线的对比信息。通过桑基图，反应实际削减量的分解情况</a:t>
            </a:r>
          </a:p>
        </p:txBody>
      </p:sp>
      <p:sp>
        <p:nvSpPr>
          <p:cNvPr id="95" name="矩形 94"/>
          <p:cNvSpPr/>
          <p:nvPr/>
        </p:nvSpPr>
        <p:spPr>
          <a:xfrm>
            <a:off x="832297" y="5484802"/>
            <a:ext cx="2970083" cy="53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      通过</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历史数据表，展示参与楼宇基线，负荷，削减量等详细数据</a:t>
            </a:r>
          </a:p>
        </p:txBody>
      </p:sp>
      <p:sp>
        <p:nvSpPr>
          <p:cNvPr id="3" name="矩形 2"/>
          <p:cNvSpPr/>
          <p:nvPr/>
        </p:nvSpPr>
        <p:spPr>
          <a:xfrm>
            <a:off x="4079875" y="524329"/>
            <a:ext cx="7777163" cy="5838371"/>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240366" y="2015236"/>
            <a:ext cx="3595033" cy="876152"/>
            <a:chOff x="174516" y="2015236"/>
            <a:chExt cx="3595033" cy="876152"/>
          </a:xfrm>
        </p:grpSpPr>
        <p:sp>
          <p:nvSpPr>
            <p:cNvPr id="82" name="矩形 81"/>
            <p:cNvSpPr/>
            <p:nvPr/>
          </p:nvSpPr>
          <p:spPr>
            <a:xfrm>
              <a:off x="174516" y="2355857"/>
              <a:ext cx="3595033" cy="53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      通过</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多种图表形式</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展示曾经进行的需求响应事件基础信息、负荷削减情况、楼宇参与情况等信息</a:t>
              </a:r>
            </a:p>
          </p:txBody>
        </p:sp>
        <p:cxnSp>
          <p:nvCxnSpPr>
            <p:cNvPr id="83" name="直接连接符 82"/>
            <p:cNvCxnSpPr/>
            <p:nvPr/>
          </p:nvCxnSpPr>
          <p:spPr>
            <a:xfrm>
              <a:off x="303431" y="2015236"/>
              <a:ext cx="394094" cy="0"/>
            </a:xfrm>
            <a:prstGeom prst="line">
              <a:avLst/>
            </a:prstGeom>
            <a:ln w="31750" cap="rnd">
              <a:solidFill>
                <a:schemeClr val="tx1">
                  <a:lumMod val="65000"/>
                  <a:lumOff val="35000"/>
                </a:schemeClr>
              </a:solidFill>
              <a:round/>
            </a:ln>
          </p:spPr>
          <p:style>
            <a:lnRef idx="1">
              <a:schemeClr val="accent1"/>
            </a:lnRef>
            <a:fillRef idx="0">
              <a:schemeClr val="accent1"/>
            </a:fillRef>
            <a:effectRef idx="0">
              <a:schemeClr val="accent1"/>
            </a:effectRef>
            <a:fontRef idx="minor">
              <a:schemeClr val="tx1"/>
            </a:fontRef>
          </p:style>
        </p:cxnSp>
      </p:gr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4030" t="45927" r="19134" b="17696"/>
          <a:stretch/>
        </p:blipFill>
        <p:spPr bwMode="auto">
          <a:xfrm>
            <a:off x="4175408" y="605645"/>
            <a:ext cx="7575314" cy="2853914"/>
          </a:xfrm>
          <a:prstGeom prst="rect">
            <a:avLst/>
          </a:prstGeom>
          <a:noFill/>
          <a:ln w="9525">
            <a:solidFill>
              <a:schemeClr val="bg1">
                <a:lumMod val="75000"/>
              </a:schemeClr>
            </a:solidFill>
            <a:miter lim="800000"/>
            <a:headEnd/>
            <a:tailEnd/>
          </a:ln>
          <a:extLst>
            <a:ext uri="{909E8E84-426E-40DD-AFC4-6F175D3DCCD1}">
              <a14:hiddenFill xmlns:a14="http://schemas.microsoft.com/office/drawing/2010/main">
                <a:solidFill>
                  <a:schemeClr val="accent1"/>
                </a:solidFill>
              </a14:hiddenFill>
            </a:ext>
          </a:extLst>
        </p:spPr>
      </p:pic>
      <p:pic>
        <p:nvPicPr>
          <p:cNvPr id="4099"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32746" t="41521" r="14956" b="22877"/>
          <a:stretch/>
        </p:blipFill>
        <p:spPr bwMode="auto">
          <a:xfrm>
            <a:off x="4175408" y="3551832"/>
            <a:ext cx="7575314" cy="2721856"/>
          </a:xfrm>
          <a:prstGeom prst="rect">
            <a:avLst/>
          </a:prstGeom>
          <a:noFill/>
          <a:ln w="9525">
            <a:solidFill>
              <a:schemeClr val="bg1">
                <a:lumMod val="75000"/>
              </a:schemeClr>
            </a:solidFill>
            <a:miter lim="800000"/>
            <a:headEnd/>
            <a:tailEnd/>
          </a:ln>
          <a:extLst>
            <a:ext uri="{909E8E84-426E-40DD-AFC4-6F175D3DCCD1}">
              <a14:hiddenFill xmlns:a14="http://schemas.microsoft.com/office/drawing/2010/main">
                <a:solidFill>
                  <a:schemeClr val="accent1"/>
                </a:solidFill>
              </a14:hiddenFill>
            </a:ext>
          </a:extLst>
        </p:spPr>
      </p:pic>
      <p:grpSp>
        <p:nvGrpSpPr>
          <p:cNvPr id="32" name="组合 31"/>
          <p:cNvGrpSpPr/>
          <p:nvPr/>
        </p:nvGrpSpPr>
        <p:grpSpPr>
          <a:xfrm>
            <a:off x="354240" y="238579"/>
            <a:ext cx="483870" cy="476250"/>
            <a:chOff x="4267200" y="1409700"/>
            <a:chExt cx="483870" cy="476250"/>
          </a:xfrm>
        </p:grpSpPr>
        <p:sp>
          <p:nvSpPr>
            <p:cNvPr id="33" name="矩形 32"/>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功能介绍</a:t>
            </a:r>
          </a:p>
        </p:txBody>
      </p:sp>
      <p:sp>
        <p:nvSpPr>
          <p:cNvPr id="36"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INTRODUCTION</a:t>
            </a:r>
          </a:p>
        </p:txBody>
      </p:sp>
      <p:sp>
        <p:nvSpPr>
          <p:cNvPr id="37" name="矩形 36"/>
          <p:cNvSpPr/>
          <p:nvPr/>
        </p:nvSpPr>
        <p:spPr>
          <a:xfrm>
            <a:off x="266723" y="1522798"/>
            <a:ext cx="2517420" cy="369332"/>
          </a:xfrm>
          <a:prstGeom prst="rect">
            <a:avLst/>
          </a:prstGeom>
        </p:spPr>
        <p:txBody>
          <a:bodyPr wrap="square">
            <a:spAutoFit/>
          </a:bodyPr>
          <a:lstStyle/>
          <a:p>
            <a:r>
              <a:rPr lang="zh-CN" altLang="en-US" b="1" dirty="0" smtClean="0">
                <a:solidFill>
                  <a:srgbClr val="42A881"/>
                </a:solidFill>
                <a:latin typeface="微软雅黑" panose="020B0503020204020204" pitchFamily="34" charset="-122"/>
                <a:ea typeface="微软雅黑" panose="020B0503020204020204" pitchFamily="34" charset="-122"/>
                <a:cs typeface="Arial" panose="020B0604020202020204" pitchFamily="34" charset="0"/>
              </a:rPr>
              <a:t>历  史  事  件  分  析</a:t>
            </a:r>
            <a:endParaRPr lang="en-US" altLang="zh-CN" b="1" dirty="0">
              <a:solidFill>
                <a:srgbClr val="42A88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8" name="graphic_69123"/>
          <p:cNvSpPr>
            <a:spLocks noChangeAspect="1"/>
          </p:cNvSpPr>
          <p:nvPr/>
        </p:nvSpPr>
        <p:spPr bwMode="auto">
          <a:xfrm>
            <a:off x="238941" y="4441819"/>
            <a:ext cx="466086" cy="324628"/>
          </a:xfrm>
          <a:custGeom>
            <a:avLst/>
            <a:gdLst>
              <a:gd name="connsiteX0" fmla="*/ 45699 w 331754"/>
              <a:gd name="connsiteY0" fmla="*/ 108828 h 231066"/>
              <a:gd name="connsiteX1" fmla="*/ 97784 w 331754"/>
              <a:gd name="connsiteY1" fmla="*/ 129415 h 231066"/>
              <a:gd name="connsiteX2" fmla="*/ 123826 w 331754"/>
              <a:gd name="connsiteY2" fmla="*/ 152576 h 231066"/>
              <a:gd name="connsiteX3" fmla="*/ 123826 w 331754"/>
              <a:gd name="connsiteY3" fmla="*/ 231066 h 231066"/>
              <a:gd name="connsiteX4" fmla="*/ 7938 w 331754"/>
              <a:gd name="connsiteY4" fmla="*/ 231066 h 231066"/>
              <a:gd name="connsiteX5" fmla="*/ 7938 w 331754"/>
              <a:gd name="connsiteY5" fmla="*/ 110115 h 231066"/>
              <a:gd name="connsiteX6" fmla="*/ 24866 w 331754"/>
              <a:gd name="connsiteY6" fmla="*/ 115262 h 231066"/>
              <a:gd name="connsiteX7" fmla="*/ 45699 w 331754"/>
              <a:gd name="connsiteY7" fmla="*/ 108828 h 231066"/>
              <a:gd name="connsiteX8" fmla="*/ 190782 w 331754"/>
              <a:gd name="connsiteY8" fmla="*/ 107241 h 231066"/>
              <a:gd name="connsiteX9" fmla="*/ 232551 w 331754"/>
              <a:gd name="connsiteY9" fmla="*/ 121429 h 231066"/>
              <a:gd name="connsiteX10" fmla="*/ 250825 w 331754"/>
              <a:gd name="connsiteY10" fmla="*/ 118850 h 231066"/>
              <a:gd name="connsiteX11" fmla="*/ 250825 w 331754"/>
              <a:gd name="connsiteY11" fmla="*/ 231066 h 231066"/>
              <a:gd name="connsiteX12" fmla="*/ 133350 w 331754"/>
              <a:gd name="connsiteY12" fmla="*/ 231066 h 231066"/>
              <a:gd name="connsiteX13" fmla="*/ 133350 w 331754"/>
              <a:gd name="connsiteY13" fmla="*/ 152386 h 231066"/>
              <a:gd name="connsiteX14" fmla="*/ 164677 w 331754"/>
              <a:gd name="connsiteY14" fmla="*/ 122719 h 231066"/>
              <a:gd name="connsiteX15" fmla="*/ 190782 w 331754"/>
              <a:gd name="connsiteY15" fmla="*/ 107241 h 231066"/>
              <a:gd name="connsiteX16" fmla="*/ 130176 w 331754"/>
              <a:gd name="connsiteY16" fmla="*/ 105653 h 231066"/>
              <a:gd name="connsiteX17" fmla="*/ 122238 w 331754"/>
              <a:gd name="connsiteY17" fmla="*/ 113591 h 231066"/>
              <a:gd name="connsiteX18" fmla="*/ 130176 w 331754"/>
              <a:gd name="connsiteY18" fmla="*/ 121529 h 231066"/>
              <a:gd name="connsiteX19" fmla="*/ 138114 w 331754"/>
              <a:gd name="connsiteY19" fmla="*/ 113591 h 231066"/>
              <a:gd name="connsiteX20" fmla="*/ 130176 w 331754"/>
              <a:gd name="connsiteY20" fmla="*/ 105653 h 231066"/>
              <a:gd name="connsiteX21" fmla="*/ 25401 w 331754"/>
              <a:gd name="connsiteY21" fmla="*/ 65966 h 231066"/>
              <a:gd name="connsiteX22" fmla="*/ 17463 w 331754"/>
              <a:gd name="connsiteY22" fmla="*/ 73904 h 231066"/>
              <a:gd name="connsiteX23" fmla="*/ 25401 w 331754"/>
              <a:gd name="connsiteY23" fmla="*/ 81842 h 231066"/>
              <a:gd name="connsiteX24" fmla="*/ 33339 w 331754"/>
              <a:gd name="connsiteY24" fmla="*/ 73904 h 231066"/>
              <a:gd name="connsiteX25" fmla="*/ 25401 w 331754"/>
              <a:gd name="connsiteY25" fmla="*/ 65966 h 231066"/>
              <a:gd name="connsiteX26" fmla="*/ 232570 w 331754"/>
              <a:gd name="connsiteY26" fmla="*/ 50091 h 231066"/>
              <a:gd name="connsiteX27" fmla="*/ 223838 w 331754"/>
              <a:gd name="connsiteY27" fmla="*/ 58029 h 231066"/>
              <a:gd name="connsiteX28" fmla="*/ 232570 w 331754"/>
              <a:gd name="connsiteY28" fmla="*/ 65967 h 231066"/>
              <a:gd name="connsiteX29" fmla="*/ 241302 w 331754"/>
              <a:gd name="connsiteY29" fmla="*/ 58029 h 231066"/>
              <a:gd name="connsiteX30" fmla="*/ 232570 w 331754"/>
              <a:gd name="connsiteY30" fmla="*/ 50091 h 231066"/>
              <a:gd name="connsiteX31" fmla="*/ 24561 w 331754"/>
              <a:gd name="connsiteY31" fmla="*/ 50091 h 231066"/>
              <a:gd name="connsiteX32" fmla="*/ 50415 w 331754"/>
              <a:gd name="connsiteY32" fmla="*/ 74571 h 231066"/>
              <a:gd name="connsiteX33" fmla="*/ 50415 w 331754"/>
              <a:gd name="connsiteY33" fmla="*/ 77148 h 231066"/>
              <a:gd name="connsiteX34" fmla="*/ 108585 w 331754"/>
              <a:gd name="connsiteY34" fmla="*/ 100339 h 231066"/>
              <a:gd name="connsiteX35" fmla="*/ 130561 w 331754"/>
              <a:gd name="connsiteY35" fmla="*/ 88743 h 231066"/>
              <a:gd name="connsiteX36" fmla="*/ 148658 w 331754"/>
              <a:gd name="connsiteY36" fmla="*/ 96474 h 231066"/>
              <a:gd name="connsiteX37" fmla="*/ 171926 w 331754"/>
              <a:gd name="connsiteY37" fmla="*/ 82301 h 231066"/>
              <a:gd name="connsiteX38" fmla="*/ 180975 w 331754"/>
              <a:gd name="connsiteY38" fmla="*/ 96474 h 231066"/>
              <a:gd name="connsiteX39" fmla="*/ 155122 w 331754"/>
              <a:gd name="connsiteY39" fmla="*/ 111934 h 231066"/>
              <a:gd name="connsiteX40" fmla="*/ 155122 w 331754"/>
              <a:gd name="connsiteY40" fmla="*/ 113223 h 231066"/>
              <a:gd name="connsiteX41" fmla="*/ 130561 w 331754"/>
              <a:gd name="connsiteY41" fmla="*/ 138991 h 231066"/>
              <a:gd name="connsiteX42" fmla="*/ 104707 w 331754"/>
              <a:gd name="connsiteY42" fmla="*/ 117088 h 231066"/>
              <a:gd name="connsiteX43" fmla="*/ 42659 w 331754"/>
              <a:gd name="connsiteY43" fmla="*/ 92608 h 231066"/>
              <a:gd name="connsiteX44" fmla="*/ 24561 w 331754"/>
              <a:gd name="connsiteY44" fmla="*/ 100339 h 231066"/>
              <a:gd name="connsiteX45" fmla="*/ 0 w 331754"/>
              <a:gd name="connsiteY45" fmla="*/ 74571 h 231066"/>
              <a:gd name="connsiteX46" fmla="*/ 24561 w 331754"/>
              <a:gd name="connsiteY46" fmla="*/ 50091 h 231066"/>
              <a:gd name="connsiteX47" fmla="*/ 232786 w 331754"/>
              <a:gd name="connsiteY47" fmla="*/ 32628 h 231066"/>
              <a:gd name="connsiteX48" fmla="*/ 258763 w 331754"/>
              <a:gd name="connsiteY48" fmla="*/ 57377 h 231066"/>
              <a:gd name="connsiteX49" fmla="*/ 232786 w 331754"/>
              <a:gd name="connsiteY49" fmla="*/ 83428 h 231066"/>
              <a:gd name="connsiteX50" fmla="*/ 215901 w 331754"/>
              <a:gd name="connsiteY50" fmla="*/ 76915 h 231066"/>
              <a:gd name="connsiteX51" fmla="*/ 210705 w 331754"/>
              <a:gd name="connsiteY51" fmla="*/ 79520 h 231066"/>
              <a:gd name="connsiteX52" fmla="*/ 209406 w 331754"/>
              <a:gd name="connsiteY52" fmla="*/ 79520 h 231066"/>
              <a:gd name="connsiteX53" fmla="*/ 201613 w 331754"/>
              <a:gd name="connsiteY53" fmla="*/ 65192 h 231066"/>
              <a:gd name="connsiteX54" fmla="*/ 208107 w 331754"/>
              <a:gd name="connsiteY54" fmla="*/ 61284 h 231066"/>
              <a:gd name="connsiteX55" fmla="*/ 208107 w 331754"/>
              <a:gd name="connsiteY55" fmla="*/ 57377 h 231066"/>
              <a:gd name="connsiteX56" fmla="*/ 232786 w 331754"/>
              <a:gd name="connsiteY56" fmla="*/ 32628 h 231066"/>
              <a:gd name="connsiteX57" fmla="*/ 230982 w 331754"/>
              <a:gd name="connsiteY57" fmla="*/ 17488 h 231066"/>
              <a:gd name="connsiteX58" fmla="*/ 202963 w 331754"/>
              <a:gd name="connsiteY58" fmla="*/ 29216 h 231066"/>
              <a:gd name="connsiteX59" fmla="*/ 202963 w 331754"/>
              <a:gd name="connsiteY59" fmla="*/ 85253 h 231066"/>
              <a:gd name="connsiteX60" fmla="*/ 259000 w 331754"/>
              <a:gd name="connsiteY60" fmla="*/ 85253 h 231066"/>
              <a:gd name="connsiteX61" fmla="*/ 259000 w 331754"/>
              <a:gd name="connsiteY61" fmla="*/ 29216 h 231066"/>
              <a:gd name="connsiteX62" fmla="*/ 230982 w 331754"/>
              <a:gd name="connsiteY62" fmla="*/ 17488 h 231066"/>
              <a:gd name="connsiteX63" fmla="*/ 231667 w 331754"/>
              <a:gd name="connsiteY63" fmla="*/ 0 h 231066"/>
              <a:gd name="connsiteX64" fmla="*/ 272383 w 331754"/>
              <a:gd name="connsiteY64" fmla="*/ 16416 h 231066"/>
              <a:gd name="connsiteX65" fmla="*/ 280170 w 331754"/>
              <a:gd name="connsiteY65" fmla="*/ 87228 h 231066"/>
              <a:gd name="connsiteX66" fmla="*/ 289254 w 331754"/>
              <a:gd name="connsiteY66" fmla="*/ 96241 h 231066"/>
              <a:gd name="connsiteX67" fmla="*/ 299635 w 331754"/>
              <a:gd name="connsiteY67" fmla="*/ 101391 h 231066"/>
              <a:gd name="connsiteX68" fmla="*/ 326888 w 331754"/>
              <a:gd name="connsiteY68" fmla="*/ 128428 h 231066"/>
              <a:gd name="connsiteX69" fmla="*/ 326888 w 331754"/>
              <a:gd name="connsiteY69" fmla="*/ 151603 h 231066"/>
              <a:gd name="connsiteX70" fmla="*/ 303529 w 331754"/>
              <a:gd name="connsiteY70" fmla="*/ 151603 h 231066"/>
              <a:gd name="connsiteX71" fmla="*/ 276276 w 331754"/>
              <a:gd name="connsiteY71" fmla="*/ 124566 h 231066"/>
              <a:gd name="connsiteX72" fmla="*/ 271085 w 331754"/>
              <a:gd name="connsiteY72" fmla="*/ 114266 h 231066"/>
              <a:gd name="connsiteX73" fmla="*/ 262001 w 331754"/>
              <a:gd name="connsiteY73" fmla="*/ 103966 h 231066"/>
              <a:gd name="connsiteX74" fmla="*/ 191924 w 331754"/>
              <a:gd name="connsiteY74" fmla="*/ 96241 h 231066"/>
              <a:gd name="connsiteX75" fmla="*/ 191924 w 331754"/>
              <a:gd name="connsiteY75" fmla="*/ 16416 h 231066"/>
              <a:gd name="connsiteX76" fmla="*/ 231667 w 331754"/>
              <a:gd name="connsiteY76" fmla="*/ 0 h 23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331754" h="231066">
                <a:moveTo>
                  <a:pt x="45699" y="108828"/>
                </a:moveTo>
                <a:cubicBezTo>
                  <a:pt x="45699" y="108828"/>
                  <a:pt x="45699" y="108828"/>
                  <a:pt x="97784" y="129415"/>
                </a:cubicBezTo>
                <a:cubicBezTo>
                  <a:pt x="101690" y="140996"/>
                  <a:pt x="112107" y="150003"/>
                  <a:pt x="123826" y="152576"/>
                </a:cubicBezTo>
                <a:cubicBezTo>
                  <a:pt x="123826" y="152576"/>
                  <a:pt x="123826" y="152576"/>
                  <a:pt x="123826" y="231066"/>
                </a:cubicBezTo>
                <a:cubicBezTo>
                  <a:pt x="123826" y="231066"/>
                  <a:pt x="123826" y="231066"/>
                  <a:pt x="7938" y="231066"/>
                </a:cubicBezTo>
                <a:cubicBezTo>
                  <a:pt x="7938" y="231066"/>
                  <a:pt x="7938" y="231066"/>
                  <a:pt x="7938" y="110115"/>
                </a:cubicBezTo>
                <a:cubicBezTo>
                  <a:pt x="13147" y="112688"/>
                  <a:pt x="19657" y="115262"/>
                  <a:pt x="24866" y="115262"/>
                </a:cubicBezTo>
                <a:cubicBezTo>
                  <a:pt x="32678" y="115262"/>
                  <a:pt x="39189" y="112688"/>
                  <a:pt x="45699" y="108828"/>
                </a:cubicBezTo>
                <a:close/>
                <a:moveTo>
                  <a:pt x="190782" y="107241"/>
                </a:moveTo>
                <a:cubicBezTo>
                  <a:pt x="202530" y="116270"/>
                  <a:pt x="216888" y="121429"/>
                  <a:pt x="232551" y="121429"/>
                </a:cubicBezTo>
                <a:cubicBezTo>
                  <a:pt x="239078" y="121429"/>
                  <a:pt x="244299" y="120139"/>
                  <a:pt x="250825" y="118850"/>
                </a:cubicBezTo>
                <a:cubicBezTo>
                  <a:pt x="250825" y="118850"/>
                  <a:pt x="250825" y="118850"/>
                  <a:pt x="250825" y="231066"/>
                </a:cubicBezTo>
                <a:cubicBezTo>
                  <a:pt x="250825" y="231066"/>
                  <a:pt x="250825" y="231066"/>
                  <a:pt x="133350" y="231066"/>
                </a:cubicBezTo>
                <a:cubicBezTo>
                  <a:pt x="133350" y="231066"/>
                  <a:pt x="133350" y="231066"/>
                  <a:pt x="133350" y="152386"/>
                </a:cubicBezTo>
                <a:cubicBezTo>
                  <a:pt x="150319" y="151096"/>
                  <a:pt x="163372" y="138197"/>
                  <a:pt x="164677" y="122719"/>
                </a:cubicBezTo>
                <a:cubicBezTo>
                  <a:pt x="164677" y="122719"/>
                  <a:pt x="164677" y="122719"/>
                  <a:pt x="190782" y="107241"/>
                </a:cubicBezTo>
                <a:close/>
                <a:moveTo>
                  <a:pt x="130176" y="105653"/>
                </a:moveTo>
                <a:cubicBezTo>
                  <a:pt x="125792" y="105653"/>
                  <a:pt x="122238" y="109207"/>
                  <a:pt x="122238" y="113591"/>
                </a:cubicBezTo>
                <a:cubicBezTo>
                  <a:pt x="122238" y="117975"/>
                  <a:pt x="125792" y="121529"/>
                  <a:pt x="130176" y="121529"/>
                </a:cubicBezTo>
                <a:cubicBezTo>
                  <a:pt x="134560" y="121529"/>
                  <a:pt x="138114" y="117975"/>
                  <a:pt x="138114" y="113591"/>
                </a:cubicBezTo>
                <a:cubicBezTo>
                  <a:pt x="138114" y="109207"/>
                  <a:pt x="134560" y="105653"/>
                  <a:pt x="130176" y="105653"/>
                </a:cubicBezTo>
                <a:close/>
                <a:moveTo>
                  <a:pt x="25401" y="65966"/>
                </a:moveTo>
                <a:cubicBezTo>
                  <a:pt x="21017" y="65966"/>
                  <a:pt x="17463" y="69520"/>
                  <a:pt x="17463" y="73904"/>
                </a:cubicBezTo>
                <a:cubicBezTo>
                  <a:pt x="17463" y="78288"/>
                  <a:pt x="21017" y="81842"/>
                  <a:pt x="25401" y="81842"/>
                </a:cubicBezTo>
                <a:cubicBezTo>
                  <a:pt x="29785" y="81842"/>
                  <a:pt x="33339" y="78288"/>
                  <a:pt x="33339" y="73904"/>
                </a:cubicBezTo>
                <a:cubicBezTo>
                  <a:pt x="33339" y="69520"/>
                  <a:pt x="29785" y="65966"/>
                  <a:pt x="25401" y="65966"/>
                </a:cubicBezTo>
                <a:close/>
                <a:moveTo>
                  <a:pt x="232570" y="50091"/>
                </a:moveTo>
                <a:cubicBezTo>
                  <a:pt x="227747" y="50091"/>
                  <a:pt x="223838" y="53645"/>
                  <a:pt x="223838" y="58029"/>
                </a:cubicBezTo>
                <a:cubicBezTo>
                  <a:pt x="223838" y="62413"/>
                  <a:pt x="227747" y="65967"/>
                  <a:pt x="232570" y="65967"/>
                </a:cubicBezTo>
                <a:cubicBezTo>
                  <a:pt x="237393" y="65967"/>
                  <a:pt x="241302" y="62413"/>
                  <a:pt x="241302" y="58029"/>
                </a:cubicBezTo>
                <a:cubicBezTo>
                  <a:pt x="241302" y="53645"/>
                  <a:pt x="237393" y="50091"/>
                  <a:pt x="232570" y="50091"/>
                </a:cubicBezTo>
                <a:close/>
                <a:moveTo>
                  <a:pt x="24561" y="50091"/>
                </a:moveTo>
                <a:cubicBezTo>
                  <a:pt x="38780" y="50091"/>
                  <a:pt x="50415" y="60398"/>
                  <a:pt x="50415" y="74571"/>
                </a:cubicBezTo>
                <a:cubicBezTo>
                  <a:pt x="50415" y="75859"/>
                  <a:pt x="50415" y="75859"/>
                  <a:pt x="50415" y="77148"/>
                </a:cubicBezTo>
                <a:cubicBezTo>
                  <a:pt x="50415" y="77148"/>
                  <a:pt x="50415" y="77148"/>
                  <a:pt x="108585" y="100339"/>
                </a:cubicBezTo>
                <a:cubicBezTo>
                  <a:pt x="113756" y="92608"/>
                  <a:pt x="121512" y="88743"/>
                  <a:pt x="130561" y="88743"/>
                </a:cubicBezTo>
                <a:cubicBezTo>
                  <a:pt x="137024" y="88743"/>
                  <a:pt x="143487" y="91320"/>
                  <a:pt x="148658" y="96474"/>
                </a:cubicBezTo>
                <a:cubicBezTo>
                  <a:pt x="148658" y="96474"/>
                  <a:pt x="148658" y="96474"/>
                  <a:pt x="171926" y="82301"/>
                </a:cubicBezTo>
                <a:cubicBezTo>
                  <a:pt x="174512" y="87455"/>
                  <a:pt x="177097" y="92608"/>
                  <a:pt x="180975" y="96474"/>
                </a:cubicBezTo>
                <a:cubicBezTo>
                  <a:pt x="180975" y="96474"/>
                  <a:pt x="180975" y="96474"/>
                  <a:pt x="155122" y="111934"/>
                </a:cubicBezTo>
                <a:cubicBezTo>
                  <a:pt x="155122" y="111934"/>
                  <a:pt x="155122" y="113223"/>
                  <a:pt x="155122" y="113223"/>
                </a:cubicBezTo>
                <a:cubicBezTo>
                  <a:pt x="155122" y="127395"/>
                  <a:pt x="143487" y="138991"/>
                  <a:pt x="130561" y="138991"/>
                </a:cubicBezTo>
                <a:cubicBezTo>
                  <a:pt x="117634" y="138991"/>
                  <a:pt x="106000" y="128684"/>
                  <a:pt x="104707" y="117088"/>
                </a:cubicBezTo>
                <a:cubicBezTo>
                  <a:pt x="104707" y="117088"/>
                  <a:pt x="104707" y="117088"/>
                  <a:pt x="42659" y="92608"/>
                </a:cubicBezTo>
                <a:cubicBezTo>
                  <a:pt x="38780" y="96474"/>
                  <a:pt x="32317" y="100339"/>
                  <a:pt x="24561" y="100339"/>
                </a:cubicBezTo>
                <a:cubicBezTo>
                  <a:pt x="11634" y="100339"/>
                  <a:pt x="0" y="88743"/>
                  <a:pt x="0" y="74571"/>
                </a:cubicBezTo>
                <a:cubicBezTo>
                  <a:pt x="0" y="60398"/>
                  <a:pt x="11634" y="50091"/>
                  <a:pt x="24561" y="50091"/>
                </a:cubicBezTo>
                <a:close/>
                <a:moveTo>
                  <a:pt x="232786" y="32628"/>
                </a:moveTo>
                <a:cubicBezTo>
                  <a:pt x="247073" y="32628"/>
                  <a:pt x="258763" y="44351"/>
                  <a:pt x="258763" y="57377"/>
                </a:cubicBezTo>
                <a:cubicBezTo>
                  <a:pt x="258763" y="71705"/>
                  <a:pt x="247073" y="83428"/>
                  <a:pt x="232786" y="83428"/>
                </a:cubicBezTo>
                <a:cubicBezTo>
                  <a:pt x="226292" y="83428"/>
                  <a:pt x="221096" y="80823"/>
                  <a:pt x="215901" y="76915"/>
                </a:cubicBezTo>
                <a:cubicBezTo>
                  <a:pt x="215901" y="76915"/>
                  <a:pt x="215901" y="76915"/>
                  <a:pt x="210705" y="79520"/>
                </a:cubicBezTo>
                <a:cubicBezTo>
                  <a:pt x="210705" y="79520"/>
                  <a:pt x="209406" y="79520"/>
                  <a:pt x="209406" y="79520"/>
                </a:cubicBezTo>
                <a:cubicBezTo>
                  <a:pt x="205510" y="75613"/>
                  <a:pt x="202912" y="70402"/>
                  <a:pt x="201613" y="65192"/>
                </a:cubicBezTo>
                <a:cubicBezTo>
                  <a:pt x="201613" y="65192"/>
                  <a:pt x="201613" y="65192"/>
                  <a:pt x="208107" y="61284"/>
                </a:cubicBezTo>
                <a:cubicBezTo>
                  <a:pt x="208107" y="59982"/>
                  <a:pt x="208107" y="58679"/>
                  <a:pt x="208107" y="57377"/>
                </a:cubicBezTo>
                <a:cubicBezTo>
                  <a:pt x="208107" y="44351"/>
                  <a:pt x="218498" y="32628"/>
                  <a:pt x="232786" y="32628"/>
                </a:cubicBezTo>
                <a:close/>
                <a:moveTo>
                  <a:pt x="230982" y="17488"/>
                </a:moveTo>
                <a:cubicBezTo>
                  <a:pt x="220882" y="17488"/>
                  <a:pt x="210782" y="21397"/>
                  <a:pt x="202963" y="29216"/>
                </a:cubicBezTo>
                <a:cubicBezTo>
                  <a:pt x="187325" y="44854"/>
                  <a:pt x="187325" y="69615"/>
                  <a:pt x="202963" y="85253"/>
                </a:cubicBezTo>
                <a:cubicBezTo>
                  <a:pt x="218601" y="100891"/>
                  <a:pt x="243362" y="100891"/>
                  <a:pt x="259000" y="85253"/>
                </a:cubicBezTo>
                <a:cubicBezTo>
                  <a:pt x="274638" y="69615"/>
                  <a:pt x="274638" y="44854"/>
                  <a:pt x="259000" y="29216"/>
                </a:cubicBezTo>
                <a:cubicBezTo>
                  <a:pt x="251181" y="21397"/>
                  <a:pt x="241081" y="17488"/>
                  <a:pt x="230982" y="17488"/>
                </a:cubicBezTo>
                <a:close/>
                <a:moveTo>
                  <a:pt x="231667" y="0"/>
                </a:moveTo>
                <a:cubicBezTo>
                  <a:pt x="246104" y="0"/>
                  <a:pt x="260704" y="5472"/>
                  <a:pt x="272383" y="16416"/>
                </a:cubicBezTo>
                <a:cubicBezTo>
                  <a:pt x="290551" y="35728"/>
                  <a:pt x="293147" y="65341"/>
                  <a:pt x="280170" y="87228"/>
                </a:cubicBezTo>
                <a:cubicBezTo>
                  <a:pt x="280170" y="87228"/>
                  <a:pt x="280170" y="87228"/>
                  <a:pt x="289254" y="96241"/>
                </a:cubicBezTo>
                <a:cubicBezTo>
                  <a:pt x="293147" y="96241"/>
                  <a:pt x="297040" y="97528"/>
                  <a:pt x="299635" y="101391"/>
                </a:cubicBezTo>
                <a:cubicBezTo>
                  <a:pt x="299635" y="101391"/>
                  <a:pt x="299635" y="101391"/>
                  <a:pt x="326888" y="128428"/>
                </a:cubicBezTo>
                <a:cubicBezTo>
                  <a:pt x="333376" y="134866"/>
                  <a:pt x="333376" y="145166"/>
                  <a:pt x="326888" y="151603"/>
                </a:cubicBezTo>
                <a:cubicBezTo>
                  <a:pt x="320399" y="158041"/>
                  <a:pt x="310017" y="158041"/>
                  <a:pt x="303529" y="151603"/>
                </a:cubicBezTo>
                <a:cubicBezTo>
                  <a:pt x="303529" y="151603"/>
                  <a:pt x="303529" y="151603"/>
                  <a:pt x="276276" y="124566"/>
                </a:cubicBezTo>
                <a:cubicBezTo>
                  <a:pt x="272383" y="121991"/>
                  <a:pt x="271085" y="118128"/>
                  <a:pt x="271085" y="114266"/>
                </a:cubicBezTo>
                <a:cubicBezTo>
                  <a:pt x="271085" y="114266"/>
                  <a:pt x="271085" y="114266"/>
                  <a:pt x="262001" y="103966"/>
                </a:cubicBezTo>
                <a:cubicBezTo>
                  <a:pt x="239940" y="118128"/>
                  <a:pt x="210093" y="115553"/>
                  <a:pt x="191924" y="96241"/>
                </a:cubicBezTo>
                <a:cubicBezTo>
                  <a:pt x="169863" y="74353"/>
                  <a:pt x="169863" y="38303"/>
                  <a:pt x="191924" y="16416"/>
                </a:cubicBezTo>
                <a:cubicBezTo>
                  <a:pt x="202955" y="5472"/>
                  <a:pt x="217230" y="0"/>
                  <a:pt x="231667" y="0"/>
                </a:cubicBezTo>
                <a:close/>
              </a:path>
            </a:pathLst>
          </a:custGeom>
          <a:solidFill>
            <a:srgbClr val="42A881"/>
          </a:solidFill>
          <a:ln>
            <a:noFill/>
          </a:ln>
        </p:spPr>
      </p:sp>
      <p:sp>
        <p:nvSpPr>
          <p:cNvPr id="39" name="spreadsheet-title-edition_64476"/>
          <p:cNvSpPr>
            <a:spLocks noChangeAspect="1"/>
          </p:cNvSpPr>
          <p:nvPr/>
        </p:nvSpPr>
        <p:spPr bwMode="auto">
          <a:xfrm>
            <a:off x="238941" y="5610104"/>
            <a:ext cx="389875" cy="331302"/>
          </a:xfrm>
          <a:custGeom>
            <a:avLst/>
            <a:gdLst>
              <a:gd name="connsiteX0" fmla="*/ 184150 w 338138"/>
              <a:gd name="connsiteY0" fmla="*/ 209550 h 287338"/>
              <a:gd name="connsiteX1" fmla="*/ 184150 w 338138"/>
              <a:gd name="connsiteY1" fmla="*/ 257175 h 287338"/>
              <a:gd name="connsiteX2" fmla="*/ 287338 w 338138"/>
              <a:gd name="connsiteY2" fmla="*/ 257175 h 287338"/>
              <a:gd name="connsiteX3" fmla="*/ 287338 w 338138"/>
              <a:gd name="connsiteY3" fmla="*/ 209550 h 287338"/>
              <a:gd name="connsiteX4" fmla="*/ 52387 w 338138"/>
              <a:gd name="connsiteY4" fmla="*/ 209550 h 287338"/>
              <a:gd name="connsiteX5" fmla="*/ 52387 w 338138"/>
              <a:gd name="connsiteY5" fmla="*/ 257175 h 287338"/>
              <a:gd name="connsiteX6" fmla="*/ 155575 w 338138"/>
              <a:gd name="connsiteY6" fmla="*/ 257175 h 287338"/>
              <a:gd name="connsiteX7" fmla="*/ 155575 w 338138"/>
              <a:gd name="connsiteY7" fmla="*/ 209550 h 287338"/>
              <a:gd name="connsiteX8" fmla="*/ 184150 w 338138"/>
              <a:gd name="connsiteY8" fmla="*/ 130175 h 287338"/>
              <a:gd name="connsiteX9" fmla="*/ 184150 w 338138"/>
              <a:gd name="connsiteY9" fmla="*/ 179388 h 287338"/>
              <a:gd name="connsiteX10" fmla="*/ 287338 w 338138"/>
              <a:gd name="connsiteY10" fmla="*/ 179388 h 287338"/>
              <a:gd name="connsiteX11" fmla="*/ 287338 w 338138"/>
              <a:gd name="connsiteY11" fmla="*/ 130175 h 287338"/>
              <a:gd name="connsiteX12" fmla="*/ 52387 w 338138"/>
              <a:gd name="connsiteY12" fmla="*/ 130175 h 287338"/>
              <a:gd name="connsiteX13" fmla="*/ 52387 w 338138"/>
              <a:gd name="connsiteY13" fmla="*/ 179388 h 287338"/>
              <a:gd name="connsiteX14" fmla="*/ 155575 w 338138"/>
              <a:gd name="connsiteY14" fmla="*/ 179388 h 287338"/>
              <a:gd name="connsiteX15" fmla="*/ 155575 w 338138"/>
              <a:gd name="connsiteY15" fmla="*/ 130175 h 287338"/>
              <a:gd name="connsiteX16" fmla="*/ 157162 w 338138"/>
              <a:gd name="connsiteY16" fmla="*/ 19050 h 287338"/>
              <a:gd name="connsiteX17" fmla="*/ 157162 w 338138"/>
              <a:gd name="connsiteY17" fmla="*/ 103188 h 287338"/>
              <a:gd name="connsiteX18" fmla="*/ 180975 w 338138"/>
              <a:gd name="connsiteY18" fmla="*/ 103188 h 287338"/>
              <a:gd name="connsiteX19" fmla="*/ 180975 w 338138"/>
              <a:gd name="connsiteY19" fmla="*/ 19050 h 287338"/>
              <a:gd name="connsiteX20" fmla="*/ 11887 w 338138"/>
              <a:gd name="connsiteY20" fmla="*/ 0 h 287338"/>
              <a:gd name="connsiteX21" fmla="*/ 326251 w 338138"/>
              <a:gd name="connsiteY21" fmla="*/ 0 h 287338"/>
              <a:gd name="connsiteX22" fmla="*/ 338138 w 338138"/>
              <a:gd name="connsiteY22" fmla="*/ 10544 h 287338"/>
              <a:gd name="connsiteX23" fmla="*/ 338138 w 338138"/>
              <a:gd name="connsiteY23" fmla="*/ 112035 h 287338"/>
              <a:gd name="connsiteX24" fmla="*/ 326251 w 338138"/>
              <a:gd name="connsiteY24" fmla="*/ 122580 h 287338"/>
              <a:gd name="connsiteX25" fmla="*/ 315684 w 338138"/>
              <a:gd name="connsiteY25" fmla="*/ 122580 h 287338"/>
              <a:gd name="connsiteX26" fmla="*/ 315684 w 338138"/>
              <a:gd name="connsiteY26" fmla="*/ 272839 h 287338"/>
              <a:gd name="connsiteX27" fmla="*/ 301154 w 338138"/>
              <a:gd name="connsiteY27" fmla="*/ 287338 h 287338"/>
              <a:gd name="connsiteX28" fmla="*/ 169069 w 338138"/>
              <a:gd name="connsiteY28" fmla="*/ 287338 h 287338"/>
              <a:gd name="connsiteX29" fmla="*/ 36984 w 338138"/>
              <a:gd name="connsiteY29" fmla="*/ 287338 h 287338"/>
              <a:gd name="connsiteX30" fmla="*/ 22454 w 338138"/>
              <a:gd name="connsiteY30" fmla="*/ 272839 h 287338"/>
              <a:gd name="connsiteX31" fmla="*/ 22454 w 338138"/>
              <a:gd name="connsiteY31" fmla="*/ 122580 h 287338"/>
              <a:gd name="connsiteX32" fmla="*/ 11887 w 338138"/>
              <a:gd name="connsiteY32" fmla="*/ 122580 h 287338"/>
              <a:gd name="connsiteX33" fmla="*/ 0 w 338138"/>
              <a:gd name="connsiteY33" fmla="*/ 112035 h 287338"/>
              <a:gd name="connsiteX34" fmla="*/ 0 w 338138"/>
              <a:gd name="connsiteY34" fmla="*/ 10544 h 287338"/>
              <a:gd name="connsiteX35" fmla="*/ 11887 w 338138"/>
              <a:gd name="connsiteY35" fmla="*/ 0 h 28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8138" h="287338">
                <a:moveTo>
                  <a:pt x="184150" y="209550"/>
                </a:moveTo>
                <a:lnTo>
                  <a:pt x="184150" y="257175"/>
                </a:lnTo>
                <a:lnTo>
                  <a:pt x="287338" y="257175"/>
                </a:lnTo>
                <a:lnTo>
                  <a:pt x="287338" y="209550"/>
                </a:lnTo>
                <a:close/>
                <a:moveTo>
                  <a:pt x="52387" y="209550"/>
                </a:moveTo>
                <a:lnTo>
                  <a:pt x="52387" y="257175"/>
                </a:lnTo>
                <a:lnTo>
                  <a:pt x="155575" y="257175"/>
                </a:lnTo>
                <a:lnTo>
                  <a:pt x="155575" y="209550"/>
                </a:lnTo>
                <a:close/>
                <a:moveTo>
                  <a:pt x="184150" y="130175"/>
                </a:moveTo>
                <a:lnTo>
                  <a:pt x="184150" y="179388"/>
                </a:lnTo>
                <a:lnTo>
                  <a:pt x="287338" y="179388"/>
                </a:lnTo>
                <a:lnTo>
                  <a:pt x="287338" y="130175"/>
                </a:lnTo>
                <a:close/>
                <a:moveTo>
                  <a:pt x="52387" y="130175"/>
                </a:moveTo>
                <a:lnTo>
                  <a:pt x="52387" y="179388"/>
                </a:lnTo>
                <a:lnTo>
                  <a:pt x="155575" y="179388"/>
                </a:lnTo>
                <a:lnTo>
                  <a:pt x="155575" y="130175"/>
                </a:lnTo>
                <a:close/>
                <a:moveTo>
                  <a:pt x="157162" y="19050"/>
                </a:moveTo>
                <a:lnTo>
                  <a:pt x="157162" y="103188"/>
                </a:lnTo>
                <a:lnTo>
                  <a:pt x="180975" y="103188"/>
                </a:lnTo>
                <a:lnTo>
                  <a:pt x="180975" y="19050"/>
                </a:lnTo>
                <a:close/>
                <a:moveTo>
                  <a:pt x="11887" y="0"/>
                </a:moveTo>
                <a:cubicBezTo>
                  <a:pt x="11887" y="0"/>
                  <a:pt x="11887" y="0"/>
                  <a:pt x="326251" y="0"/>
                </a:cubicBezTo>
                <a:cubicBezTo>
                  <a:pt x="332855" y="0"/>
                  <a:pt x="338138" y="5272"/>
                  <a:pt x="338138" y="10544"/>
                </a:cubicBezTo>
                <a:cubicBezTo>
                  <a:pt x="338138" y="10544"/>
                  <a:pt x="338138" y="10544"/>
                  <a:pt x="338138" y="112035"/>
                </a:cubicBezTo>
                <a:cubicBezTo>
                  <a:pt x="338138" y="117308"/>
                  <a:pt x="332855" y="122580"/>
                  <a:pt x="326251" y="122580"/>
                </a:cubicBezTo>
                <a:cubicBezTo>
                  <a:pt x="326251" y="122580"/>
                  <a:pt x="326251" y="122580"/>
                  <a:pt x="315684" y="122580"/>
                </a:cubicBezTo>
                <a:cubicBezTo>
                  <a:pt x="315684" y="122580"/>
                  <a:pt x="315684" y="122580"/>
                  <a:pt x="315684" y="272839"/>
                </a:cubicBezTo>
                <a:cubicBezTo>
                  <a:pt x="315684" y="280748"/>
                  <a:pt x="309079" y="287338"/>
                  <a:pt x="301154" y="287338"/>
                </a:cubicBezTo>
                <a:cubicBezTo>
                  <a:pt x="301154" y="287338"/>
                  <a:pt x="301154" y="287338"/>
                  <a:pt x="169069" y="287338"/>
                </a:cubicBezTo>
                <a:cubicBezTo>
                  <a:pt x="169069" y="287338"/>
                  <a:pt x="169069" y="287338"/>
                  <a:pt x="36984" y="287338"/>
                </a:cubicBezTo>
                <a:cubicBezTo>
                  <a:pt x="29058" y="287338"/>
                  <a:pt x="22454" y="280748"/>
                  <a:pt x="22454" y="272839"/>
                </a:cubicBezTo>
                <a:cubicBezTo>
                  <a:pt x="22454" y="272839"/>
                  <a:pt x="22454" y="272839"/>
                  <a:pt x="22454" y="122580"/>
                </a:cubicBezTo>
                <a:cubicBezTo>
                  <a:pt x="22454" y="122580"/>
                  <a:pt x="22454" y="122580"/>
                  <a:pt x="11887" y="122580"/>
                </a:cubicBezTo>
                <a:cubicBezTo>
                  <a:pt x="5283" y="122580"/>
                  <a:pt x="0" y="117308"/>
                  <a:pt x="0" y="112035"/>
                </a:cubicBezTo>
                <a:cubicBezTo>
                  <a:pt x="0" y="112035"/>
                  <a:pt x="0" y="112035"/>
                  <a:pt x="0" y="10544"/>
                </a:cubicBezTo>
                <a:cubicBezTo>
                  <a:pt x="0" y="5272"/>
                  <a:pt x="5283" y="0"/>
                  <a:pt x="11887" y="0"/>
                </a:cubicBezTo>
                <a:close/>
              </a:path>
            </a:pathLst>
          </a:custGeom>
          <a:solidFill>
            <a:srgbClr val="42A881"/>
          </a:solidFill>
          <a:ln>
            <a:noFill/>
          </a:ln>
        </p:spPr>
      </p:sp>
    </p:spTree>
    <p:extLst>
      <p:ext uri="{BB962C8B-B14F-4D97-AF65-F5344CB8AC3E}">
        <p14:creationId xmlns:p14="http://schemas.microsoft.com/office/powerpoint/2010/main" val="12057522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0-#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94"/>
                                        </p:tgtEl>
                                        <p:attrNameLst>
                                          <p:attrName>style.visibility</p:attrName>
                                        </p:attrNameLst>
                                      </p:cBhvr>
                                      <p:to>
                                        <p:strVal val="visible"/>
                                      </p:to>
                                    </p:set>
                                    <p:anim calcmode="lin" valueType="num">
                                      <p:cBhvr additive="base">
                                        <p:cTn id="12" dur="500"/>
                                        <p:tgtEl>
                                          <p:spTgt spid="94"/>
                                        </p:tgtEl>
                                        <p:attrNameLst>
                                          <p:attrName>ppt_x</p:attrName>
                                        </p:attrNameLst>
                                      </p:cBhvr>
                                      <p:tavLst>
                                        <p:tav tm="0">
                                          <p:val>
                                            <p:strVal val="#ppt_x-#ppt_w*1.125000"/>
                                          </p:val>
                                        </p:tav>
                                        <p:tav tm="100000">
                                          <p:val>
                                            <p:strVal val="#ppt_x"/>
                                          </p:val>
                                        </p:tav>
                                      </p:tavLst>
                                    </p:anim>
                                    <p:animEffect transition="in" filter="wipe(right)">
                                      <p:cBhvr>
                                        <p:cTn id="13" dur="500"/>
                                        <p:tgtEl>
                                          <p:spTgt spid="94"/>
                                        </p:tgtEl>
                                      </p:cBhvr>
                                    </p:animEffect>
                                  </p:childTnLst>
                                </p:cTn>
                              </p:par>
                            </p:childTnLst>
                          </p:cTn>
                        </p:par>
                        <p:par>
                          <p:cTn id="14" fill="hold">
                            <p:stCondLst>
                              <p:cond delay="1000"/>
                            </p:stCondLst>
                            <p:childTnLst>
                              <p:par>
                                <p:cTn id="15" presetID="12" presetClass="entr" presetSubtype="8" fill="hold" grpId="0" nodeType="afterEffect">
                                  <p:stCondLst>
                                    <p:cond delay="0"/>
                                  </p:stCondLst>
                                  <p:childTnLst>
                                    <p:set>
                                      <p:cBhvr>
                                        <p:cTn id="16" dur="1" fill="hold">
                                          <p:stCondLst>
                                            <p:cond delay="0"/>
                                          </p:stCondLst>
                                        </p:cTn>
                                        <p:tgtEl>
                                          <p:spTgt spid="95"/>
                                        </p:tgtEl>
                                        <p:attrNameLst>
                                          <p:attrName>style.visibility</p:attrName>
                                        </p:attrNameLst>
                                      </p:cBhvr>
                                      <p:to>
                                        <p:strVal val="visible"/>
                                      </p:to>
                                    </p:set>
                                    <p:anim calcmode="lin" valueType="num">
                                      <p:cBhvr additive="base">
                                        <p:cTn id="17" dur="500"/>
                                        <p:tgtEl>
                                          <p:spTgt spid="95"/>
                                        </p:tgtEl>
                                        <p:attrNameLst>
                                          <p:attrName>ppt_x</p:attrName>
                                        </p:attrNameLst>
                                      </p:cBhvr>
                                      <p:tavLst>
                                        <p:tav tm="0">
                                          <p:val>
                                            <p:strVal val="#ppt_x-#ppt_w*1.125000"/>
                                          </p:val>
                                        </p:tav>
                                        <p:tav tm="100000">
                                          <p:val>
                                            <p:strVal val="#ppt_x"/>
                                          </p:val>
                                        </p:tav>
                                      </p:tavLst>
                                    </p:anim>
                                    <p:animEffect transition="in" filter="wipe(right)">
                                      <p:cBhvr>
                                        <p:cTn id="18"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9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0"/>
            <a:ext cx="12192000"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0" y="0"/>
            <a:ext cx="12192000" cy="6858000"/>
          </a:xfrm>
          <a:prstGeom prst="rect">
            <a:avLst/>
          </a:prstGeom>
          <a:solidFill>
            <a:srgbClr val="FFFFF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277813" y="1610305"/>
            <a:ext cx="5570537" cy="53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      通过</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历史事件查看功能，可以详细的查看每一次需求响应事件中，每一个参与楼宇的负荷削减情况</a:t>
            </a:r>
          </a:p>
        </p:txBody>
      </p:sp>
      <p:grpSp>
        <p:nvGrpSpPr>
          <p:cNvPr id="67" name="组合 66"/>
          <p:cNvGrpSpPr/>
          <p:nvPr/>
        </p:nvGrpSpPr>
        <p:grpSpPr>
          <a:xfrm>
            <a:off x="2045715" y="2578318"/>
            <a:ext cx="2247900" cy="2006431"/>
            <a:chOff x="2045715" y="2578318"/>
            <a:chExt cx="2247900" cy="2006431"/>
          </a:xfrm>
        </p:grpSpPr>
        <p:sp>
          <p:nvSpPr>
            <p:cNvPr id="11" name="矩形 10"/>
            <p:cNvSpPr/>
            <p:nvPr/>
          </p:nvSpPr>
          <p:spPr>
            <a:xfrm>
              <a:off x="2213504" y="2578318"/>
              <a:ext cx="1935691" cy="2006431"/>
            </a:xfrm>
            <a:prstGeom prst="rect">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p:cNvGrpSpPr/>
            <p:nvPr/>
          </p:nvGrpSpPr>
          <p:grpSpPr>
            <a:xfrm>
              <a:off x="2045715" y="3175478"/>
              <a:ext cx="2247900" cy="746350"/>
              <a:chOff x="2045715" y="3218953"/>
              <a:chExt cx="2247900" cy="746350"/>
            </a:xfrm>
          </p:grpSpPr>
          <p:sp>
            <p:nvSpPr>
              <p:cNvPr id="42" name="文本框 41"/>
              <p:cNvSpPr txBox="1"/>
              <p:nvPr/>
            </p:nvSpPr>
            <p:spPr>
              <a:xfrm>
                <a:off x="2045715" y="3565193"/>
                <a:ext cx="2247900" cy="400110"/>
              </a:xfrm>
              <a:prstGeom prst="rect">
                <a:avLst/>
              </a:prstGeom>
              <a:noFill/>
            </p:spPr>
            <p:txBody>
              <a:bodyPr wrap="square" rtlCol="0">
                <a:spAutoFit/>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华旭国际大厦</a:t>
                </a:r>
              </a:p>
            </p:txBody>
          </p:sp>
          <p:sp>
            <p:nvSpPr>
              <p:cNvPr id="44" name="文本框 43"/>
              <p:cNvSpPr txBox="1"/>
              <p:nvPr/>
            </p:nvSpPr>
            <p:spPr>
              <a:xfrm>
                <a:off x="2864582" y="3218953"/>
                <a:ext cx="664758" cy="400110"/>
              </a:xfrm>
              <a:prstGeom prst="rect">
                <a:avLst/>
              </a:prstGeom>
              <a:noFill/>
            </p:spPr>
            <p:txBody>
              <a:bodyPr wrap="square" rtlCol="0">
                <a:spAutoFit/>
              </a:bodyPr>
              <a:lstStyle/>
              <a:p>
                <a:pPr algn="ctr"/>
                <a:r>
                  <a:rPr lang="en-US" altLang="zh-CN" sz="2000" dirty="0" smtClean="0">
                    <a:solidFill>
                      <a:schemeClr val="bg1"/>
                    </a:solidFill>
                    <a:latin typeface="Arial Black" panose="020B0A04020102020204" pitchFamily="34" charset="0"/>
                  </a:rPr>
                  <a:t>01</a:t>
                </a:r>
                <a:endParaRPr lang="zh-CN" altLang="en-US" sz="2000" dirty="0">
                  <a:solidFill>
                    <a:schemeClr val="bg1"/>
                  </a:solidFill>
                  <a:latin typeface="Arial Black" panose="020B0A04020102020204" pitchFamily="34" charset="0"/>
                </a:endParaRPr>
              </a:p>
            </p:txBody>
          </p:sp>
        </p:grpSp>
      </p:grpSp>
      <p:grpSp>
        <p:nvGrpSpPr>
          <p:cNvPr id="68" name="组合 67"/>
          <p:cNvGrpSpPr/>
          <p:nvPr/>
        </p:nvGrpSpPr>
        <p:grpSpPr>
          <a:xfrm>
            <a:off x="5944525" y="2578318"/>
            <a:ext cx="2247900" cy="2006431"/>
            <a:chOff x="5944525" y="2578318"/>
            <a:chExt cx="2247900" cy="2006431"/>
          </a:xfrm>
        </p:grpSpPr>
        <p:sp>
          <p:nvSpPr>
            <p:cNvPr id="13" name="矩形 12"/>
            <p:cNvSpPr/>
            <p:nvPr/>
          </p:nvSpPr>
          <p:spPr>
            <a:xfrm>
              <a:off x="6084888" y="2578318"/>
              <a:ext cx="1935691" cy="2006431"/>
            </a:xfrm>
            <a:prstGeom prst="rect">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7" name="组合 46"/>
            <p:cNvGrpSpPr/>
            <p:nvPr/>
          </p:nvGrpSpPr>
          <p:grpSpPr>
            <a:xfrm>
              <a:off x="5944525" y="3175478"/>
              <a:ext cx="2247900" cy="746350"/>
              <a:chOff x="2073011" y="3218953"/>
              <a:chExt cx="2247900" cy="746350"/>
            </a:xfrm>
          </p:grpSpPr>
          <p:sp>
            <p:nvSpPr>
              <p:cNvPr id="48" name="文本框 47"/>
              <p:cNvSpPr txBox="1"/>
              <p:nvPr/>
            </p:nvSpPr>
            <p:spPr>
              <a:xfrm>
                <a:off x="2073011" y="3565193"/>
                <a:ext cx="2247900" cy="400110"/>
              </a:xfrm>
              <a:prstGeom prst="rect">
                <a:avLst/>
              </a:prstGeom>
              <a:noFill/>
            </p:spPr>
            <p:txBody>
              <a:bodyPr wrap="square" rtlCol="0">
                <a:spAutoFit/>
              </a:bodyPr>
              <a:lstStyle>
                <a:defPPr>
                  <a:defRPr lang="zh-CN"/>
                </a:defPPr>
                <a:lvl1pPr algn="ctr">
                  <a:defRPr sz="2000">
                    <a:solidFill>
                      <a:schemeClr val="bg1"/>
                    </a:solidFill>
                    <a:latin typeface="微软雅黑" panose="020B0503020204020204" pitchFamily="34" charset="-122"/>
                    <a:ea typeface="微软雅黑" panose="020B0503020204020204" pitchFamily="34" charset="-122"/>
                  </a:defRPr>
                </a:lvl1pPr>
              </a:lstStyle>
              <a:p>
                <a:r>
                  <a:rPr lang="zh-CN" altLang="en-US" dirty="0"/>
                  <a:t>雅居乐万豪酒店</a:t>
                </a:r>
              </a:p>
            </p:txBody>
          </p:sp>
          <p:sp>
            <p:nvSpPr>
              <p:cNvPr id="50" name="文本框 49"/>
              <p:cNvSpPr txBox="1"/>
              <p:nvPr/>
            </p:nvSpPr>
            <p:spPr>
              <a:xfrm>
                <a:off x="2864582" y="3218953"/>
                <a:ext cx="664758" cy="400110"/>
              </a:xfrm>
              <a:prstGeom prst="rect">
                <a:avLst/>
              </a:prstGeom>
              <a:noFill/>
            </p:spPr>
            <p:txBody>
              <a:bodyPr wrap="square" rtlCol="0">
                <a:spAutoFit/>
              </a:bodyPr>
              <a:lstStyle/>
              <a:p>
                <a:pPr algn="ctr"/>
                <a:r>
                  <a:rPr lang="en-US" altLang="zh-CN" sz="2000" dirty="0" smtClean="0">
                    <a:solidFill>
                      <a:schemeClr val="bg1"/>
                    </a:solidFill>
                    <a:latin typeface="Arial Black" panose="020B0A04020102020204" pitchFamily="34" charset="0"/>
                  </a:rPr>
                  <a:t>02</a:t>
                </a:r>
                <a:endParaRPr lang="zh-CN" altLang="en-US" sz="2000" dirty="0">
                  <a:solidFill>
                    <a:schemeClr val="bg1"/>
                  </a:solidFill>
                  <a:latin typeface="Arial Black" panose="020B0A04020102020204" pitchFamily="34" charset="0"/>
                </a:endParaRPr>
              </a:p>
            </p:txBody>
          </p:sp>
        </p:grpSp>
      </p:grpSp>
      <p:grpSp>
        <p:nvGrpSpPr>
          <p:cNvPr id="69" name="组合 68"/>
          <p:cNvGrpSpPr/>
          <p:nvPr/>
        </p:nvGrpSpPr>
        <p:grpSpPr>
          <a:xfrm>
            <a:off x="9822126" y="2578318"/>
            <a:ext cx="2247900" cy="2006431"/>
            <a:chOff x="9822126" y="2578318"/>
            <a:chExt cx="2247900" cy="2006431"/>
          </a:xfrm>
        </p:grpSpPr>
        <p:sp>
          <p:nvSpPr>
            <p:cNvPr id="15" name="矩形 14"/>
            <p:cNvSpPr/>
            <p:nvPr/>
          </p:nvSpPr>
          <p:spPr>
            <a:xfrm>
              <a:off x="9956272" y="2578318"/>
              <a:ext cx="1935691" cy="2006431"/>
            </a:xfrm>
            <a:prstGeom prst="rect">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1" name="组合 50"/>
            <p:cNvGrpSpPr/>
            <p:nvPr/>
          </p:nvGrpSpPr>
          <p:grpSpPr>
            <a:xfrm>
              <a:off x="9822126" y="3175478"/>
              <a:ext cx="2247900" cy="746350"/>
              <a:chOff x="2073011" y="3218953"/>
              <a:chExt cx="2247900" cy="746350"/>
            </a:xfrm>
          </p:grpSpPr>
          <p:sp>
            <p:nvSpPr>
              <p:cNvPr id="52" name="文本框 51"/>
              <p:cNvSpPr txBox="1"/>
              <p:nvPr/>
            </p:nvSpPr>
            <p:spPr>
              <a:xfrm>
                <a:off x="2073011" y="3565193"/>
                <a:ext cx="2247900" cy="400110"/>
              </a:xfrm>
              <a:prstGeom prst="rect">
                <a:avLst/>
              </a:prstGeom>
              <a:noFill/>
            </p:spPr>
            <p:txBody>
              <a:bodyPr wrap="square" rtlCol="0">
                <a:spAutoFit/>
              </a:bodyPr>
              <a:lstStyle>
                <a:defPPr>
                  <a:defRPr lang="zh-CN"/>
                </a:defPPr>
                <a:lvl1pPr algn="ctr">
                  <a:defRPr sz="2000">
                    <a:solidFill>
                      <a:schemeClr val="bg1"/>
                    </a:solidFill>
                    <a:latin typeface="微软雅黑" panose="020B0503020204020204" pitchFamily="34" charset="-122"/>
                    <a:ea typeface="微软雅黑" panose="020B0503020204020204" pitchFamily="34" charset="-122"/>
                  </a:defRPr>
                </a:lvl1pPr>
              </a:lstStyle>
              <a:p>
                <a:r>
                  <a:rPr lang="zh-CN" altLang="en-US" dirty="0"/>
                  <a:t>豫园万丽大酒店</a:t>
                </a:r>
              </a:p>
            </p:txBody>
          </p:sp>
          <p:sp>
            <p:nvSpPr>
              <p:cNvPr id="54" name="文本框 53"/>
              <p:cNvSpPr txBox="1"/>
              <p:nvPr/>
            </p:nvSpPr>
            <p:spPr>
              <a:xfrm>
                <a:off x="2864582" y="3218953"/>
                <a:ext cx="664758" cy="400110"/>
              </a:xfrm>
              <a:prstGeom prst="rect">
                <a:avLst/>
              </a:prstGeom>
              <a:noFill/>
            </p:spPr>
            <p:txBody>
              <a:bodyPr wrap="square" rtlCol="0">
                <a:spAutoFit/>
              </a:bodyPr>
              <a:lstStyle/>
              <a:p>
                <a:pPr algn="ctr"/>
                <a:r>
                  <a:rPr lang="en-US" altLang="zh-CN" sz="2000" dirty="0" smtClean="0">
                    <a:solidFill>
                      <a:schemeClr val="bg1"/>
                    </a:solidFill>
                    <a:latin typeface="Arial Black" panose="020B0A04020102020204" pitchFamily="34" charset="0"/>
                  </a:rPr>
                  <a:t>03</a:t>
                </a:r>
                <a:endParaRPr lang="zh-CN" altLang="en-US" sz="2000" dirty="0">
                  <a:solidFill>
                    <a:schemeClr val="bg1"/>
                  </a:solidFill>
                  <a:latin typeface="Arial Black" panose="020B0A04020102020204" pitchFamily="34" charset="0"/>
                </a:endParaRPr>
              </a:p>
            </p:txBody>
          </p:sp>
        </p:grpSp>
      </p:grpSp>
      <p:grpSp>
        <p:nvGrpSpPr>
          <p:cNvPr id="70" name="组合 69"/>
          <p:cNvGrpSpPr/>
          <p:nvPr/>
        </p:nvGrpSpPr>
        <p:grpSpPr>
          <a:xfrm>
            <a:off x="135731" y="4585136"/>
            <a:ext cx="2247900" cy="2006431"/>
            <a:chOff x="135731" y="4585136"/>
            <a:chExt cx="2247900" cy="2006431"/>
          </a:xfrm>
        </p:grpSpPr>
        <p:sp>
          <p:nvSpPr>
            <p:cNvPr id="23" name="矩形 22"/>
            <p:cNvSpPr/>
            <p:nvPr/>
          </p:nvSpPr>
          <p:spPr>
            <a:xfrm flipH="1">
              <a:off x="277813" y="4585136"/>
              <a:ext cx="1935691" cy="2006431"/>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135731" y="5207199"/>
              <a:ext cx="2247900" cy="746350"/>
              <a:chOff x="2073011" y="3218953"/>
              <a:chExt cx="2247900" cy="746350"/>
            </a:xfrm>
          </p:grpSpPr>
          <p:sp>
            <p:nvSpPr>
              <p:cNvPr id="56" name="文本框 55"/>
              <p:cNvSpPr txBox="1"/>
              <p:nvPr/>
            </p:nvSpPr>
            <p:spPr>
              <a:xfrm>
                <a:off x="2073011" y="3565193"/>
                <a:ext cx="2247900" cy="400110"/>
              </a:xfrm>
              <a:prstGeom prst="rect">
                <a:avLst/>
              </a:prstGeom>
              <a:noFill/>
            </p:spPr>
            <p:txBody>
              <a:bodyPr wrap="square" rtlCol="0">
                <a:spAutoFit/>
              </a:bodyPr>
              <a:lstStyle/>
              <a:p>
                <a:pPr algn="ctr"/>
                <a:r>
                  <a:rPr lang="zh-CN" altLang="en-US" sz="2000" dirty="0">
                    <a:solidFill>
                      <a:schemeClr val="bg1"/>
                    </a:solidFill>
                    <a:latin typeface="Arial Black" panose="020B0A04020102020204" pitchFamily="34" charset="0"/>
                  </a:rPr>
                  <a:t>日月光中心</a:t>
                </a:r>
              </a:p>
            </p:txBody>
          </p:sp>
          <p:sp>
            <p:nvSpPr>
              <p:cNvPr id="58" name="文本框 57"/>
              <p:cNvSpPr txBox="1"/>
              <p:nvPr/>
            </p:nvSpPr>
            <p:spPr>
              <a:xfrm>
                <a:off x="2864582" y="3218953"/>
                <a:ext cx="664758" cy="400110"/>
              </a:xfrm>
              <a:prstGeom prst="rect">
                <a:avLst/>
              </a:prstGeom>
              <a:noFill/>
            </p:spPr>
            <p:txBody>
              <a:bodyPr wrap="square" rtlCol="0">
                <a:spAutoFit/>
              </a:bodyPr>
              <a:lstStyle/>
              <a:p>
                <a:pPr algn="ctr"/>
                <a:r>
                  <a:rPr lang="en-US" altLang="zh-CN" sz="2000" dirty="0" smtClean="0">
                    <a:solidFill>
                      <a:schemeClr val="bg1"/>
                    </a:solidFill>
                    <a:latin typeface="Arial Black" panose="020B0A04020102020204" pitchFamily="34" charset="0"/>
                  </a:rPr>
                  <a:t>06</a:t>
                </a:r>
                <a:endParaRPr lang="zh-CN" altLang="en-US" sz="2000" dirty="0">
                  <a:solidFill>
                    <a:schemeClr val="bg1"/>
                  </a:solidFill>
                  <a:latin typeface="Arial Black" panose="020B0A04020102020204" pitchFamily="34" charset="0"/>
                </a:endParaRPr>
              </a:p>
            </p:txBody>
          </p:sp>
        </p:grpSp>
      </p:grpSp>
      <p:grpSp>
        <p:nvGrpSpPr>
          <p:cNvPr id="71" name="组合 70"/>
          <p:cNvGrpSpPr/>
          <p:nvPr/>
        </p:nvGrpSpPr>
        <p:grpSpPr>
          <a:xfrm>
            <a:off x="4007245" y="4585136"/>
            <a:ext cx="2247900" cy="2006431"/>
            <a:chOff x="4007245" y="4585136"/>
            <a:chExt cx="2247900" cy="2006431"/>
          </a:xfrm>
        </p:grpSpPr>
        <p:sp>
          <p:nvSpPr>
            <p:cNvPr id="21" name="矩形 20"/>
            <p:cNvSpPr/>
            <p:nvPr/>
          </p:nvSpPr>
          <p:spPr>
            <a:xfrm flipH="1">
              <a:off x="4149197" y="4585136"/>
              <a:ext cx="1935691" cy="2006431"/>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9" name="组合 58"/>
            <p:cNvGrpSpPr/>
            <p:nvPr/>
          </p:nvGrpSpPr>
          <p:grpSpPr>
            <a:xfrm>
              <a:off x="4007245" y="5207199"/>
              <a:ext cx="2247900" cy="746350"/>
              <a:chOff x="2073011" y="3218953"/>
              <a:chExt cx="2247900" cy="746350"/>
            </a:xfrm>
          </p:grpSpPr>
          <p:sp>
            <p:nvSpPr>
              <p:cNvPr id="60" name="文本框 59"/>
              <p:cNvSpPr txBox="1"/>
              <p:nvPr/>
            </p:nvSpPr>
            <p:spPr>
              <a:xfrm>
                <a:off x="2073011" y="3565193"/>
                <a:ext cx="2247900" cy="400110"/>
              </a:xfrm>
              <a:prstGeom prst="rect">
                <a:avLst/>
              </a:prstGeom>
              <a:noFill/>
            </p:spPr>
            <p:txBody>
              <a:bodyPr wrap="square" rtlCol="0">
                <a:spAutoFit/>
              </a:bodyPr>
              <a:lstStyle/>
              <a:p>
                <a:pPr algn="ctr"/>
                <a:r>
                  <a:rPr lang="zh-CN" altLang="en-US" sz="2000" dirty="0">
                    <a:solidFill>
                      <a:schemeClr val="bg1"/>
                    </a:solidFill>
                    <a:latin typeface="Arial Black" panose="020B0A04020102020204" pitchFamily="34" charset="0"/>
                  </a:rPr>
                  <a:t>宝龙大厦</a:t>
                </a:r>
              </a:p>
            </p:txBody>
          </p:sp>
          <p:sp>
            <p:nvSpPr>
              <p:cNvPr id="62" name="文本框 61"/>
              <p:cNvSpPr txBox="1"/>
              <p:nvPr/>
            </p:nvSpPr>
            <p:spPr>
              <a:xfrm>
                <a:off x="2864582" y="3218953"/>
                <a:ext cx="664758" cy="400110"/>
              </a:xfrm>
              <a:prstGeom prst="rect">
                <a:avLst/>
              </a:prstGeom>
              <a:noFill/>
            </p:spPr>
            <p:txBody>
              <a:bodyPr wrap="square" rtlCol="0">
                <a:spAutoFit/>
              </a:bodyPr>
              <a:lstStyle/>
              <a:p>
                <a:pPr algn="ctr"/>
                <a:r>
                  <a:rPr lang="en-US" altLang="zh-CN" sz="2000" dirty="0" smtClean="0">
                    <a:solidFill>
                      <a:schemeClr val="bg1"/>
                    </a:solidFill>
                    <a:latin typeface="Arial Black" panose="020B0A04020102020204" pitchFamily="34" charset="0"/>
                  </a:rPr>
                  <a:t>05</a:t>
                </a:r>
                <a:endParaRPr lang="zh-CN" altLang="en-US" sz="2000" dirty="0">
                  <a:solidFill>
                    <a:schemeClr val="bg1"/>
                  </a:solidFill>
                  <a:latin typeface="Arial Black" panose="020B0A04020102020204" pitchFamily="34" charset="0"/>
                </a:endParaRPr>
              </a:p>
            </p:txBody>
          </p:sp>
        </p:grpSp>
      </p:grpSp>
      <p:grpSp>
        <p:nvGrpSpPr>
          <p:cNvPr id="73" name="组合 72"/>
          <p:cNvGrpSpPr/>
          <p:nvPr/>
        </p:nvGrpSpPr>
        <p:grpSpPr>
          <a:xfrm>
            <a:off x="7884846" y="4585136"/>
            <a:ext cx="2247900" cy="2006431"/>
            <a:chOff x="7884846" y="4585136"/>
            <a:chExt cx="2247900" cy="2006431"/>
          </a:xfrm>
        </p:grpSpPr>
        <p:sp>
          <p:nvSpPr>
            <p:cNvPr id="19" name="矩形 18"/>
            <p:cNvSpPr/>
            <p:nvPr/>
          </p:nvSpPr>
          <p:spPr>
            <a:xfrm flipH="1">
              <a:off x="8020579" y="4585136"/>
              <a:ext cx="1935691" cy="2006431"/>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3" name="组合 62"/>
            <p:cNvGrpSpPr/>
            <p:nvPr/>
          </p:nvGrpSpPr>
          <p:grpSpPr>
            <a:xfrm>
              <a:off x="7884846" y="5207199"/>
              <a:ext cx="2247900" cy="746350"/>
              <a:chOff x="2073011" y="3218953"/>
              <a:chExt cx="2247900" cy="746350"/>
            </a:xfrm>
          </p:grpSpPr>
          <p:sp>
            <p:nvSpPr>
              <p:cNvPr id="64" name="文本框 63"/>
              <p:cNvSpPr txBox="1"/>
              <p:nvPr/>
            </p:nvSpPr>
            <p:spPr>
              <a:xfrm>
                <a:off x="2073011" y="3565193"/>
                <a:ext cx="2247900" cy="400110"/>
              </a:xfrm>
              <a:prstGeom prst="rect">
                <a:avLst/>
              </a:prstGeom>
              <a:noFill/>
            </p:spPr>
            <p:txBody>
              <a:bodyPr wrap="square" rtlCol="0">
                <a:spAutoFit/>
              </a:bodyPr>
              <a:lstStyle/>
              <a:p>
                <a:pPr algn="ctr"/>
                <a:r>
                  <a:rPr lang="zh-CN" altLang="en-US" sz="2000" dirty="0">
                    <a:solidFill>
                      <a:schemeClr val="bg1"/>
                    </a:solidFill>
                    <a:latin typeface="Arial Black" panose="020B0A04020102020204" pitchFamily="34" charset="0"/>
                  </a:rPr>
                  <a:t>港陆广场</a:t>
                </a:r>
              </a:p>
            </p:txBody>
          </p:sp>
          <p:sp>
            <p:nvSpPr>
              <p:cNvPr id="66" name="文本框 65"/>
              <p:cNvSpPr txBox="1"/>
              <p:nvPr/>
            </p:nvSpPr>
            <p:spPr>
              <a:xfrm>
                <a:off x="2864582" y="3218953"/>
                <a:ext cx="664758" cy="400110"/>
              </a:xfrm>
              <a:prstGeom prst="rect">
                <a:avLst/>
              </a:prstGeom>
              <a:noFill/>
            </p:spPr>
            <p:txBody>
              <a:bodyPr wrap="square" rtlCol="0">
                <a:spAutoFit/>
              </a:bodyPr>
              <a:lstStyle/>
              <a:p>
                <a:pPr algn="ctr"/>
                <a:r>
                  <a:rPr lang="en-US" altLang="zh-CN" sz="2000" dirty="0" smtClean="0">
                    <a:solidFill>
                      <a:schemeClr val="bg1"/>
                    </a:solidFill>
                    <a:latin typeface="Arial Black" panose="020B0A04020102020204" pitchFamily="34" charset="0"/>
                  </a:rPr>
                  <a:t>04</a:t>
                </a:r>
                <a:endParaRPr lang="zh-CN" altLang="en-US" sz="2000" dirty="0">
                  <a:solidFill>
                    <a:schemeClr val="bg1"/>
                  </a:solidFill>
                  <a:latin typeface="Arial Black" panose="020B0A04020102020204" pitchFamily="34" charset="0"/>
                </a:endParaRPr>
              </a:p>
            </p:txBody>
          </p:sp>
        </p:grpSp>
      </p:grpSp>
      <p:grpSp>
        <p:nvGrpSpPr>
          <p:cNvPr id="72" name="组合 71"/>
          <p:cNvGrpSpPr/>
          <p:nvPr/>
        </p:nvGrpSpPr>
        <p:grpSpPr>
          <a:xfrm>
            <a:off x="354240" y="238579"/>
            <a:ext cx="483870" cy="476250"/>
            <a:chOff x="4267200" y="1409700"/>
            <a:chExt cx="483870" cy="476250"/>
          </a:xfrm>
        </p:grpSpPr>
        <p:sp>
          <p:nvSpPr>
            <p:cNvPr id="74" name="矩形 7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6"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功能介绍</a:t>
            </a:r>
          </a:p>
        </p:txBody>
      </p:sp>
      <p:sp>
        <p:nvSpPr>
          <p:cNvPr id="77"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INTRODUCTION</a:t>
            </a:r>
          </a:p>
        </p:txBody>
      </p:sp>
      <p:cxnSp>
        <p:nvCxnSpPr>
          <p:cNvPr id="80" name="直接连接符 79"/>
          <p:cNvCxnSpPr/>
          <p:nvPr/>
        </p:nvCxnSpPr>
        <p:spPr>
          <a:xfrm>
            <a:off x="461257" y="1531987"/>
            <a:ext cx="394094" cy="0"/>
          </a:xfrm>
          <a:prstGeom prst="line">
            <a:avLst/>
          </a:prstGeom>
          <a:ln w="31750" cap="rnd">
            <a:solidFill>
              <a:schemeClr val="tx1">
                <a:lumMod val="65000"/>
                <a:lumOff val="35000"/>
              </a:schemeClr>
            </a:solidFill>
            <a:round/>
          </a:ln>
        </p:spPr>
        <p:style>
          <a:lnRef idx="1">
            <a:schemeClr val="accent1"/>
          </a:lnRef>
          <a:fillRef idx="0">
            <a:schemeClr val="accent1"/>
          </a:fillRef>
          <a:effectRef idx="0">
            <a:schemeClr val="accent1"/>
          </a:effectRef>
          <a:fontRef idx="minor">
            <a:schemeClr val="tx1"/>
          </a:fontRef>
        </p:style>
      </p:cxnSp>
      <p:sp>
        <p:nvSpPr>
          <p:cNvPr id="81" name="矩形 80"/>
          <p:cNvSpPr/>
          <p:nvPr/>
        </p:nvSpPr>
        <p:spPr>
          <a:xfrm>
            <a:off x="358698" y="1039549"/>
            <a:ext cx="3170641" cy="369332"/>
          </a:xfrm>
          <a:prstGeom prst="rect">
            <a:avLst/>
          </a:prstGeom>
        </p:spPr>
        <p:txBody>
          <a:bodyPr wrap="square">
            <a:spAutoFit/>
          </a:bodyPr>
          <a:lstStyle/>
          <a:p>
            <a:r>
              <a:rPr lang="zh-CN" altLang="en-US" b="1" dirty="0" smtClean="0">
                <a:solidFill>
                  <a:srgbClr val="42A881"/>
                </a:solidFill>
                <a:latin typeface="微软雅黑" panose="020B0503020204020204" pitchFamily="34" charset="-122"/>
                <a:ea typeface="微软雅黑" panose="020B0503020204020204" pitchFamily="34" charset="-122"/>
                <a:cs typeface="Arial" panose="020B0604020202020204" pitchFamily="34" charset="0"/>
              </a:rPr>
              <a:t>部  分  楼  宇  削  减  情  况</a:t>
            </a:r>
            <a:endParaRPr lang="en-US" altLang="zh-CN" b="1" dirty="0">
              <a:solidFill>
                <a:srgbClr val="42A881"/>
              </a:solidFill>
              <a:latin typeface="微软雅黑" panose="020B0503020204020204" pitchFamily="34" charset="-122"/>
              <a:ea typeface="微软雅黑" panose="020B0503020204020204" pitchFamily="34" charset="-122"/>
              <a:cs typeface="Arial" panose="020B0604020202020204" pitchFamily="34" charset="0"/>
            </a:endParaRPr>
          </a:p>
        </p:txBody>
      </p:sp>
      <p:pic>
        <p:nvPicPr>
          <p:cNvPr id="512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41460" t="44780" r="41460" b="22515"/>
          <a:stretch/>
        </p:blipFill>
        <p:spPr bwMode="auto">
          <a:xfrm>
            <a:off x="274546" y="2578318"/>
            <a:ext cx="1954570" cy="2007330"/>
          </a:xfrm>
          <a:prstGeom prst="rect">
            <a:avLst/>
          </a:prstGeom>
          <a:noFill/>
          <a:ln w="9525">
            <a:solidFill>
              <a:schemeClr val="bg1">
                <a:lumMod val="75000"/>
              </a:schemeClr>
            </a:solidFill>
            <a:miter lim="800000"/>
            <a:headEnd/>
            <a:tailEnd/>
          </a:ln>
          <a:extLst>
            <a:ext uri="{909E8E84-426E-40DD-AFC4-6F175D3DCCD1}">
              <a14:hiddenFill xmlns:a14="http://schemas.microsoft.com/office/drawing/2010/main">
                <a:solidFill>
                  <a:schemeClr val="accent1"/>
                </a:solidFill>
              </a14:hiddenFill>
            </a:ext>
          </a:extLst>
        </p:spPr>
      </p:pic>
      <p:sp>
        <p:nvSpPr>
          <p:cNvPr id="83" name="菱形 39"/>
          <p:cNvSpPr/>
          <p:nvPr/>
        </p:nvSpPr>
        <p:spPr>
          <a:xfrm>
            <a:off x="2932821" y="4001515"/>
            <a:ext cx="506416" cy="324826"/>
          </a:xfrm>
          <a:custGeom>
            <a:avLst/>
            <a:gdLst>
              <a:gd name="T0" fmla="*/ 0 w 186"/>
              <a:gd name="T1" fmla="*/ 104 h 209"/>
              <a:gd name="T2" fmla="*/ 104 w 186"/>
              <a:gd name="T3" fmla="*/ 209 h 209"/>
              <a:gd name="T4" fmla="*/ 104 w 186"/>
              <a:gd name="T5" fmla="*/ 140 h 209"/>
              <a:gd name="T6" fmla="*/ 186 w 186"/>
              <a:gd name="T7" fmla="*/ 140 h 209"/>
              <a:gd name="T8" fmla="*/ 186 w 186"/>
              <a:gd name="T9" fmla="*/ 69 h 209"/>
              <a:gd name="T10" fmla="*/ 104 w 186"/>
              <a:gd name="T11" fmla="*/ 69 h 209"/>
              <a:gd name="T12" fmla="*/ 104 w 186"/>
              <a:gd name="T13" fmla="*/ 0 h 209"/>
              <a:gd name="T14" fmla="*/ 0 w 186"/>
              <a:gd name="T15" fmla="*/ 104 h 2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209">
                <a:moveTo>
                  <a:pt x="0" y="104"/>
                </a:moveTo>
                <a:lnTo>
                  <a:pt x="104" y="209"/>
                </a:lnTo>
                <a:lnTo>
                  <a:pt x="104" y="140"/>
                </a:lnTo>
                <a:lnTo>
                  <a:pt x="186" y="140"/>
                </a:lnTo>
                <a:lnTo>
                  <a:pt x="186" y="69"/>
                </a:lnTo>
                <a:lnTo>
                  <a:pt x="104" y="69"/>
                </a:lnTo>
                <a:lnTo>
                  <a:pt x="104" y="0"/>
                </a:lnTo>
                <a:lnTo>
                  <a:pt x="0" y="104"/>
                </a:lnTo>
                <a:close/>
              </a:path>
            </a:pathLst>
          </a:custGeom>
          <a:solidFill>
            <a:schemeClr val="bg1"/>
          </a:solidFill>
          <a:ln w="114300">
            <a:solidFill>
              <a:schemeClr val="bg1">
                <a:alpha val="2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pic>
        <p:nvPicPr>
          <p:cNvPr id="5123"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40535" t="45434" r="42621" b="21527"/>
          <a:stretch/>
        </p:blipFill>
        <p:spPr bwMode="auto">
          <a:xfrm>
            <a:off x="4149195" y="2572645"/>
            <a:ext cx="1921144" cy="2001657"/>
          </a:xfrm>
          <a:prstGeom prst="rect">
            <a:avLst/>
          </a:prstGeom>
          <a:noFill/>
          <a:ln w="9525">
            <a:solidFill>
              <a:schemeClr val="bg1">
                <a:lumMod val="75000"/>
              </a:schemeClr>
            </a:solidFill>
            <a:miter lim="800000"/>
            <a:headEnd/>
            <a:tailEnd/>
          </a:ln>
          <a:extLst>
            <a:ext uri="{909E8E84-426E-40DD-AFC4-6F175D3DCCD1}">
              <a14:hiddenFill xmlns:a14="http://schemas.microsoft.com/office/drawing/2010/main">
                <a:solidFill>
                  <a:schemeClr val="accent1"/>
                </a:solidFill>
              </a14:hiddenFill>
            </a:ext>
          </a:extLst>
        </p:spPr>
      </p:pic>
      <p:sp>
        <p:nvSpPr>
          <p:cNvPr id="88" name="菱形 39"/>
          <p:cNvSpPr/>
          <p:nvPr/>
        </p:nvSpPr>
        <p:spPr>
          <a:xfrm>
            <a:off x="6799525" y="4001516"/>
            <a:ext cx="506416" cy="324826"/>
          </a:xfrm>
          <a:custGeom>
            <a:avLst/>
            <a:gdLst>
              <a:gd name="T0" fmla="*/ 0 w 186"/>
              <a:gd name="T1" fmla="*/ 104 h 209"/>
              <a:gd name="T2" fmla="*/ 104 w 186"/>
              <a:gd name="T3" fmla="*/ 209 h 209"/>
              <a:gd name="T4" fmla="*/ 104 w 186"/>
              <a:gd name="T5" fmla="*/ 140 h 209"/>
              <a:gd name="T6" fmla="*/ 186 w 186"/>
              <a:gd name="T7" fmla="*/ 140 h 209"/>
              <a:gd name="T8" fmla="*/ 186 w 186"/>
              <a:gd name="T9" fmla="*/ 69 h 209"/>
              <a:gd name="T10" fmla="*/ 104 w 186"/>
              <a:gd name="T11" fmla="*/ 69 h 209"/>
              <a:gd name="T12" fmla="*/ 104 w 186"/>
              <a:gd name="T13" fmla="*/ 0 h 209"/>
              <a:gd name="T14" fmla="*/ 0 w 186"/>
              <a:gd name="T15" fmla="*/ 104 h 2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209">
                <a:moveTo>
                  <a:pt x="0" y="104"/>
                </a:moveTo>
                <a:lnTo>
                  <a:pt x="104" y="209"/>
                </a:lnTo>
                <a:lnTo>
                  <a:pt x="104" y="140"/>
                </a:lnTo>
                <a:lnTo>
                  <a:pt x="186" y="140"/>
                </a:lnTo>
                <a:lnTo>
                  <a:pt x="186" y="69"/>
                </a:lnTo>
                <a:lnTo>
                  <a:pt x="104" y="69"/>
                </a:lnTo>
                <a:lnTo>
                  <a:pt x="104" y="0"/>
                </a:lnTo>
                <a:lnTo>
                  <a:pt x="0" y="104"/>
                </a:lnTo>
                <a:close/>
              </a:path>
            </a:pathLst>
          </a:custGeom>
          <a:solidFill>
            <a:schemeClr val="bg1"/>
          </a:solidFill>
          <a:ln w="114300">
            <a:solidFill>
              <a:schemeClr val="bg1">
                <a:alpha val="2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pic>
        <p:nvPicPr>
          <p:cNvPr id="5124" name="Picture 4"/>
          <p:cNvPicPr>
            <a:picLocks noChangeAspect="1" noChangeArrowheads="1"/>
          </p:cNvPicPr>
          <p:nvPr/>
        </p:nvPicPr>
        <p:blipFill rotWithShape="1">
          <a:blip r:embed="rId5">
            <a:extLst>
              <a:ext uri="{28A0092B-C50C-407E-A947-70E740481C1C}">
                <a14:useLocalDpi xmlns:a14="http://schemas.microsoft.com/office/drawing/2010/main" val="0"/>
              </a:ext>
            </a:extLst>
          </a:blip>
          <a:srcRect l="40990" t="46032" r="42364" b="22211"/>
          <a:stretch/>
        </p:blipFill>
        <p:spPr bwMode="auto">
          <a:xfrm>
            <a:off x="7999708" y="2572645"/>
            <a:ext cx="1950399" cy="2000057"/>
          </a:xfrm>
          <a:prstGeom prst="rect">
            <a:avLst/>
          </a:prstGeom>
          <a:noFill/>
          <a:ln w="9525">
            <a:solidFill>
              <a:schemeClr val="bg1">
                <a:lumMod val="75000"/>
              </a:schemeClr>
            </a:solidFill>
            <a:miter lim="800000"/>
            <a:headEnd/>
            <a:tailEnd/>
          </a:ln>
          <a:extLst>
            <a:ext uri="{909E8E84-426E-40DD-AFC4-6F175D3DCCD1}">
              <a14:hiddenFill xmlns:a14="http://schemas.microsoft.com/office/drawing/2010/main">
                <a:solidFill>
                  <a:schemeClr val="accent1"/>
                </a:solidFill>
              </a14:hiddenFill>
            </a:ext>
          </a:extLst>
        </p:spPr>
      </p:pic>
      <p:sp>
        <p:nvSpPr>
          <p:cNvPr id="89" name="菱形 39"/>
          <p:cNvSpPr/>
          <p:nvPr/>
        </p:nvSpPr>
        <p:spPr>
          <a:xfrm>
            <a:off x="10670909" y="4001516"/>
            <a:ext cx="506416" cy="324826"/>
          </a:xfrm>
          <a:custGeom>
            <a:avLst/>
            <a:gdLst>
              <a:gd name="T0" fmla="*/ 0 w 186"/>
              <a:gd name="T1" fmla="*/ 104 h 209"/>
              <a:gd name="T2" fmla="*/ 104 w 186"/>
              <a:gd name="T3" fmla="*/ 209 h 209"/>
              <a:gd name="T4" fmla="*/ 104 w 186"/>
              <a:gd name="T5" fmla="*/ 140 h 209"/>
              <a:gd name="T6" fmla="*/ 186 w 186"/>
              <a:gd name="T7" fmla="*/ 140 h 209"/>
              <a:gd name="T8" fmla="*/ 186 w 186"/>
              <a:gd name="T9" fmla="*/ 69 h 209"/>
              <a:gd name="T10" fmla="*/ 104 w 186"/>
              <a:gd name="T11" fmla="*/ 69 h 209"/>
              <a:gd name="T12" fmla="*/ 104 w 186"/>
              <a:gd name="T13" fmla="*/ 0 h 209"/>
              <a:gd name="T14" fmla="*/ 0 w 186"/>
              <a:gd name="T15" fmla="*/ 104 h 2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209">
                <a:moveTo>
                  <a:pt x="0" y="104"/>
                </a:moveTo>
                <a:lnTo>
                  <a:pt x="104" y="209"/>
                </a:lnTo>
                <a:lnTo>
                  <a:pt x="104" y="140"/>
                </a:lnTo>
                <a:lnTo>
                  <a:pt x="186" y="140"/>
                </a:lnTo>
                <a:lnTo>
                  <a:pt x="186" y="69"/>
                </a:lnTo>
                <a:lnTo>
                  <a:pt x="104" y="69"/>
                </a:lnTo>
                <a:lnTo>
                  <a:pt x="104" y="0"/>
                </a:lnTo>
                <a:lnTo>
                  <a:pt x="0" y="104"/>
                </a:lnTo>
                <a:close/>
              </a:path>
            </a:pathLst>
          </a:custGeom>
          <a:solidFill>
            <a:schemeClr val="bg1"/>
          </a:solidFill>
          <a:ln w="114300">
            <a:solidFill>
              <a:schemeClr val="bg1">
                <a:alpha val="2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93" name="菱形 39"/>
          <p:cNvSpPr/>
          <p:nvPr/>
        </p:nvSpPr>
        <p:spPr>
          <a:xfrm flipH="1">
            <a:off x="8735216" y="5971554"/>
            <a:ext cx="506416" cy="324826"/>
          </a:xfrm>
          <a:custGeom>
            <a:avLst/>
            <a:gdLst>
              <a:gd name="T0" fmla="*/ 0 w 186"/>
              <a:gd name="T1" fmla="*/ 104 h 209"/>
              <a:gd name="T2" fmla="*/ 104 w 186"/>
              <a:gd name="T3" fmla="*/ 209 h 209"/>
              <a:gd name="T4" fmla="*/ 104 w 186"/>
              <a:gd name="T5" fmla="*/ 140 h 209"/>
              <a:gd name="T6" fmla="*/ 186 w 186"/>
              <a:gd name="T7" fmla="*/ 140 h 209"/>
              <a:gd name="T8" fmla="*/ 186 w 186"/>
              <a:gd name="T9" fmla="*/ 69 h 209"/>
              <a:gd name="T10" fmla="*/ 104 w 186"/>
              <a:gd name="T11" fmla="*/ 69 h 209"/>
              <a:gd name="T12" fmla="*/ 104 w 186"/>
              <a:gd name="T13" fmla="*/ 0 h 209"/>
              <a:gd name="T14" fmla="*/ 0 w 186"/>
              <a:gd name="T15" fmla="*/ 104 h 2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209">
                <a:moveTo>
                  <a:pt x="0" y="104"/>
                </a:moveTo>
                <a:lnTo>
                  <a:pt x="104" y="209"/>
                </a:lnTo>
                <a:lnTo>
                  <a:pt x="104" y="140"/>
                </a:lnTo>
                <a:lnTo>
                  <a:pt x="186" y="140"/>
                </a:lnTo>
                <a:lnTo>
                  <a:pt x="186" y="69"/>
                </a:lnTo>
                <a:lnTo>
                  <a:pt x="104" y="69"/>
                </a:lnTo>
                <a:lnTo>
                  <a:pt x="104" y="0"/>
                </a:lnTo>
                <a:lnTo>
                  <a:pt x="0" y="104"/>
                </a:lnTo>
                <a:close/>
              </a:path>
            </a:pathLst>
          </a:custGeom>
          <a:solidFill>
            <a:schemeClr val="bg1"/>
          </a:solidFill>
          <a:ln w="114300">
            <a:solidFill>
              <a:schemeClr val="bg1">
                <a:alpha val="2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pic>
        <p:nvPicPr>
          <p:cNvPr id="5126" name="Picture 6"/>
          <p:cNvPicPr>
            <a:picLocks noChangeAspect="1" noChangeArrowheads="1"/>
          </p:cNvPicPr>
          <p:nvPr/>
        </p:nvPicPr>
        <p:blipFill rotWithShape="1">
          <a:blip r:embed="rId6">
            <a:extLst>
              <a:ext uri="{28A0092B-C50C-407E-A947-70E740481C1C}">
                <a14:useLocalDpi xmlns:a14="http://schemas.microsoft.com/office/drawing/2010/main" val="0"/>
              </a:ext>
            </a:extLst>
          </a:blip>
          <a:srcRect l="41291" t="47582" r="43014" b="21781"/>
          <a:stretch/>
        </p:blipFill>
        <p:spPr bwMode="auto">
          <a:xfrm>
            <a:off x="9956272" y="4579975"/>
            <a:ext cx="1935691" cy="2030999"/>
          </a:xfrm>
          <a:prstGeom prst="rect">
            <a:avLst/>
          </a:prstGeom>
          <a:noFill/>
          <a:ln w="9525">
            <a:solidFill>
              <a:schemeClr val="bg1">
                <a:lumMod val="75000"/>
              </a:schemeClr>
            </a:solidFill>
            <a:miter lim="800000"/>
            <a:headEnd/>
            <a:tailEnd/>
          </a:ln>
          <a:extLst>
            <a:ext uri="{909E8E84-426E-40DD-AFC4-6F175D3DCCD1}">
              <a14:hiddenFill xmlns:a14="http://schemas.microsoft.com/office/drawing/2010/main">
                <a:solidFill>
                  <a:schemeClr val="accent1"/>
                </a:solidFill>
              </a14:hiddenFill>
            </a:ext>
          </a:extLst>
        </p:spPr>
      </p:pic>
      <p:pic>
        <p:nvPicPr>
          <p:cNvPr id="5127" name="Picture 7"/>
          <p:cNvPicPr>
            <a:picLocks noChangeAspect="1" noChangeArrowheads="1"/>
          </p:cNvPicPr>
          <p:nvPr/>
        </p:nvPicPr>
        <p:blipFill rotWithShape="1">
          <a:blip r:embed="rId7">
            <a:extLst>
              <a:ext uri="{28A0092B-C50C-407E-A947-70E740481C1C}">
                <a14:useLocalDpi xmlns:a14="http://schemas.microsoft.com/office/drawing/2010/main" val="0"/>
              </a:ext>
            </a:extLst>
          </a:blip>
          <a:srcRect l="41480" t="48739" r="43234" b="21522"/>
          <a:stretch/>
        </p:blipFill>
        <p:spPr bwMode="auto">
          <a:xfrm>
            <a:off x="6096000" y="4584749"/>
            <a:ext cx="1937597" cy="2026225"/>
          </a:xfrm>
          <a:prstGeom prst="rect">
            <a:avLst/>
          </a:prstGeom>
          <a:noFill/>
          <a:ln w="9525">
            <a:solidFill>
              <a:schemeClr val="bg1">
                <a:lumMod val="75000"/>
              </a:schemeClr>
            </a:solidFill>
            <a:miter lim="800000"/>
            <a:headEnd/>
            <a:tailEnd/>
          </a:ln>
          <a:extLst>
            <a:ext uri="{909E8E84-426E-40DD-AFC4-6F175D3DCCD1}">
              <a14:hiddenFill xmlns:a14="http://schemas.microsoft.com/office/drawing/2010/main">
                <a:solidFill>
                  <a:schemeClr val="accent1"/>
                </a:solidFill>
              </a14:hiddenFill>
            </a:ext>
          </a:extLst>
        </p:spPr>
      </p:pic>
      <p:sp>
        <p:nvSpPr>
          <p:cNvPr id="94" name="菱形 39"/>
          <p:cNvSpPr/>
          <p:nvPr/>
        </p:nvSpPr>
        <p:spPr>
          <a:xfrm flipH="1">
            <a:off x="4863834" y="6007401"/>
            <a:ext cx="506416" cy="324826"/>
          </a:xfrm>
          <a:custGeom>
            <a:avLst/>
            <a:gdLst>
              <a:gd name="T0" fmla="*/ 0 w 186"/>
              <a:gd name="T1" fmla="*/ 104 h 209"/>
              <a:gd name="T2" fmla="*/ 104 w 186"/>
              <a:gd name="T3" fmla="*/ 209 h 209"/>
              <a:gd name="T4" fmla="*/ 104 w 186"/>
              <a:gd name="T5" fmla="*/ 140 h 209"/>
              <a:gd name="T6" fmla="*/ 186 w 186"/>
              <a:gd name="T7" fmla="*/ 140 h 209"/>
              <a:gd name="T8" fmla="*/ 186 w 186"/>
              <a:gd name="T9" fmla="*/ 69 h 209"/>
              <a:gd name="T10" fmla="*/ 104 w 186"/>
              <a:gd name="T11" fmla="*/ 69 h 209"/>
              <a:gd name="T12" fmla="*/ 104 w 186"/>
              <a:gd name="T13" fmla="*/ 0 h 209"/>
              <a:gd name="T14" fmla="*/ 0 w 186"/>
              <a:gd name="T15" fmla="*/ 104 h 2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209">
                <a:moveTo>
                  <a:pt x="0" y="104"/>
                </a:moveTo>
                <a:lnTo>
                  <a:pt x="104" y="209"/>
                </a:lnTo>
                <a:lnTo>
                  <a:pt x="104" y="140"/>
                </a:lnTo>
                <a:lnTo>
                  <a:pt x="186" y="140"/>
                </a:lnTo>
                <a:lnTo>
                  <a:pt x="186" y="69"/>
                </a:lnTo>
                <a:lnTo>
                  <a:pt x="104" y="69"/>
                </a:lnTo>
                <a:lnTo>
                  <a:pt x="104" y="0"/>
                </a:lnTo>
                <a:lnTo>
                  <a:pt x="0" y="104"/>
                </a:lnTo>
                <a:close/>
              </a:path>
            </a:pathLst>
          </a:custGeom>
          <a:solidFill>
            <a:schemeClr val="bg1"/>
          </a:solidFill>
          <a:ln w="114300">
            <a:solidFill>
              <a:schemeClr val="bg1">
                <a:alpha val="2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pic>
        <p:nvPicPr>
          <p:cNvPr id="5128" name="Picture 8"/>
          <p:cNvPicPr>
            <a:picLocks noChangeAspect="1" noChangeArrowheads="1"/>
          </p:cNvPicPr>
          <p:nvPr/>
        </p:nvPicPr>
        <p:blipFill rotWithShape="1">
          <a:blip r:embed="rId8">
            <a:extLst>
              <a:ext uri="{28A0092B-C50C-407E-A947-70E740481C1C}">
                <a14:useLocalDpi xmlns:a14="http://schemas.microsoft.com/office/drawing/2010/main" val="0"/>
              </a:ext>
            </a:extLst>
          </a:blip>
          <a:srcRect l="40783" t="46661" r="43003" b="21427"/>
          <a:stretch/>
        </p:blipFill>
        <p:spPr bwMode="auto">
          <a:xfrm>
            <a:off x="2229116" y="4579975"/>
            <a:ext cx="1920080" cy="2030999"/>
          </a:xfrm>
          <a:prstGeom prst="rect">
            <a:avLst/>
          </a:prstGeom>
          <a:noFill/>
          <a:ln w="9525">
            <a:solidFill>
              <a:schemeClr val="bg1">
                <a:lumMod val="75000"/>
              </a:schemeClr>
            </a:solidFill>
            <a:miter lim="800000"/>
            <a:headEnd/>
            <a:tailEnd/>
          </a:ln>
          <a:extLst>
            <a:ext uri="{909E8E84-426E-40DD-AFC4-6F175D3DCCD1}">
              <a14:hiddenFill xmlns:a14="http://schemas.microsoft.com/office/drawing/2010/main">
                <a:solidFill>
                  <a:schemeClr val="accent1"/>
                </a:solidFill>
              </a14:hiddenFill>
            </a:ext>
          </a:extLst>
        </p:spPr>
      </p:pic>
      <p:sp>
        <p:nvSpPr>
          <p:cNvPr id="95" name="菱形 39"/>
          <p:cNvSpPr/>
          <p:nvPr/>
        </p:nvSpPr>
        <p:spPr>
          <a:xfrm flipH="1">
            <a:off x="1039158" y="6007401"/>
            <a:ext cx="506416" cy="324826"/>
          </a:xfrm>
          <a:custGeom>
            <a:avLst/>
            <a:gdLst>
              <a:gd name="T0" fmla="*/ 0 w 186"/>
              <a:gd name="T1" fmla="*/ 104 h 209"/>
              <a:gd name="T2" fmla="*/ 104 w 186"/>
              <a:gd name="T3" fmla="*/ 209 h 209"/>
              <a:gd name="T4" fmla="*/ 104 w 186"/>
              <a:gd name="T5" fmla="*/ 140 h 209"/>
              <a:gd name="T6" fmla="*/ 186 w 186"/>
              <a:gd name="T7" fmla="*/ 140 h 209"/>
              <a:gd name="T8" fmla="*/ 186 w 186"/>
              <a:gd name="T9" fmla="*/ 69 h 209"/>
              <a:gd name="T10" fmla="*/ 104 w 186"/>
              <a:gd name="T11" fmla="*/ 69 h 209"/>
              <a:gd name="T12" fmla="*/ 104 w 186"/>
              <a:gd name="T13" fmla="*/ 0 h 209"/>
              <a:gd name="T14" fmla="*/ 0 w 186"/>
              <a:gd name="T15" fmla="*/ 104 h 2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209">
                <a:moveTo>
                  <a:pt x="0" y="104"/>
                </a:moveTo>
                <a:lnTo>
                  <a:pt x="104" y="209"/>
                </a:lnTo>
                <a:lnTo>
                  <a:pt x="104" y="140"/>
                </a:lnTo>
                <a:lnTo>
                  <a:pt x="186" y="140"/>
                </a:lnTo>
                <a:lnTo>
                  <a:pt x="186" y="69"/>
                </a:lnTo>
                <a:lnTo>
                  <a:pt x="104" y="69"/>
                </a:lnTo>
                <a:lnTo>
                  <a:pt x="104" y="0"/>
                </a:lnTo>
                <a:lnTo>
                  <a:pt x="0" y="104"/>
                </a:lnTo>
                <a:close/>
              </a:path>
            </a:pathLst>
          </a:custGeom>
          <a:solidFill>
            <a:schemeClr val="bg1"/>
          </a:solidFill>
          <a:ln w="114300">
            <a:solidFill>
              <a:schemeClr val="bg1">
                <a:alpha val="2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Tree>
    <p:extLst>
      <p:ext uri="{BB962C8B-B14F-4D97-AF65-F5344CB8AC3E}">
        <p14:creationId xmlns:p14="http://schemas.microsoft.com/office/powerpoint/2010/main" val="7993082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122"/>
                                        </p:tgtEl>
                                        <p:attrNameLst>
                                          <p:attrName>style.visibility</p:attrName>
                                        </p:attrNameLst>
                                      </p:cBhvr>
                                      <p:to>
                                        <p:strVal val="visible"/>
                                      </p:to>
                                    </p:set>
                                    <p:animEffect transition="in" filter="fade">
                                      <p:cBhvr>
                                        <p:cTn id="11" dur="500"/>
                                        <p:tgtEl>
                                          <p:spTgt spid="5122"/>
                                        </p:tgtEl>
                                      </p:cBhvr>
                                    </p:animEffect>
                                  </p:childTnLst>
                                </p:cTn>
                              </p:par>
                              <p:par>
                                <p:cTn id="12" presetID="12" presetClass="entr" presetSubtype="8" fill="hold" nodeType="withEffect">
                                  <p:stCondLst>
                                    <p:cond delay="250"/>
                                  </p:stCondLst>
                                  <p:childTnLst>
                                    <p:set>
                                      <p:cBhvr>
                                        <p:cTn id="13" dur="1" fill="hold">
                                          <p:stCondLst>
                                            <p:cond delay="0"/>
                                          </p:stCondLst>
                                        </p:cTn>
                                        <p:tgtEl>
                                          <p:spTgt spid="67"/>
                                        </p:tgtEl>
                                        <p:attrNameLst>
                                          <p:attrName>style.visibility</p:attrName>
                                        </p:attrNameLst>
                                      </p:cBhvr>
                                      <p:to>
                                        <p:strVal val="visible"/>
                                      </p:to>
                                    </p:set>
                                    <p:anim calcmode="lin" valueType="num">
                                      <p:cBhvr additive="base">
                                        <p:cTn id="14" dur="500"/>
                                        <p:tgtEl>
                                          <p:spTgt spid="67"/>
                                        </p:tgtEl>
                                        <p:attrNameLst>
                                          <p:attrName>ppt_x</p:attrName>
                                        </p:attrNameLst>
                                      </p:cBhvr>
                                      <p:tavLst>
                                        <p:tav tm="0">
                                          <p:val>
                                            <p:strVal val="#ppt_x-#ppt_w*1.125000"/>
                                          </p:val>
                                        </p:tav>
                                        <p:tav tm="100000">
                                          <p:val>
                                            <p:strVal val="#ppt_x"/>
                                          </p:val>
                                        </p:tav>
                                      </p:tavLst>
                                    </p:anim>
                                    <p:animEffect transition="in" filter="wipe(right)">
                                      <p:cBhvr>
                                        <p:cTn id="15" dur="500"/>
                                        <p:tgtEl>
                                          <p:spTgt spid="67"/>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5123"/>
                                        </p:tgtEl>
                                        <p:attrNameLst>
                                          <p:attrName>style.visibility</p:attrName>
                                        </p:attrNameLst>
                                      </p:cBhvr>
                                      <p:to>
                                        <p:strVal val="visible"/>
                                      </p:to>
                                    </p:set>
                                    <p:animEffect transition="in" filter="fade">
                                      <p:cBhvr>
                                        <p:cTn id="19" dur="500"/>
                                        <p:tgtEl>
                                          <p:spTgt spid="5123"/>
                                        </p:tgtEl>
                                      </p:cBhvr>
                                    </p:animEffect>
                                  </p:childTnLst>
                                </p:cTn>
                              </p:par>
                              <p:par>
                                <p:cTn id="20" presetID="12" presetClass="entr" presetSubtype="8" fill="hold" nodeType="withEffect">
                                  <p:stCondLst>
                                    <p:cond delay="250"/>
                                  </p:stCondLst>
                                  <p:childTnLst>
                                    <p:set>
                                      <p:cBhvr>
                                        <p:cTn id="21" dur="1" fill="hold">
                                          <p:stCondLst>
                                            <p:cond delay="0"/>
                                          </p:stCondLst>
                                        </p:cTn>
                                        <p:tgtEl>
                                          <p:spTgt spid="68"/>
                                        </p:tgtEl>
                                        <p:attrNameLst>
                                          <p:attrName>style.visibility</p:attrName>
                                        </p:attrNameLst>
                                      </p:cBhvr>
                                      <p:to>
                                        <p:strVal val="visible"/>
                                      </p:to>
                                    </p:set>
                                    <p:anim calcmode="lin" valueType="num">
                                      <p:cBhvr additive="base">
                                        <p:cTn id="22" dur="500"/>
                                        <p:tgtEl>
                                          <p:spTgt spid="68"/>
                                        </p:tgtEl>
                                        <p:attrNameLst>
                                          <p:attrName>ppt_x</p:attrName>
                                        </p:attrNameLst>
                                      </p:cBhvr>
                                      <p:tavLst>
                                        <p:tav tm="0">
                                          <p:val>
                                            <p:strVal val="#ppt_x-#ppt_w*1.125000"/>
                                          </p:val>
                                        </p:tav>
                                        <p:tav tm="100000">
                                          <p:val>
                                            <p:strVal val="#ppt_x"/>
                                          </p:val>
                                        </p:tav>
                                      </p:tavLst>
                                    </p:anim>
                                    <p:animEffect transition="in" filter="wipe(right)">
                                      <p:cBhvr>
                                        <p:cTn id="23" dur="500"/>
                                        <p:tgtEl>
                                          <p:spTgt spid="68"/>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5124"/>
                                        </p:tgtEl>
                                        <p:attrNameLst>
                                          <p:attrName>style.visibility</p:attrName>
                                        </p:attrNameLst>
                                      </p:cBhvr>
                                      <p:to>
                                        <p:strVal val="visible"/>
                                      </p:to>
                                    </p:set>
                                    <p:animEffect transition="in" filter="fade">
                                      <p:cBhvr>
                                        <p:cTn id="27" dur="500"/>
                                        <p:tgtEl>
                                          <p:spTgt spid="5124"/>
                                        </p:tgtEl>
                                      </p:cBhvr>
                                    </p:animEffect>
                                  </p:childTnLst>
                                </p:cTn>
                              </p:par>
                              <p:par>
                                <p:cTn id="28" presetID="12" presetClass="entr" presetSubtype="8" fill="hold" nodeType="withEffect">
                                  <p:stCondLst>
                                    <p:cond delay="250"/>
                                  </p:stCondLst>
                                  <p:childTnLst>
                                    <p:set>
                                      <p:cBhvr>
                                        <p:cTn id="29" dur="1" fill="hold">
                                          <p:stCondLst>
                                            <p:cond delay="0"/>
                                          </p:stCondLst>
                                        </p:cTn>
                                        <p:tgtEl>
                                          <p:spTgt spid="69"/>
                                        </p:tgtEl>
                                        <p:attrNameLst>
                                          <p:attrName>style.visibility</p:attrName>
                                        </p:attrNameLst>
                                      </p:cBhvr>
                                      <p:to>
                                        <p:strVal val="visible"/>
                                      </p:to>
                                    </p:set>
                                    <p:anim calcmode="lin" valueType="num">
                                      <p:cBhvr additive="base">
                                        <p:cTn id="30" dur="500"/>
                                        <p:tgtEl>
                                          <p:spTgt spid="69"/>
                                        </p:tgtEl>
                                        <p:attrNameLst>
                                          <p:attrName>ppt_x</p:attrName>
                                        </p:attrNameLst>
                                      </p:cBhvr>
                                      <p:tavLst>
                                        <p:tav tm="0">
                                          <p:val>
                                            <p:strVal val="#ppt_x-#ppt_w*1.125000"/>
                                          </p:val>
                                        </p:tav>
                                        <p:tav tm="100000">
                                          <p:val>
                                            <p:strVal val="#ppt_x"/>
                                          </p:val>
                                        </p:tav>
                                      </p:tavLst>
                                    </p:anim>
                                    <p:animEffect transition="in" filter="wipe(right)">
                                      <p:cBhvr>
                                        <p:cTn id="31" dur="500"/>
                                        <p:tgtEl>
                                          <p:spTgt spid="69"/>
                                        </p:tgtEl>
                                      </p:cBhvr>
                                    </p:animEffect>
                                  </p:childTnLst>
                                </p:cTn>
                              </p:par>
                            </p:childTnLst>
                          </p:cTn>
                        </p:par>
                        <p:par>
                          <p:cTn id="32" fill="hold">
                            <p:stCondLst>
                              <p:cond delay="2750"/>
                            </p:stCondLst>
                            <p:childTnLst>
                              <p:par>
                                <p:cTn id="33" presetID="10" presetClass="entr" presetSubtype="0" fill="hold" nodeType="afterEffect">
                                  <p:stCondLst>
                                    <p:cond delay="0"/>
                                  </p:stCondLst>
                                  <p:childTnLst>
                                    <p:set>
                                      <p:cBhvr>
                                        <p:cTn id="34" dur="1" fill="hold">
                                          <p:stCondLst>
                                            <p:cond delay="0"/>
                                          </p:stCondLst>
                                        </p:cTn>
                                        <p:tgtEl>
                                          <p:spTgt spid="5126"/>
                                        </p:tgtEl>
                                        <p:attrNameLst>
                                          <p:attrName>style.visibility</p:attrName>
                                        </p:attrNameLst>
                                      </p:cBhvr>
                                      <p:to>
                                        <p:strVal val="visible"/>
                                      </p:to>
                                    </p:set>
                                    <p:animEffect transition="in" filter="fade">
                                      <p:cBhvr>
                                        <p:cTn id="35" dur="500"/>
                                        <p:tgtEl>
                                          <p:spTgt spid="5126"/>
                                        </p:tgtEl>
                                      </p:cBhvr>
                                    </p:animEffect>
                                  </p:childTnLst>
                                </p:cTn>
                              </p:par>
                              <p:par>
                                <p:cTn id="36" presetID="12" presetClass="entr" presetSubtype="2" fill="hold" nodeType="withEffect">
                                  <p:stCondLst>
                                    <p:cond delay="250"/>
                                  </p:stCondLst>
                                  <p:childTnLst>
                                    <p:set>
                                      <p:cBhvr>
                                        <p:cTn id="37" dur="1" fill="hold">
                                          <p:stCondLst>
                                            <p:cond delay="0"/>
                                          </p:stCondLst>
                                        </p:cTn>
                                        <p:tgtEl>
                                          <p:spTgt spid="73"/>
                                        </p:tgtEl>
                                        <p:attrNameLst>
                                          <p:attrName>style.visibility</p:attrName>
                                        </p:attrNameLst>
                                      </p:cBhvr>
                                      <p:to>
                                        <p:strVal val="visible"/>
                                      </p:to>
                                    </p:set>
                                    <p:anim calcmode="lin" valueType="num">
                                      <p:cBhvr additive="base">
                                        <p:cTn id="38" dur="500"/>
                                        <p:tgtEl>
                                          <p:spTgt spid="73"/>
                                        </p:tgtEl>
                                        <p:attrNameLst>
                                          <p:attrName>ppt_x</p:attrName>
                                        </p:attrNameLst>
                                      </p:cBhvr>
                                      <p:tavLst>
                                        <p:tav tm="0">
                                          <p:val>
                                            <p:strVal val="#ppt_x+#ppt_w*1.125000"/>
                                          </p:val>
                                        </p:tav>
                                        <p:tav tm="100000">
                                          <p:val>
                                            <p:strVal val="#ppt_x"/>
                                          </p:val>
                                        </p:tav>
                                      </p:tavLst>
                                    </p:anim>
                                    <p:animEffect transition="in" filter="wipe(left)">
                                      <p:cBhvr>
                                        <p:cTn id="39" dur="500"/>
                                        <p:tgtEl>
                                          <p:spTgt spid="73"/>
                                        </p:tgtEl>
                                      </p:cBhvr>
                                    </p:animEffect>
                                  </p:childTnLst>
                                </p:cTn>
                              </p:par>
                            </p:childTnLst>
                          </p:cTn>
                        </p:par>
                        <p:par>
                          <p:cTn id="40" fill="hold">
                            <p:stCondLst>
                              <p:cond delay="3500"/>
                            </p:stCondLst>
                            <p:childTnLst>
                              <p:par>
                                <p:cTn id="41" presetID="10" presetClass="entr" presetSubtype="0" fill="hold" nodeType="afterEffect">
                                  <p:stCondLst>
                                    <p:cond delay="0"/>
                                  </p:stCondLst>
                                  <p:childTnLst>
                                    <p:set>
                                      <p:cBhvr>
                                        <p:cTn id="42" dur="1" fill="hold">
                                          <p:stCondLst>
                                            <p:cond delay="0"/>
                                          </p:stCondLst>
                                        </p:cTn>
                                        <p:tgtEl>
                                          <p:spTgt spid="5127"/>
                                        </p:tgtEl>
                                        <p:attrNameLst>
                                          <p:attrName>style.visibility</p:attrName>
                                        </p:attrNameLst>
                                      </p:cBhvr>
                                      <p:to>
                                        <p:strVal val="visible"/>
                                      </p:to>
                                    </p:set>
                                    <p:animEffect transition="in" filter="fade">
                                      <p:cBhvr>
                                        <p:cTn id="43" dur="500"/>
                                        <p:tgtEl>
                                          <p:spTgt spid="5127"/>
                                        </p:tgtEl>
                                      </p:cBhvr>
                                    </p:animEffect>
                                  </p:childTnLst>
                                </p:cTn>
                              </p:par>
                              <p:par>
                                <p:cTn id="44" presetID="12" presetClass="entr" presetSubtype="2" fill="hold" nodeType="withEffect">
                                  <p:stCondLst>
                                    <p:cond delay="250"/>
                                  </p:stCondLst>
                                  <p:childTnLst>
                                    <p:set>
                                      <p:cBhvr>
                                        <p:cTn id="45" dur="1" fill="hold">
                                          <p:stCondLst>
                                            <p:cond delay="0"/>
                                          </p:stCondLst>
                                        </p:cTn>
                                        <p:tgtEl>
                                          <p:spTgt spid="71"/>
                                        </p:tgtEl>
                                        <p:attrNameLst>
                                          <p:attrName>style.visibility</p:attrName>
                                        </p:attrNameLst>
                                      </p:cBhvr>
                                      <p:to>
                                        <p:strVal val="visible"/>
                                      </p:to>
                                    </p:set>
                                    <p:anim calcmode="lin" valueType="num">
                                      <p:cBhvr additive="base">
                                        <p:cTn id="46" dur="500"/>
                                        <p:tgtEl>
                                          <p:spTgt spid="71"/>
                                        </p:tgtEl>
                                        <p:attrNameLst>
                                          <p:attrName>ppt_x</p:attrName>
                                        </p:attrNameLst>
                                      </p:cBhvr>
                                      <p:tavLst>
                                        <p:tav tm="0">
                                          <p:val>
                                            <p:strVal val="#ppt_x+#ppt_w*1.125000"/>
                                          </p:val>
                                        </p:tav>
                                        <p:tav tm="100000">
                                          <p:val>
                                            <p:strVal val="#ppt_x"/>
                                          </p:val>
                                        </p:tav>
                                      </p:tavLst>
                                    </p:anim>
                                    <p:animEffect transition="in" filter="wipe(left)">
                                      <p:cBhvr>
                                        <p:cTn id="47" dur="500"/>
                                        <p:tgtEl>
                                          <p:spTgt spid="71"/>
                                        </p:tgtEl>
                                      </p:cBhvr>
                                    </p:animEffect>
                                  </p:childTnLst>
                                </p:cTn>
                              </p:par>
                            </p:childTnLst>
                          </p:cTn>
                        </p:par>
                        <p:par>
                          <p:cTn id="48" fill="hold">
                            <p:stCondLst>
                              <p:cond delay="4250"/>
                            </p:stCondLst>
                            <p:childTnLst>
                              <p:par>
                                <p:cTn id="49" presetID="10" presetClass="entr" presetSubtype="0" fill="hold" nodeType="afterEffect">
                                  <p:stCondLst>
                                    <p:cond delay="0"/>
                                  </p:stCondLst>
                                  <p:childTnLst>
                                    <p:set>
                                      <p:cBhvr>
                                        <p:cTn id="50" dur="1" fill="hold">
                                          <p:stCondLst>
                                            <p:cond delay="0"/>
                                          </p:stCondLst>
                                        </p:cTn>
                                        <p:tgtEl>
                                          <p:spTgt spid="5128"/>
                                        </p:tgtEl>
                                        <p:attrNameLst>
                                          <p:attrName>style.visibility</p:attrName>
                                        </p:attrNameLst>
                                      </p:cBhvr>
                                      <p:to>
                                        <p:strVal val="visible"/>
                                      </p:to>
                                    </p:set>
                                    <p:animEffect transition="in" filter="fade">
                                      <p:cBhvr>
                                        <p:cTn id="51" dur="500"/>
                                        <p:tgtEl>
                                          <p:spTgt spid="5128"/>
                                        </p:tgtEl>
                                      </p:cBhvr>
                                    </p:animEffect>
                                  </p:childTnLst>
                                </p:cTn>
                              </p:par>
                              <p:par>
                                <p:cTn id="52" presetID="12" presetClass="entr" presetSubtype="2" fill="hold" nodeType="withEffect">
                                  <p:stCondLst>
                                    <p:cond delay="250"/>
                                  </p:stCondLst>
                                  <p:childTnLst>
                                    <p:set>
                                      <p:cBhvr>
                                        <p:cTn id="53" dur="1" fill="hold">
                                          <p:stCondLst>
                                            <p:cond delay="0"/>
                                          </p:stCondLst>
                                        </p:cTn>
                                        <p:tgtEl>
                                          <p:spTgt spid="70"/>
                                        </p:tgtEl>
                                        <p:attrNameLst>
                                          <p:attrName>style.visibility</p:attrName>
                                        </p:attrNameLst>
                                      </p:cBhvr>
                                      <p:to>
                                        <p:strVal val="visible"/>
                                      </p:to>
                                    </p:set>
                                    <p:anim calcmode="lin" valueType="num">
                                      <p:cBhvr additive="base">
                                        <p:cTn id="54" dur="500"/>
                                        <p:tgtEl>
                                          <p:spTgt spid="70"/>
                                        </p:tgtEl>
                                        <p:attrNameLst>
                                          <p:attrName>ppt_x</p:attrName>
                                        </p:attrNameLst>
                                      </p:cBhvr>
                                      <p:tavLst>
                                        <p:tav tm="0">
                                          <p:val>
                                            <p:strVal val="#ppt_x+#ppt_w*1.125000"/>
                                          </p:val>
                                        </p:tav>
                                        <p:tav tm="100000">
                                          <p:val>
                                            <p:strVal val="#ppt_x"/>
                                          </p:val>
                                        </p:tav>
                                      </p:tavLst>
                                    </p:anim>
                                    <p:animEffect transition="in" filter="wipe(left)">
                                      <p:cBhvr>
                                        <p:cTn id="55"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直角三角形 48"/>
          <p:cNvSpPr/>
          <p:nvPr/>
        </p:nvSpPr>
        <p:spPr>
          <a:xfrm>
            <a:off x="0" y="2800350"/>
            <a:ext cx="4057650" cy="4057650"/>
          </a:xfrm>
          <a:prstGeom prst="rtTriangle">
            <a:avLst/>
          </a:prstGeom>
          <a:gradFill flip="none" rotWithShape="1">
            <a:gsLst>
              <a:gs pos="0">
                <a:srgbClr val="00697D"/>
              </a:gs>
              <a:gs pos="100000">
                <a:srgbClr val="65D97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0" y="-433388"/>
            <a:ext cx="2414588" cy="357188"/>
            <a:chOff x="4429125" y="300038"/>
            <a:chExt cx="2414588" cy="357188"/>
          </a:xfrm>
        </p:grpSpPr>
        <p:sp>
          <p:nvSpPr>
            <p:cNvPr id="6" name="矩形 5"/>
            <p:cNvSpPr/>
            <p:nvPr/>
          </p:nvSpPr>
          <p:spPr>
            <a:xfrm>
              <a:off x="4429125" y="300038"/>
              <a:ext cx="357188" cy="357188"/>
            </a:xfrm>
            <a:prstGeom prst="rect">
              <a:avLst/>
            </a:prstGeom>
            <a:solidFill>
              <a:srgbClr val="0069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4943475" y="300038"/>
              <a:ext cx="357188" cy="357188"/>
            </a:xfrm>
            <a:prstGeom prst="rect">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5457825" y="300038"/>
              <a:ext cx="357188" cy="357188"/>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5972175" y="300038"/>
              <a:ext cx="357188" cy="357188"/>
            </a:xfrm>
            <a:prstGeom prst="rect">
              <a:avLst/>
            </a:prstGeom>
            <a:solidFill>
              <a:srgbClr val="65D9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486525" y="300038"/>
              <a:ext cx="357188" cy="357188"/>
            </a:xfrm>
            <a:prstGeom prst="rect">
              <a:avLst/>
            </a:prstGeom>
            <a:solidFill>
              <a:srgbClr val="98FF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966451" y="-1928504"/>
            <a:ext cx="8510388" cy="6574050"/>
            <a:chOff x="-1010165" y="-1973475"/>
            <a:chExt cx="8718992" cy="6735191"/>
          </a:xfrm>
          <a:effectLst>
            <a:outerShdw blurRad="114300" dist="38100" dir="5400000" algn="t" rotWithShape="0">
              <a:prstClr val="black">
                <a:alpha val="15000"/>
              </a:prstClr>
            </a:outerShdw>
          </a:effectLst>
        </p:grpSpPr>
        <p:sp>
          <p:nvSpPr>
            <p:cNvPr id="22" name="任意多边形 21"/>
            <p:cNvSpPr/>
            <p:nvPr/>
          </p:nvSpPr>
          <p:spPr>
            <a:xfrm rot="2700000">
              <a:off x="-18265" y="-2965375"/>
              <a:ext cx="6735191" cy="8718992"/>
            </a:xfrm>
            <a:custGeom>
              <a:avLst/>
              <a:gdLst>
                <a:gd name="connsiteX0" fmla="*/ 0 w 6735191"/>
                <a:gd name="connsiteY0" fmla="*/ 5755508 h 8718992"/>
                <a:gd name="connsiteX1" fmla="*/ 5755507 w 6735191"/>
                <a:gd name="connsiteY1" fmla="*/ 0 h 8718992"/>
                <a:gd name="connsiteX2" fmla="*/ 6735191 w 6735191"/>
                <a:gd name="connsiteY2" fmla="*/ 0 h 8718992"/>
                <a:gd name="connsiteX3" fmla="*/ 6735191 w 6735191"/>
                <a:gd name="connsiteY3" fmla="*/ 8718992 h 8718992"/>
                <a:gd name="connsiteX4" fmla="*/ 2963484 w 6735191"/>
                <a:gd name="connsiteY4" fmla="*/ 8718992 h 8718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5191" h="8718992">
                  <a:moveTo>
                    <a:pt x="0" y="5755508"/>
                  </a:moveTo>
                  <a:lnTo>
                    <a:pt x="5755507" y="0"/>
                  </a:lnTo>
                  <a:lnTo>
                    <a:pt x="6735191" y="0"/>
                  </a:lnTo>
                  <a:lnTo>
                    <a:pt x="6735191" y="8718992"/>
                  </a:lnTo>
                  <a:lnTo>
                    <a:pt x="2963484" y="8718992"/>
                  </a:lnTo>
                  <a:close/>
                </a:path>
              </a:pathLst>
            </a:custGeom>
            <a:blipFill dpi="0" rotWithShape="0">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23"/>
            <p:cNvSpPr/>
            <p:nvPr/>
          </p:nvSpPr>
          <p:spPr>
            <a:xfrm rot="2700000">
              <a:off x="-18265" y="-2965375"/>
              <a:ext cx="6735191" cy="8718992"/>
            </a:xfrm>
            <a:custGeom>
              <a:avLst/>
              <a:gdLst>
                <a:gd name="connsiteX0" fmla="*/ 0 w 6735191"/>
                <a:gd name="connsiteY0" fmla="*/ 5755508 h 8718992"/>
                <a:gd name="connsiteX1" fmla="*/ 5755507 w 6735191"/>
                <a:gd name="connsiteY1" fmla="*/ 0 h 8718992"/>
                <a:gd name="connsiteX2" fmla="*/ 6735191 w 6735191"/>
                <a:gd name="connsiteY2" fmla="*/ 0 h 8718992"/>
                <a:gd name="connsiteX3" fmla="*/ 6735191 w 6735191"/>
                <a:gd name="connsiteY3" fmla="*/ 8718992 h 8718992"/>
                <a:gd name="connsiteX4" fmla="*/ 2963484 w 6735191"/>
                <a:gd name="connsiteY4" fmla="*/ 8718992 h 8718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5191" h="8718992">
                  <a:moveTo>
                    <a:pt x="0" y="5755508"/>
                  </a:moveTo>
                  <a:lnTo>
                    <a:pt x="5755507" y="0"/>
                  </a:lnTo>
                  <a:lnTo>
                    <a:pt x="6735191" y="0"/>
                  </a:lnTo>
                  <a:lnTo>
                    <a:pt x="6735191" y="8718992"/>
                  </a:lnTo>
                  <a:lnTo>
                    <a:pt x="2963484" y="8718992"/>
                  </a:lnTo>
                  <a:close/>
                </a:path>
              </a:pathLst>
            </a:custGeom>
            <a:gradFill flip="none" rotWithShape="1">
              <a:gsLst>
                <a:gs pos="0">
                  <a:srgbClr val="00697D">
                    <a:alpha val="90000"/>
                  </a:srgbClr>
                </a:gs>
                <a:gs pos="100000">
                  <a:srgbClr val="65D97D">
                    <a:alpha val="9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8" name="直接连接符 27"/>
          <p:cNvCxnSpPr/>
          <p:nvPr/>
        </p:nvCxnSpPr>
        <p:spPr>
          <a:xfrm>
            <a:off x="5944506" y="-171450"/>
            <a:ext cx="1751694" cy="1751694"/>
          </a:xfrm>
          <a:prstGeom prst="line">
            <a:avLst/>
          </a:prstGeom>
          <a:ln w="12700">
            <a:solidFill>
              <a:schemeClr val="bg1">
                <a:lumMod val="95000"/>
                <a:alpha val="5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CruiseTu\Desktop\图片2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602" y="-231044"/>
            <a:ext cx="7719157" cy="6695187"/>
          </a:xfrm>
          <a:prstGeom prst="rect">
            <a:avLst/>
          </a:prstGeom>
          <a:noFill/>
          <a:extLst>
            <a:ext uri="{909E8E84-426E-40DD-AFC4-6F175D3DCCD1}">
              <a14:hiddenFill xmlns:a14="http://schemas.microsoft.com/office/drawing/2010/main">
                <a:solidFill>
                  <a:srgbClr val="FFFFFF"/>
                </a:solidFill>
              </a14:hiddenFill>
            </a:ext>
          </a:extLst>
        </p:spPr>
      </p:pic>
      <p:sp>
        <p:nvSpPr>
          <p:cNvPr id="47" name="任意多边形 46"/>
          <p:cNvSpPr/>
          <p:nvPr/>
        </p:nvSpPr>
        <p:spPr>
          <a:xfrm rot="2700000">
            <a:off x="-544901" y="-1699528"/>
            <a:ext cx="6107943" cy="6169771"/>
          </a:xfrm>
          <a:custGeom>
            <a:avLst/>
            <a:gdLst>
              <a:gd name="connsiteX0" fmla="*/ 0 w 6438853"/>
              <a:gd name="connsiteY0" fmla="*/ 4177807 h 6915839"/>
              <a:gd name="connsiteX1" fmla="*/ 4177806 w 6438853"/>
              <a:gd name="connsiteY1" fmla="*/ 0 h 6915839"/>
              <a:gd name="connsiteX2" fmla="*/ 6438853 w 6438853"/>
              <a:gd name="connsiteY2" fmla="*/ 0 h 6915839"/>
              <a:gd name="connsiteX3" fmla="*/ 6438853 w 6438853"/>
              <a:gd name="connsiteY3" fmla="*/ 6915839 h 6915839"/>
              <a:gd name="connsiteX4" fmla="*/ 2738033 w 6438853"/>
              <a:gd name="connsiteY4" fmla="*/ 6915839 h 691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853" h="6915839">
                <a:moveTo>
                  <a:pt x="0" y="4177807"/>
                </a:moveTo>
                <a:lnTo>
                  <a:pt x="4177806" y="0"/>
                </a:lnTo>
                <a:lnTo>
                  <a:pt x="6438853" y="0"/>
                </a:lnTo>
                <a:lnTo>
                  <a:pt x="6438853" y="6915839"/>
                </a:lnTo>
                <a:lnTo>
                  <a:pt x="2738033" y="6915839"/>
                </a:lnTo>
                <a:close/>
              </a:path>
            </a:pathLst>
          </a:custGeom>
          <a:solidFill>
            <a:schemeClr val="bg1">
              <a:alpha val="26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直角三角形 49"/>
          <p:cNvSpPr/>
          <p:nvPr/>
        </p:nvSpPr>
        <p:spPr>
          <a:xfrm>
            <a:off x="-106363" y="4229100"/>
            <a:ext cx="2430462" cy="2430462"/>
          </a:xfrm>
          <a:prstGeom prst="rtTriangl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1" name="组合 50"/>
          <p:cNvGrpSpPr/>
          <p:nvPr/>
        </p:nvGrpSpPr>
        <p:grpSpPr>
          <a:xfrm>
            <a:off x="5112887" y="4189339"/>
            <a:ext cx="6802131" cy="1919539"/>
            <a:chOff x="6525120" y="2475517"/>
            <a:chExt cx="5398986" cy="1919539"/>
          </a:xfrm>
        </p:grpSpPr>
        <p:sp>
          <p:nvSpPr>
            <p:cNvPr id="52" name="文本框 51"/>
            <p:cNvSpPr txBox="1"/>
            <p:nvPr/>
          </p:nvSpPr>
          <p:spPr>
            <a:xfrm>
              <a:off x="9193895" y="2983259"/>
              <a:ext cx="2418010" cy="646331"/>
            </a:xfrm>
            <a:prstGeom prst="rect">
              <a:avLst/>
            </a:prstGeom>
            <a:noFill/>
          </p:spPr>
          <p:txBody>
            <a:bodyPr wrap="square" rtlCol="0">
              <a:spAutoFit/>
            </a:bodyPr>
            <a:lstStyle/>
            <a:p>
              <a:pPr algn="dist"/>
              <a:r>
                <a:rPr lang="en-US" altLang="zh-CN" sz="3600" dirty="0" smtClean="0">
                  <a:solidFill>
                    <a:schemeClr val="tx1">
                      <a:lumMod val="75000"/>
                      <a:lumOff val="25000"/>
                    </a:schemeClr>
                  </a:solidFill>
                  <a:latin typeface="微软雅黑" panose="020B0503020204020204" pitchFamily="34" charset="-122"/>
                  <a:ea typeface="微软雅黑" panose="020B0503020204020204" pitchFamily="34" charset="-122"/>
                </a:rPr>
                <a:t>THANKS</a:t>
              </a:r>
              <a:endParaRPr lang="zh-CN" altLang="en-US"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3" name="文本框 52"/>
            <p:cNvSpPr txBox="1"/>
            <p:nvPr/>
          </p:nvSpPr>
          <p:spPr>
            <a:xfrm>
              <a:off x="8067322" y="2475517"/>
              <a:ext cx="3856784" cy="461665"/>
            </a:xfrm>
            <a:prstGeom prst="rect">
              <a:avLst/>
            </a:prstGeom>
            <a:noFill/>
          </p:spPr>
          <p:txBody>
            <a:bodyPr wrap="square" rtlCol="0">
              <a:spAutoFit/>
            </a:bodyPr>
            <a:lstStyle/>
            <a:p>
              <a:r>
                <a:rPr lang="zh-CN" altLang="en-US" sz="2400" b="1" dirty="0">
                  <a:solidFill>
                    <a:srgbClr val="1F8784"/>
                  </a:solidFill>
                  <a:latin typeface="微软雅黑" panose="020B0503020204020204" pitchFamily="34" charset="-122"/>
                  <a:ea typeface="微软雅黑" panose="020B0503020204020204" pitchFamily="34" charset="-122"/>
                </a:rPr>
                <a:t>黄浦区电力需求响应</a:t>
              </a:r>
              <a:r>
                <a:rPr lang="zh-CN" altLang="en-US" sz="2400" b="1" dirty="0" smtClean="0">
                  <a:solidFill>
                    <a:srgbClr val="1F8784"/>
                  </a:solidFill>
                  <a:latin typeface="微软雅黑" panose="020B0503020204020204" pitchFamily="34" charset="-122"/>
                  <a:ea typeface="微软雅黑" panose="020B0503020204020204" pitchFamily="34" charset="-122"/>
                </a:rPr>
                <a:t>试点</a:t>
              </a:r>
              <a:r>
                <a:rPr lang="zh-CN" altLang="en-US" sz="2400" dirty="0" smtClean="0">
                  <a:solidFill>
                    <a:srgbClr val="1F8784"/>
                  </a:solidFill>
                  <a:latin typeface="微软雅黑" panose="020B0503020204020204" pitchFamily="34" charset="-122"/>
                  <a:ea typeface="微软雅黑" panose="020B0503020204020204" pitchFamily="34" charset="-122"/>
                </a:rPr>
                <a:t>（</a:t>
              </a:r>
              <a:r>
                <a:rPr lang="zh-CN" altLang="en-US" sz="2400" dirty="0">
                  <a:solidFill>
                    <a:srgbClr val="1F8784"/>
                  </a:solidFill>
                  <a:latin typeface="微软雅黑" panose="020B0503020204020204" pitchFamily="34" charset="-122"/>
                  <a:ea typeface="微软雅黑" panose="020B0503020204020204" pitchFamily="34" charset="-122"/>
                </a:rPr>
                <a:t>二期</a:t>
              </a:r>
              <a:r>
                <a:rPr lang="zh-CN" altLang="en-US" sz="2400" dirty="0" smtClean="0">
                  <a:solidFill>
                    <a:srgbClr val="1F8784"/>
                  </a:solidFill>
                  <a:latin typeface="微软雅黑" panose="020B0503020204020204" pitchFamily="34" charset="-122"/>
                  <a:ea typeface="微软雅黑" panose="020B0503020204020204" pitchFamily="34" charset="-122"/>
                </a:rPr>
                <a:t>）</a:t>
              </a:r>
              <a:endParaRPr lang="zh-CN" altLang="en-US" sz="2400" dirty="0">
                <a:solidFill>
                  <a:srgbClr val="1F8784"/>
                </a:solidFill>
                <a:latin typeface="微软雅黑" panose="020B0503020204020204" pitchFamily="34" charset="-122"/>
                <a:ea typeface="微软雅黑" panose="020B0503020204020204" pitchFamily="34" charset="-122"/>
              </a:endParaRPr>
            </a:p>
          </p:txBody>
        </p:sp>
        <p:cxnSp>
          <p:nvCxnSpPr>
            <p:cNvPr id="54" name="直接连接符 53"/>
            <p:cNvCxnSpPr/>
            <p:nvPr/>
          </p:nvCxnSpPr>
          <p:spPr>
            <a:xfrm>
              <a:off x="9339942" y="3791179"/>
              <a:ext cx="2517096" cy="0"/>
            </a:xfrm>
            <a:prstGeom prst="line">
              <a:avLst/>
            </a:prstGeom>
            <a:ln w="25400"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55" name="矩形 45"/>
            <p:cNvSpPr>
              <a:spLocks noChangeArrowheads="1"/>
            </p:cNvSpPr>
            <p:nvPr/>
          </p:nvSpPr>
          <p:spPr bwMode="auto">
            <a:xfrm>
              <a:off x="6525120" y="4087279"/>
              <a:ext cx="523965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r"/>
              <a:r>
                <a:rPr lang="zh-CN" altLang="en-US" sz="1400" dirty="0" smtClean="0">
                  <a:solidFill>
                    <a:srgbClr val="7F7F7F"/>
                  </a:solidFill>
                  <a:latin typeface="微软雅黑" panose="020B0503020204020204" pitchFamily="34" charset="-122"/>
                  <a:ea typeface="微软雅黑" panose="020B0503020204020204" pitchFamily="34" charset="-122"/>
                  <a:cs typeface="Arial" panose="020B0604020202020204" pitchFamily="34" charset="0"/>
                </a:rPr>
                <a:t>学习创新，扬长避短，砥砺前行，不断尝试！</a:t>
              </a:r>
              <a:endParaRPr lang="en-US" altLang="zh-CN" dirty="0">
                <a:solidFill>
                  <a:srgbClr val="7F7F7F"/>
                </a:solidFill>
                <a:latin typeface="微软雅黑" panose="020B0503020204020204" pitchFamily="34" charset="-122"/>
                <a:ea typeface="微软雅黑" panose="020B0503020204020204" pitchFamily="34" charset="-122"/>
                <a:cs typeface="Arial" panose="020B0604020202020204" pitchFamily="34" charset="0"/>
              </a:endParaRPr>
            </a:p>
          </p:txBody>
        </p:sp>
      </p:grpSp>
      <p:pic>
        <p:nvPicPr>
          <p:cNvPr id="1028" name="Picture 4" descr="C:\Users\CruiseTu\Desktop\未标题-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02090" y="-2476111"/>
            <a:ext cx="5955964" cy="5955964"/>
          </a:xfrm>
          <a:prstGeom prst="rect">
            <a:avLst/>
          </a:prstGeom>
          <a:noFill/>
          <a:extLst>
            <a:ext uri="{909E8E84-426E-40DD-AFC4-6F175D3DCCD1}">
              <a14:hiddenFill xmlns:a14="http://schemas.microsoft.com/office/drawing/2010/main">
                <a:solidFill>
                  <a:srgbClr val="FFFFFF"/>
                </a:solidFill>
              </a14:hiddenFill>
            </a:ext>
          </a:extLst>
        </p:spPr>
      </p:pic>
      <p:sp>
        <p:nvSpPr>
          <p:cNvPr id="46" name="矩形 45"/>
          <p:cNvSpPr/>
          <p:nvPr/>
        </p:nvSpPr>
        <p:spPr>
          <a:xfrm rot="2700000">
            <a:off x="7650079" y="-1956133"/>
            <a:ext cx="4231585" cy="4231585"/>
          </a:xfrm>
          <a:prstGeom prst="rect">
            <a:avLst/>
          </a:prstGeom>
          <a:noFill/>
          <a:ln w="60325">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51"/>
          <p:cNvSpPr txBox="1"/>
          <p:nvPr/>
        </p:nvSpPr>
        <p:spPr>
          <a:xfrm>
            <a:off x="9512114" y="6445064"/>
            <a:ext cx="2066055" cy="338554"/>
          </a:xfrm>
          <a:prstGeom prst="rect">
            <a:avLst/>
          </a:prstGeom>
          <a:noFill/>
        </p:spPr>
        <p:txBody>
          <a:bodyPr wrap="square" rtlCol="0">
            <a:spAutoFit/>
          </a:bodyPr>
          <a:lstStyle/>
          <a:p>
            <a:pPr algn="dist"/>
            <a:r>
              <a:rPr lang="zh-CN" altLang="en-US" sz="1600" u="sng" dirty="0" smtClean="0">
                <a:solidFill>
                  <a:srgbClr val="1F8784"/>
                </a:solidFill>
                <a:latin typeface="微软雅黑" panose="020B0503020204020204" pitchFamily="34" charset="-122"/>
                <a:ea typeface="微软雅黑" panose="020B0503020204020204" pitchFamily="34" charset="-122"/>
                <a:hlinkClick r:id="rId5"/>
              </a:rPr>
              <a:t>平台系统演示</a:t>
            </a:r>
            <a:endParaRPr lang="zh-CN" altLang="en-US" sz="1600" u="sng" dirty="0">
              <a:solidFill>
                <a:srgbClr val="1F8784"/>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811370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500"/>
                                  </p:stCondLst>
                                  <p:childTnLst>
                                    <p:set>
                                      <p:cBhvr>
                                        <p:cTn id="6" dur="1" fill="hold">
                                          <p:stCondLst>
                                            <p:cond delay="0"/>
                                          </p:stCondLst>
                                        </p:cTn>
                                        <p:tgtEl>
                                          <p:spTgt spid="47"/>
                                        </p:tgtEl>
                                        <p:attrNameLst>
                                          <p:attrName>style.visibility</p:attrName>
                                        </p:attrNameLst>
                                      </p:cBhvr>
                                      <p:to>
                                        <p:strVal val="visible"/>
                                      </p:to>
                                    </p:set>
                                    <p:animEffect transition="in" filter="dissolve">
                                      <p:cBhvr>
                                        <p:cTn id="7" dur="500"/>
                                        <p:tgtEl>
                                          <p:spTgt spid="47"/>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50"/>
                                        </p:tgtEl>
                                        <p:attrNameLst>
                                          <p:attrName>style.visibility</p:attrName>
                                        </p:attrNameLst>
                                      </p:cBhvr>
                                      <p:to>
                                        <p:strVal val="visible"/>
                                      </p:to>
                                    </p:set>
                                    <p:animEffect transition="in" filter="fade">
                                      <p:cBhvr>
                                        <p:cTn id="10" dur="500"/>
                                        <p:tgtEl>
                                          <p:spTgt spid="50"/>
                                        </p:tgtEl>
                                      </p:cBhvr>
                                    </p:animEffect>
                                  </p:childTnLst>
                                </p:cTn>
                              </p:par>
                              <p:par>
                                <p:cTn id="11" presetID="22" presetClass="entr" presetSubtype="1" fill="hold" nodeType="withEffect">
                                  <p:stCondLst>
                                    <p:cond delay="750"/>
                                  </p:stCondLst>
                                  <p:childTnLst>
                                    <p:set>
                                      <p:cBhvr>
                                        <p:cTn id="12" dur="1" fill="hold">
                                          <p:stCondLst>
                                            <p:cond delay="0"/>
                                          </p:stCondLst>
                                        </p:cTn>
                                        <p:tgtEl>
                                          <p:spTgt spid="28"/>
                                        </p:tgtEl>
                                        <p:attrNameLst>
                                          <p:attrName>style.visibility</p:attrName>
                                        </p:attrNameLst>
                                      </p:cBhvr>
                                      <p:to>
                                        <p:strVal val="visible"/>
                                      </p:to>
                                    </p:set>
                                    <p:animEffect transition="in" filter="wipe(up)">
                                      <p:cBhvr>
                                        <p:cTn id="13" dur="500"/>
                                        <p:tgtEl>
                                          <p:spTgt spid="28"/>
                                        </p:tgtEl>
                                      </p:cBhvr>
                                    </p:animEffect>
                                  </p:childTnLst>
                                </p:cTn>
                              </p:par>
                            </p:childTnLst>
                          </p:cTn>
                        </p:par>
                        <p:par>
                          <p:cTn id="14" fill="hold">
                            <p:stCondLst>
                              <p:cond delay="1250"/>
                            </p:stCondLst>
                            <p:childTnLst>
                              <p:par>
                                <p:cTn id="15" presetID="2" presetClass="entr" presetSubtype="2" fill="hold" nodeType="afterEffect">
                                  <p:stCondLst>
                                    <p:cond delay="0"/>
                                  </p:stCondLst>
                                  <p:childTnLst>
                                    <p:set>
                                      <p:cBhvr>
                                        <p:cTn id="16" dur="1" fill="hold">
                                          <p:stCondLst>
                                            <p:cond delay="0"/>
                                          </p:stCondLst>
                                        </p:cTn>
                                        <p:tgtEl>
                                          <p:spTgt spid="51"/>
                                        </p:tgtEl>
                                        <p:attrNameLst>
                                          <p:attrName>style.visibility</p:attrName>
                                        </p:attrNameLst>
                                      </p:cBhvr>
                                      <p:to>
                                        <p:strVal val="visible"/>
                                      </p:to>
                                    </p:set>
                                    <p:anim calcmode="lin" valueType="num">
                                      <p:cBhvr additive="base">
                                        <p:cTn id="17" dur="500" fill="hold"/>
                                        <p:tgtEl>
                                          <p:spTgt spid="51"/>
                                        </p:tgtEl>
                                        <p:attrNameLst>
                                          <p:attrName>ppt_x</p:attrName>
                                        </p:attrNameLst>
                                      </p:cBhvr>
                                      <p:tavLst>
                                        <p:tav tm="0">
                                          <p:val>
                                            <p:strVal val="1+#ppt_w/2"/>
                                          </p:val>
                                        </p:tav>
                                        <p:tav tm="100000">
                                          <p:val>
                                            <p:strVal val="#ppt_x"/>
                                          </p:val>
                                        </p:tav>
                                      </p:tavLst>
                                    </p:anim>
                                    <p:anim calcmode="lin" valueType="num">
                                      <p:cBhvr additive="base">
                                        <p:cTn id="18" dur="500" fill="hold"/>
                                        <p:tgtEl>
                                          <p:spTgt spid="51"/>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 calcmode="lin" valueType="num">
                                      <p:cBhvr additive="base">
                                        <p:cTn id="21" dur="500" fill="hold"/>
                                        <p:tgtEl>
                                          <p:spTgt spid="26"/>
                                        </p:tgtEl>
                                        <p:attrNameLst>
                                          <p:attrName>ppt_x</p:attrName>
                                        </p:attrNameLst>
                                      </p:cBhvr>
                                      <p:tavLst>
                                        <p:tav tm="0">
                                          <p:val>
                                            <p:strVal val="1+#ppt_w/2"/>
                                          </p:val>
                                        </p:tav>
                                        <p:tav tm="100000">
                                          <p:val>
                                            <p:strVal val="#ppt_x"/>
                                          </p:val>
                                        </p:tav>
                                      </p:tavLst>
                                    </p:anim>
                                    <p:anim calcmode="lin" valueType="num">
                                      <p:cBhvr additive="base">
                                        <p:cTn id="22"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50" grpId="0" animBg="1"/>
      <p:bldP spid="26" grpId="0"/>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9" name="直角三角形 48"/>
          <p:cNvSpPr/>
          <p:nvPr/>
        </p:nvSpPr>
        <p:spPr>
          <a:xfrm>
            <a:off x="0" y="2800350"/>
            <a:ext cx="4057650" cy="4057650"/>
          </a:xfrm>
          <a:prstGeom prst="rtTriangle">
            <a:avLst/>
          </a:prstGeom>
          <a:gradFill flip="none" rotWithShape="1">
            <a:gsLst>
              <a:gs pos="0">
                <a:srgbClr val="00697D"/>
              </a:gs>
              <a:gs pos="100000">
                <a:srgbClr val="65D97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5" name="组合 24"/>
          <p:cNvGrpSpPr/>
          <p:nvPr/>
        </p:nvGrpSpPr>
        <p:grpSpPr>
          <a:xfrm>
            <a:off x="-966451" y="-1928504"/>
            <a:ext cx="8510388" cy="6574050"/>
            <a:chOff x="-1010165" y="-1973475"/>
            <a:chExt cx="8718992" cy="6735191"/>
          </a:xfrm>
          <a:effectLst>
            <a:outerShdw blurRad="114300" dist="38100" dir="5400000" algn="t" rotWithShape="0">
              <a:prstClr val="black">
                <a:alpha val="15000"/>
              </a:prstClr>
            </a:outerShdw>
          </a:effectLst>
        </p:grpSpPr>
        <p:sp>
          <p:nvSpPr>
            <p:cNvPr id="22" name="任意多边形 21"/>
            <p:cNvSpPr/>
            <p:nvPr/>
          </p:nvSpPr>
          <p:spPr>
            <a:xfrm rot="2700000">
              <a:off x="-18265" y="-2965375"/>
              <a:ext cx="6735191" cy="8718992"/>
            </a:xfrm>
            <a:custGeom>
              <a:avLst/>
              <a:gdLst>
                <a:gd name="connsiteX0" fmla="*/ 0 w 6735191"/>
                <a:gd name="connsiteY0" fmla="*/ 5755508 h 8718992"/>
                <a:gd name="connsiteX1" fmla="*/ 5755507 w 6735191"/>
                <a:gd name="connsiteY1" fmla="*/ 0 h 8718992"/>
                <a:gd name="connsiteX2" fmla="*/ 6735191 w 6735191"/>
                <a:gd name="connsiteY2" fmla="*/ 0 h 8718992"/>
                <a:gd name="connsiteX3" fmla="*/ 6735191 w 6735191"/>
                <a:gd name="connsiteY3" fmla="*/ 8718992 h 8718992"/>
                <a:gd name="connsiteX4" fmla="*/ 2963484 w 6735191"/>
                <a:gd name="connsiteY4" fmla="*/ 8718992 h 8718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5191" h="8718992">
                  <a:moveTo>
                    <a:pt x="0" y="5755508"/>
                  </a:moveTo>
                  <a:lnTo>
                    <a:pt x="5755507" y="0"/>
                  </a:lnTo>
                  <a:lnTo>
                    <a:pt x="6735191" y="0"/>
                  </a:lnTo>
                  <a:lnTo>
                    <a:pt x="6735191" y="8718992"/>
                  </a:lnTo>
                  <a:lnTo>
                    <a:pt x="2963484" y="8718992"/>
                  </a:lnTo>
                  <a:close/>
                </a:path>
              </a:pathLst>
            </a:custGeom>
            <a:blipFill dpi="0" rotWithShape="0">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任意多边形 23"/>
            <p:cNvSpPr/>
            <p:nvPr/>
          </p:nvSpPr>
          <p:spPr>
            <a:xfrm rot="2700000">
              <a:off x="-18265" y="-2965375"/>
              <a:ext cx="6735191" cy="8718992"/>
            </a:xfrm>
            <a:custGeom>
              <a:avLst/>
              <a:gdLst>
                <a:gd name="connsiteX0" fmla="*/ 0 w 6735191"/>
                <a:gd name="connsiteY0" fmla="*/ 5755508 h 8718992"/>
                <a:gd name="connsiteX1" fmla="*/ 5755507 w 6735191"/>
                <a:gd name="connsiteY1" fmla="*/ 0 h 8718992"/>
                <a:gd name="connsiteX2" fmla="*/ 6735191 w 6735191"/>
                <a:gd name="connsiteY2" fmla="*/ 0 h 8718992"/>
                <a:gd name="connsiteX3" fmla="*/ 6735191 w 6735191"/>
                <a:gd name="connsiteY3" fmla="*/ 8718992 h 8718992"/>
                <a:gd name="connsiteX4" fmla="*/ 2963484 w 6735191"/>
                <a:gd name="connsiteY4" fmla="*/ 8718992 h 8718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5191" h="8718992">
                  <a:moveTo>
                    <a:pt x="0" y="5755508"/>
                  </a:moveTo>
                  <a:lnTo>
                    <a:pt x="5755507" y="0"/>
                  </a:lnTo>
                  <a:lnTo>
                    <a:pt x="6735191" y="0"/>
                  </a:lnTo>
                  <a:lnTo>
                    <a:pt x="6735191" y="8718992"/>
                  </a:lnTo>
                  <a:lnTo>
                    <a:pt x="2963484" y="8718992"/>
                  </a:lnTo>
                  <a:close/>
                </a:path>
              </a:pathLst>
            </a:custGeom>
            <a:gradFill flip="none" rotWithShape="1">
              <a:gsLst>
                <a:gs pos="0">
                  <a:srgbClr val="00697D">
                    <a:alpha val="90000"/>
                  </a:srgbClr>
                </a:gs>
                <a:gs pos="100000">
                  <a:srgbClr val="65D97D">
                    <a:alpha val="9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0" name="组合 19"/>
          <p:cNvGrpSpPr/>
          <p:nvPr/>
        </p:nvGrpSpPr>
        <p:grpSpPr>
          <a:xfrm rot="2700000">
            <a:off x="7690239" y="-1570727"/>
            <a:ext cx="4151264" cy="4130554"/>
            <a:chOff x="6788793" y="-2323383"/>
            <a:chExt cx="3195936" cy="3179993"/>
          </a:xfrm>
          <a:blipFill dpi="0" rotWithShape="0">
            <a:blip r:embed="rId3"/>
            <a:srcRect/>
            <a:stretch>
              <a:fillRect/>
            </a:stretch>
          </a:blipFill>
          <a:effectLst>
            <a:outerShdw blurRad="38100" sx="101000" sy="101000" algn="ctr" rotWithShape="0">
              <a:prstClr val="black">
                <a:alpha val="20000"/>
              </a:prstClr>
            </a:outerShdw>
          </a:effectLst>
        </p:grpSpPr>
        <p:sp>
          <p:nvSpPr>
            <p:cNvPr id="13" name="矩形 12"/>
            <p:cNvSpPr/>
            <p:nvPr/>
          </p:nvSpPr>
          <p:spPr>
            <a:xfrm>
              <a:off x="6788793" y="-2323382"/>
              <a:ext cx="1567160" cy="156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矩形 16"/>
            <p:cNvSpPr/>
            <p:nvPr/>
          </p:nvSpPr>
          <p:spPr>
            <a:xfrm>
              <a:off x="8417568" y="-2323383"/>
              <a:ext cx="1567160" cy="156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矩形 17"/>
            <p:cNvSpPr/>
            <p:nvPr/>
          </p:nvSpPr>
          <p:spPr>
            <a:xfrm>
              <a:off x="6788794" y="-710550"/>
              <a:ext cx="1567160" cy="156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矩形 18"/>
            <p:cNvSpPr/>
            <p:nvPr/>
          </p:nvSpPr>
          <p:spPr>
            <a:xfrm>
              <a:off x="8417569" y="-710550"/>
              <a:ext cx="1567160" cy="156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5" name="任意多边形 44"/>
          <p:cNvSpPr/>
          <p:nvPr/>
        </p:nvSpPr>
        <p:spPr>
          <a:xfrm rot="2700000">
            <a:off x="-462939" y="-1704992"/>
            <a:ext cx="6438853" cy="6915839"/>
          </a:xfrm>
          <a:custGeom>
            <a:avLst/>
            <a:gdLst>
              <a:gd name="connsiteX0" fmla="*/ 0 w 6438853"/>
              <a:gd name="connsiteY0" fmla="*/ 4177807 h 6915839"/>
              <a:gd name="connsiteX1" fmla="*/ 4177806 w 6438853"/>
              <a:gd name="connsiteY1" fmla="*/ 0 h 6915839"/>
              <a:gd name="connsiteX2" fmla="*/ 6438853 w 6438853"/>
              <a:gd name="connsiteY2" fmla="*/ 0 h 6915839"/>
              <a:gd name="connsiteX3" fmla="*/ 6438853 w 6438853"/>
              <a:gd name="connsiteY3" fmla="*/ 6915839 h 6915839"/>
              <a:gd name="connsiteX4" fmla="*/ 2738033 w 6438853"/>
              <a:gd name="connsiteY4" fmla="*/ 6915839 h 691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853" h="6915839">
                <a:moveTo>
                  <a:pt x="0" y="4177807"/>
                </a:moveTo>
                <a:lnTo>
                  <a:pt x="4177806" y="0"/>
                </a:lnTo>
                <a:lnTo>
                  <a:pt x="6438853" y="0"/>
                </a:lnTo>
                <a:lnTo>
                  <a:pt x="6438853" y="6915839"/>
                </a:lnTo>
                <a:lnTo>
                  <a:pt x="2738033" y="6915839"/>
                </a:lnTo>
                <a:close/>
              </a:path>
            </a:pathLst>
          </a:custGeom>
          <a:blipFill dpi="0" rotWithShape="0">
            <a:blip r:embed="rId4"/>
            <a:srcRect/>
            <a:stretch>
              <a:fillRect/>
            </a:stretch>
          </a:blipFill>
          <a:ln>
            <a:noFill/>
          </a:ln>
          <a:effectLst>
            <a:outerShdw blurRad="889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28" name="直接连接符 27"/>
          <p:cNvCxnSpPr/>
          <p:nvPr/>
        </p:nvCxnSpPr>
        <p:spPr>
          <a:xfrm>
            <a:off x="5944506" y="-171450"/>
            <a:ext cx="1751694" cy="1751694"/>
          </a:xfrm>
          <a:prstGeom prst="line">
            <a:avLst/>
          </a:prstGeom>
          <a:ln w="12700">
            <a:solidFill>
              <a:schemeClr val="bg1">
                <a:lumMod val="95000"/>
                <a:alpha val="50000"/>
              </a:schemeClr>
            </a:solidFill>
          </a:ln>
        </p:spPr>
        <p:style>
          <a:lnRef idx="1">
            <a:schemeClr val="accent1"/>
          </a:lnRef>
          <a:fillRef idx="0">
            <a:schemeClr val="accent1"/>
          </a:fillRef>
          <a:effectRef idx="0">
            <a:schemeClr val="accent1"/>
          </a:effectRef>
          <a:fontRef idx="minor">
            <a:schemeClr val="tx1"/>
          </a:fontRef>
        </p:style>
      </p:cxnSp>
      <p:sp>
        <p:nvSpPr>
          <p:cNvPr id="46" name="矩形 45"/>
          <p:cNvSpPr/>
          <p:nvPr/>
        </p:nvSpPr>
        <p:spPr>
          <a:xfrm rot="2700000">
            <a:off x="7650079" y="-1956133"/>
            <a:ext cx="4231585" cy="4231585"/>
          </a:xfrm>
          <a:prstGeom prst="rect">
            <a:avLst/>
          </a:prstGeom>
          <a:noFill/>
          <a:ln w="60325">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任意多边形 46"/>
          <p:cNvSpPr/>
          <p:nvPr/>
        </p:nvSpPr>
        <p:spPr>
          <a:xfrm rot="2700000">
            <a:off x="-544901" y="-1699528"/>
            <a:ext cx="6107943" cy="6169771"/>
          </a:xfrm>
          <a:custGeom>
            <a:avLst/>
            <a:gdLst>
              <a:gd name="connsiteX0" fmla="*/ 0 w 6438853"/>
              <a:gd name="connsiteY0" fmla="*/ 4177807 h 6915839"/>
              <a:gd name="connsiteX1" fmla="*/ 4177806 w 6438853"/>
              <a:gd name="connsiteY1" fmla="*/ 0 h 6915839"/>
              <a:gd name="connsiteX2" fmla="*/ 6438853 w 6438853"/>
              <a:gd name="connsiteY2" fmla="*/ 0 h 6915839"/>
              <a:gd name="connsiteX3" fmla="*/ 6438853 w 6438853"/>
              <a:gd name="connsiteY3" fmla="*/ 6915839 h 6915839"/>
              <a:gd name="connsiteX4" fmla="*/ 2738033 w 6438853"/>
              <a:gd name="connsiteY4" fmla="*/ 6915839 h 691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853" h="6915839">
                <a:moveTo>
                  <a:pt x="0" y="4177807"/>
                </a:moveTo>
                <a:lnTo>
                  <a:pt x="4177806" y="0"/>
                </a:lnTo>
                <a:lnTo>
                  <a:pt x="6438853" y="0"/>
                </a:lnTo>
                <a:lnTo>
                  <a:pt x="6438853" y="6915839"/>
                </a:lnTo>
                <a:lnTo>
                  <a:pt x="2738033" y="6915839"/>
                </a:lnTo>
                <a:close/>
              </a:path>
            </a:pathLst>
          </a:custGeom>
          <a:solidFill>
            <a:schemeClr val="bg1">
              <a:alpha val="26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直角三角形 49"/>
          <p:cNvSpPr/>
          <p:nvPr/>
        </p:nvSpPr>
        <p:spPr>
          <a:xfrm>
            <a:off x="-106363" y="4229100"/>
            <a:ext cx="2430462" cy="2430462"/>
          </a:xfrm>
          <a:prstGeom prst="rtTriangl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51" name="组合 50"/>
          <p:cNvGrpSpPr/>
          <p:nvPr/>
        </p:nvGrpSpPr>
        <p:grpSpPr>
          <a:xfrm>
            <a:off x="6739164" y="4150462"/>
            <a:ext cx="5312227" cy="1873594"/>
            <a:chOff x="6720114" y="2627712"/>
            <a:chExt cx="5312227" cy="1873594"/>
          </a:xfrm>
        </p:grpSpPr>
        <p:sp>
          <p:nvSpPr>
            <p:cNvPr id="52" name="文本框 51"/>
            <p:cNvSpPr txBox="1"/>
            <p:nvPr/>
          </p:nvSpPr>
          <p:spPr>
            <a:xfrm>
              <a:off x="6937211" y="3046505"/>
              <a:ext cx="5044334" cy="707886"/>
            </a:xfrm>
            <a:prstGeom prst="rect">
              <a:avLst/>
            </a:prstGeom>
            <a:noFill/>
          </p:spPr>
          <p:txBody>
            <a:bodyPr wrap="square" rtlCol="0">
              <a:spAutoFit/>
            </a:bodyPr>
            <a:lstStyle/>
            <a:p>
              <a:pPr algn="dist"/>
              <a:r>
                <a:rPr lang="zh-CN" altLang="en-US" sz="4000" b="1" dirty="0" smtClean="0">
                  <a:solidFill>
                    <a:prstClr val="black">
                      <a:lumMod val="75000"/>
                      <a:lumOff val="25000"/>
                    </a:prstClr>
                  </a:solidFill>
                  <a:latin typeface="微软雅黑" panose="020B0503020204020204" pitchFamily="34" charset="-122"/>
                  <a:ea typeface="微软雅黑" panose="020B0503020204020204" pitchFamily="34" charset="-122"/>
                </a:rPr>
                <a:t>谢谢各位欣赏</a:t>
              </a:r>
              <a:endParaRPr lang="zh-CN" altLang="en-US" sz="4000" b="1"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53" name="文本框 52"/>
            <p:cNvSpPr txBox="1"/>
            <p:nvPr/>
          </p:nvSpPr>
          <p:spPr>
            <a:xfrm>
              <a:off x="9454734" y="2627712"/>
              <a:ext cx="2577607" cy="461665"/>
            </a:xfrm>
            <a:prstGeom prst="rect">
              <a:avLst/>
            </a:prstGeom>
            <a:noFill/>
          </p:spPr>
          <p:txBody>
            <a:bodyPr wrap="square" rtlCol="0">
              <a:spAutoFit/>
            </a:bodyPr>
            <a:lstStyle/>
            <a:p>
              <a:r>
                <a:rPr lang="en-US" altLang="zh-CN" sz="2400" b="1" dirty="0" smtClean="0">
                  <a:solidFill>
                    <a:srgbClr val="1F8784"/>
                  </a:solidFill>
                  <a:ea typeface="华文细黑" panose="02010600040101010101" pitchFamily="2" charset="-122"/>
                </a:rPr>
                <a:t>BUSINESS</a:t>
              </a:r>
              <a:r>
                <a:rPr lang="en-US" altLang="zh-CN" sz="2400" dirty="0" smtClean="0">
                  <a:solidFill>
                    <a:srgbClr val="1F8784"/>
                  </a:solidFill>
                  <a:ea typeface="华文细黑" panose="02010600040101010101" pitchFamily="2" charset="-122"/>
                </a:rPr>
                <a:t> REPORT</a:t>
              </a:r>
              <a:endParaRPr lang="zh-CN" altLang="en-US" sz="2400" dirty="0">
                <a:solidFill>
                  <a:srgbClr val="1F8784"/>
                </a:solidFill>
                <a:ea typeface="华文细黑" panose="02010600040101010101" pitchFamily="2" charset="-122"/>
              </a:endParaRPr>
            </a:p>
          </p:txBody>
        </p:sp>
        <p:cxnSp>
          <p:nvCxnSpPr>
            <p:cNvPr id="54" name="直接连接符 53"/>
            <p:cNvCxnSpPr/>
            <p:nvPr/>
          </p:nvCxnSpPr>
          <p:spPr>
            <a:xfrm>
              <a:off x="11379200" y="3927659"/>
              <a:ext cx="477838" cy="0"/>
            </a:xfrm>
            <a:prstGeom prst="line">
              <a:avLst/>
            </a:prstGeom>
            <a:ln w="25400"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55" name="矩形 45"/>
            <p:cNvSpPr>
              <a:spLocks noChangeArrowheads="1"/>
            </p:cNvSpPr>
            <p:nvPr/>
          </p:nvSpPr>
          <p:spPr bwMode="auto">
            <a:xfrm>
              <a:off x="6720114" y="4100927"/>
              <a:ext cx="5239657" cy="4003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r"/>
              <a:r>
                <a:rPr lang="en-US" altLang="zh-CN" sz="1000" dirty="0">
                  <a:solidFill>
                    <a:srgbClr val="7F7F7F"/>
                  </a:solidFill>
                  <a:cs typeface="Arial" panose="020B0604020202020204" pitchFamily="34" charset="0"/>
                </a:rPr>
                <a:t>I long to alleviate this evil, but I cannot, and I too suffer. This has been my life. I have found it worth living, and would gladly live it again if the chance were offered me.</a:t>
              </a:r>
            </a:p>
          </p:txBody>
        </p:sp>
      </p:grpSp>
    </p:spTree>
    <p:extLst>
      <p:ext uri="{BB962C8B-B14F-4D97-AF65-F5344CB8AC3E}">
        <p14:creationId xmlns:p14="http://schemas.microsoft.com/office/powerpoint/2010/main" val="28116121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2" presetClass="entr" presetSubtype="8"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500"/>
                                        <p:tgtEl>
                                          <p:spTgt spid="49"/>
                                        </p:tgtEl>
                                      </p:cBhvr>
                                    </p:animEffect>
                                  </p:childTnLst>
                                </p:cTn>
                              </p:par>
                              <p:par>
                                <p:cTn id="23" presetID="9" presetClass="entr" presetSubtype="0" fill="hold" grpId="0" nodeType="withEffect">
                                  <p:stCondLst>
                                    <p:cond delay="500"/>
                                  </p:stCondLst>
                                  <p:childTnLst>
                                    <p:set>
                                      <p:cBhvr>
                                        <p:cTn id="24" dur="1" fill="hold">
                                          <p:stCondLst>
                                            <p:cond delay="0"/>
                                          </p:stCondLst>
                                        </p:cTn>
                                        <p:tgtEl>
                                          <p:spTgt spid="47"/>
                                        </p:tgtEl>
                                        <p:attrNameLst>
                                          <p:attrName>style.visibility</p:attrName>
                                        </p:attrNameLst>
                                      </p:cBhvr>
                                      <p:to>
                                        <p:strVal val="visible"/>
                                      </p:to>
                                    </p:set>
                                    <p:animEffect transition="in" filter="dissolve">
                                      <p:cBhvr>
                                        <p:cTn id="25" dur="500"/>
                                        <p:tgtEl>
                                          <p:spTgt spid="47"/>
                                        </p:tgtEl>
                                      </p:cBhvr>
                                    </p:animEffect>
                                  </p:childTnLst>
                                </p:cTn>
                              </p:par>
                              <p:par>
                                <p:cTn id="26" presetID="10" presetClass="entr" presetSubtype="0" fill="hold" grpId="0" nodeType="withEffect">
                                  <p:stCondLst>
                                    <p:cond delay="250"/>
                                  </p:stCondLst>
                                  <p:childTnLst>
                                    <p:set>
                                      <p:cBhvr>
                                        <p:cTn id="27" dur="1" fill="hold">
                                          <p:stCondLst>
                                            <p:cond delay="0"/>
                                          </p:stCondLst>
                                        </p:cTn>
                                        <p:tgtEl>
                                          <p:spTgt spid="50"/>
                                        </p:tgtEl>
                                        <p:attrNameLst>
                                          <p:attrName>style.visibility</p:attrName>
                                        </p:attrNameLst>
                                      </p:cBhvr>
                                      <p:to>
                                        <p:strVal val="visible"/>
                                      </p:to>
                                    </p:set>
                                    <p:animEffect transition="in" filter="fade">
                                      <p:cBhvr>
                                        <p:cTn id="28" dur="500"/>
                                        <p:tgtEl>
                                          <p:spTgt spid="50"/>
                                        </p:tgtEl>
                                      </p:cBhvr>
                                    </p:animEffect>
                                  </p:childTnLst>
                                </p:cTn>
                              </p:par>
                              <p:par>
                                <p:cTn id="29" presetID="22" presetClass="entr" presetSubtype="1" fill="hold" nodeType="withEffect">
                                  <p:stCondLst>
                                    <p:cond delay="750"/>
                                  </p:stCondLst>
                                  <p:childTnLst>
                                    <p:set>
                                      <p:cBhvr>
                                        <p:cTn id="30" dur="1" fill="hold">
                                          <p:stCondLst>
                                            <p:cond delay="0"/>
                                          </p:stCondLst>
                                        </p:cTn>
                                        <p:tgtEl>
                                          <p:spTgt spid="28"/>
                                        </p:tgtEl>
                                        <p:attrNameLst>
                                          <p:attrName>style.visibility</p:attrName>
                                        </p:attrNameLst>
                                      </p:cBhvr>
                                      <p:to>
                                        <p:strVal val="visible"/>
                                      </p:to>
                                    </p:set>
                                    <p:animEffect transition="in" filter="wipe(up)">
                                      <p:cBhvr>
                                        <p:cTn id="31" dur="500"/>
                                        <p:tgtEl>
                                          <p:spTgt spid="28"/>
                                        </p:tgtEl>
                                      </p:cBhvr>
                                    </p:animEffect>
                                  </p:childTnLst>
                                </p:cTn>
                              </p:par>
                            </p:childTnLst>
                          </p:cTn>
                        </p:par>
                        <p:par>
                          <p:cTn id="32" fill="hold">
                            <p:stCondLst>
                              <p:cond delay="2250"/>
                            </p:stCondLst>
                            <p:childTnLst>
                              <p:par>
                                <p:cTn id="33" presetID="2" presetClass="entr" presetSubtype="2" fill="hold" nodeType="afterEffect">
                                  <p:stCondLst>
                                    <p:cond delay="0"/>
                                  </p:stCondLst>
                                  <p:childTnLst>
                                    <p:set>
                                      <p:cBhvr>
                                        <p:cTn id="34" dur="1" fill="hold">
                                          <p:stCondLst>
                                            <p:cond delay="0"/>
                                          </p:stCondLst>
                                        </p:cTn>
                                        <p:tgtEl>
                                          <p:spTgt spid="51"/>
                                        </p:tgtEl>
                                        <p:attrNameLst>
                                          <p:attrName>style.visibility</p:attrName>
                                        </p:attrNameLst>
                                      </p:cBhvr>
                                      <p:to>
                                        <p:strVal val="visible"/>
                                      </p:to>
                                    </p:set>
                                    <p:anim calcmode="lin" valueType="num">
                                      <p:cBhvr additive="base">
                                        <p:cTn id="35" dur="500" fill="hold"/>
                                        <p:tgtEl>
                                          <p:spTgt spid="51"/>
                                        </p:tgtEl>
                                        <p:attrNameLst>
                                          <p:attrName>ppt_x</p:attrName>
                                        </p:attrNameLst>
                                      </p:cBhvr>
                                      <p:tavLst>
                                        <p:tav tm="0">
                                          <p:val>
                                            <p:strVal val="1+#ppt_w/2"/>
                                          </p:val>
                                        </p:tav>
                                        <p:tav tm="100000">
                                          <p:val>
                                            <p:strVal val="#ppt_x"/>
                                          </p:val>
                                        </p:tav>
                                      </p:tavLst>
                                    </p:anim>
                                    <p:anim calcmode="lin" valueType="num">
                                      <p:cBhvr additive="base">
                                        <p:cTn id="36" dur="500" fill="hold"/>
                                        <p:tgtEl>
                                          <p:spTgt spid="5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45" grpId="0" animBg="1"/>
      <p:bldP spid="46" grpId="0" animBg="1"/>
      <p:bldP spid="47" grpId="0" animBg="1"/>
      <p:bldP spid="50" grpId="0" animBg="1"/>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菱形 6"/>
          <p:cNvSpPr/>
          <p:nvPr/>
        </p:nvSpPr>
        <p:spPr>
          <a:xfrm>
            <a:off x="-3506588" y="-1877119"/>
            <a:ext cx="10612238" cy="10612238"/>
          </a:xfrm>
          <a:prstGeom prst="diamond">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50" name="Picture 2" descr="C:\Users\CruiseTu\Desktop\timg.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390" r="1" b="20184"/>
          <a:stretch/>
        </p:blipFill>
        <p:spPr bwMode="auto">
          <a:xfrm>
            <a:off x="13645" y="1049987"/>
            <a:ext cx="8169918" cy="4722528"/>
          </a:xfrm>
          <a:prstGeom prst="rect">
            <a:avLst/>
          </a:prstGeom>
          <a:noFill/>
          <a:extLst>
            <a:ext uri="{909E8E84-426E-40DD-AFC4-6F175D3DCCD1}">
              <a14:hiddenFill xmlns:a14="http://schemas.microsoft.com/office/drawing/2010/main">
                <a:solidFill>
                  <a:srgbClr val="FFFFFF"/>
                </a:solidFill>
              </a14:hiddenFill>
            </a:ext>
          </a:extLst>
        </p:spPr>
      </p:pic>
      <p:grpSp>
        <p:nvGrpSpPr>
          <p:cNvPr id="30" name="组合 29"/>
          <p:cNvGrpSpPr/>
          <p:nvPr/>
        </p:nvGrpSpPr>
        <p:grpSpPr>
          <a:xfrm>
            <a:off x="8143874" y="1084943"/>
            <a:ext cx="4048125" cy="4688114"/>
            <a:chOff x="8143874" y="1084943"/>
            <a:chExt cx="4048125" cy="4688114"/>
          </a:xfrm>
        </p:grpSpPr>
        <p:sp>
          <p:nvSpPr>
            <p:cNvPr id="6" name="矩形 5"/>
            <p:cNvSpPr/>
            <p:nvPr/>
          </p:nvSpPr>
          <p:spPr>
            <a:xfrm>
              <a:off x="8143874" y="1084943"/>
              <a:ext cx="4048125" cy="4688114"/>
            </a:xfrm>
            <a:prstGeom prst="rect">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8410730" y="1509486"/>
              <a:ext cx="2485869" cy="3884840"/>
              <a:chOff x="3581400" y="376495"/>
              <a:chExt cx="1993900" cy="3116006"/>
            </a:xfrm>
          </p:grpSpPr>
          <p:sp>
            <p:nvSpPr>
              <p:cNvPr id="18" name="矩形 17"/>
              <p:cNvSpPr/>
              <p:nvPr/>
            </p:nvSpPr>
            <p:spPr>
              <a:xfrm>
                <a:off x="3581400" y="376495"/>
                <a:ext cx="1993900" cy="3116006"/>
              </a:xfrm>
              <a:prstGeom prst="rect">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20" name="组合 19"/>
              <p:cNvGrpSpPr/>
              <p:nvPr/>
            </p:nvGrpSpPr>
            <p:grpSpPr>
              <a:xfrm>
                <a:off x="3694444" y="2592389"/>
                <a:ext cx="1717350" cy="727949"/>
                <a:chOff x="8309481" y="1420360"/>
                <a:chExt cx="1717350" cy="727949"/>
              </a:xfrm>
            </p:grpSpPr>
            <p:sp>
              <p:nvSpPr>
                <p:cNvPr id="22" name="文本框 21"/>
                <p:cNvSpPr txBox="1">
                  <a:spLocks noChangeArrowheads="1"/>
                </p:cNvSpPr>
                <p:nvPr/>
              </p:nvSpPr>
              <p:spPr bwMode="auto">
                <a:xfrm>
                  <a:off x="8309481" y="1679265"/>
                  <a:ext cx="1673718" cy="469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3200" b="1" dirty="0">
                      <a:solidFill>
                        <a:schemeClr val="bg1"/>
                      </a:solidFill>
                      <a:latin typeface="微软雅黑" panose="020B0503020204020204" pitchFamily="34" charset="-122"/>
                      <a:ea typeface="微软雅黑" panose="020B0503020204020204" pitchFamily="34" charset="-122"/>
                    </a:rPr>
                    <a:t>项目介绍</a:t>
                  </a:r>
                </a:p>
              </p:txBody>
            </p:sp>
            <p:sp>
              <p:nvSpPr>
                <p:cNvPr id="23" name="矩形 29"/>
                <p:cNvSpPr>
                  <a:spLocks noChangeArrowheads="1"/>
                </p:cNvSpPr>
                <p:nvPr/>
              </p:nvSpPr>
              <p:spPr bwMode="auto">
                <a:xfrm>
                  <a:off x="8309481" y="1420360"/>
                  <a:ext cx="1717350" cy="23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20000"/>
                    </a:lnSpc>
                  </a:pPr>
                  <a:r>
                    <a:rPr lang="en-US" altLang="zh-CN" sz="1200" dirty="0">
                      <a:solidFill>
                        <a:schemeClr val="bg1"/>
                      </a:solidFill>
                      <a:latin typeface="Arial" panose="020B0604020202020204" pitchFamily="34" charset="0"/>
                      <a:cs typeface="Arial" panose="020B0604020202020204" pitchFamily="34" charset="0"/>
                    </a:rPr>
                    <a:t>ABOUT THIS PROJECT</a:t>
                  </a:r>
                </a:p>
              </p:txBody>
            </p:sp>
          </p:grpSp>
        </p:grpSp>
        <p:sp>
          <p:nvSpPr>
            <p:cNvPr id="25" name="菱形 24"/>
            <p:cNvSpPr/>
            <p:nvPr/>
          </p:nvSpPr>
          <p:spPr>
            <a:xfrm>
              <a:off x="8670131"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菱形 25"/>
            <p:cNvSpPr/>
            <p:nvPr/>
          </p:nvSpPr>
          <p:spPr>
            <a:xfrm>
              <a:off x="8945166"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菱形 26"/>
            <p:cNvSpPr/>
            <p:nvPr/>
          </p:nvSpPr>
          <p:spPr>
            <a:xfrm>
              <a:off x="9220200"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菱形 7"/>
          <p:cNvSpPr/>
          <p:nvPr/>
        </p:nvSpPr>
        <p:spPr>
          <a:xfrm>
            <a:off x="-811267" y="-962025"/>
            <a:ext cx="8782050" cy="8782050"/>
          </a:xfrm>
          <a:prstGeom prst="diamond">
            <a:avLst/>
          </a:prstGeom>
          <a:noFill/>
          <a:ln w="1143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a:off x="-2356486" y="1059543"/>
            <a:ext cx="4712972" cy="4712972"/>
          </a:xfrm>
          <a:prstGeom prst="diamond">
            <a:avLst/>
          </a:prstGeom>
          <a:solidFill>
            <a:schemeClr val="bg1">
              <a:alpha val="30000"/>
            </a:schemeClr>
          </a:solidFill>
          <a:ln w="1143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8576867" y="2019868"/>
            <a:ext cx="1815821" cy="1569660"/>
          </a:xfrm>
          <a:prstGeom prst="rect">
            <a:avLst/>
          </a:prstGeom>
          <a:noFill/>
        </p:spPr>
        <p:txBody>
          <a:bodyPr wrap="square" rtlCol="0">
            <a:spAutoFit/>
          </a:bodyPr>
          <a:lstStyle/>
          <a:p>
            <a:r>
              <a:rPr lang="en-US" altLang="zh-CN" sz="9600" b="1" i="1" dirty="0" smtClean="0">
                <a:solidFill>
                  <a:schemeClr val="bg1">
                    <a:lumMod val="95000"/>
                  </a:schemeClr>
                </a:solidFill>
                <a:latin typeface="微软雅黑" panose="020B0503020204020204" pitchFamily="34" charset="-122"/>
                <a:ea typeface="微软雅黑" panose="020B0503020204020204" pitchFamily="34" charset="-122"/>
              </a:rPr>
              <a:t>01</a:t>
            </a:r>
            <a:endParaRPr lang="zh-CN" altLang="en-US" sz="9600" b="1" i="1" dirty="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233006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1+#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decel="6000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0-#ppt_w/2"/>
                                          </p:val>
                                        </p:tav>
                                        <p:tav tm="100000">
                                          <p:val>
                                            <p:strVal val="#ppt_x"/>
                                          </p:val>
                                        </p:tav>
                                      </p:tavLst>
                                    </p:anim>
                                    <p:anim calcmode="lin" valueType="num">
                                      <p:cBhvr additive="base">
                                        <p:cTn id="13" dur="500" fill="hold"/>
                                        <p:tgtEl>
                                          <p:spTgt spid="8"/>
                                        </p:tgtEl>
                                        <p:attrNameLst>
                                          <p:attrName>ppt_y</p:attrName>
                                        </p:attrNameLst>
                                      </p:cBhvr>
                                      <p:tavLst>
                                        <p:tav tm="0">
                                          <p:val>
                                            <p:strVal val="#ppt_y"/>
                                          </p:val>
                                        </p:tav>
                                        <p:tav tm="100000">
                                          <p:val>
                                            <p:strVal val="#ppt_y"/>
                                          </p:val>
                                        </p:tav>
                                      </p:tavLst>
                                    </p:anim>
                                  </p:childTnLst>
                                </p:cTn>
                              </p:par>
                              <p:par>
                                <p:cTn id="14" presetID="2" presetClass="entr" presetSubtype="8" decel="60000" fill="hold" grpId="0" nodeType="withEffect">
                                  <p:stCondLst>
                                    <p:cond delay="25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500" fill="hold"/>
                                        <p:tgtEl>
                                          <p:spTgt spid="16"/>
                                        </p:tgtEl>
                                        <p:attrNameLst>
                                          <p:attrName>ppt_x</p:attrName>
                                        </p:attrNameLst>
                                      </p:cBhvr>
                                      <p:tavLst>
                                        <p:tav tm="0">
                                          <p:val>
                                            <p:strVal val="0-#ppt_w/2"/>
                                          </p:val>
                                        </p:tav>
                                        <p:tav tm="100000">
                                          <p:val>
                                            <p:strVal val="#ppt_x"/>
                                          </p:val>
                                        </p:tav>
                                      </p:tavLst>
                                    </p:anim>
                                    <p:anim calcmode="lin" valueType="num">
                                      <p:cBhvr additive="base">
                                        <p:cTn id="17" dur="500" fill="hold"/>
                                        <p:tgtEl>
                                          <p:spTgt spid="16"/>
                                        </p:tgtEl>
                                        <p:attrNameLst>
                                          <p:attrName>ppt_y</p:attrName>
                                        </p:attrNameLst>
                                      </p:cBhvr>
                                      <p:tavLst>
                                        <p:tav tm="0">
                                          <p:val>
                                            <p:strVal val="#ppt_y"/>
                                          </p:val>
                                        </p:tav>
                                        <p:tav tm="100000">
                                          <p:val>
                                            <p:strVal val="#ppt_y"/>
                                          </p:val>
                                        </p:tav>
                                      </p:tavLst>
                                    </p:anim>
                                  </p:childTnLst>
                                </p:cTn>
                              </p:par>
                              <p:par>
                                <p:cTn id="18" presetID="10" presetClass="entr" presetSubtype="0" fill="hold" grpId="0" nodeType="withEffect">
                                  <p:stCondLst>
                                    <p:cond delay="50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6"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31" name="直接连接符 30"/>
          <p:cNvCxnSpPr/>
          <p:nvPr/>
        </p:nvCxnSpPr>
        <p:spPr>
          <a:xfrm>
            <a:off x="5725511" y="3445830"/>
            <a:ext cx="740979" cy="0"/>
          </a:xfrm>
          <a:prstGeom prst="line">
            <a:avLst/>
          </a:prstGeom>
          <a:ln w="79375" cap="rnd">
            <a:solidFill>
              <a:srgbClr val="42A881"/>
            </a:solidFill>
            <a:round/>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0" y="0"/>
            <a:ext cx="12192000" cy="3429000"/>
          </a:xfrm>
          <a:prstGeom prst="rect">
            <a:avLst/>
          </a:prstGeom>
          <a:blipFill>
            <a:blip r:embed="rId2"/>
            <a:stretch>
              <a:fillRect/>
            </a:stretch>
          </a:blipFill>
          <a:ln>
            <a:no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11342945" y="5896304"/>
            <a:ext cx="341839" cy="336456"/>
            <a:chOff x="4267200" y="1409700"/>
            <a:chExt cx="483870" cy="476250"/>
          </a:xfrm>
        </p:grpSpPr>
        <p:sp>
          <p:nvSpPr>
            <p:cNvPr id="4" name="矩形 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a:spLocks noChangeArrowheads="1"/>
          </p:cNvSpPr>
          <p:nvPr/>
        </p:nvSpPr>
        <p:spPr bwMode="auto">
          <a:xfrm>
            <a:off x="4331385" y="2177894"/>
            <a:ext cx="352923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eaLnBrk="1" hangingPunct="1">
              <a:lnSpc>
                <a:spcPct val="100000"/>
              </a:lnSpc>
              <a:spcBef>
                <a:spcPct val="0"/>
              </a:spcBef>
              <a:buFontTx/>
              <a:buNone/>
            </a:pPr>
            <a:r>
              <a:rPr lang="zh-CN" altLang="en-US" b="1" dirty="0">
                <a:solidFill>
                  <a:schemeClr val="bg1"/>
                </a:solidFill>
                <a:latin typeface="微软雅黑" panose="020B0503020204020204" pitchFamily="34" charset="-122"/>
                <a:ea typeface="微软雅黑" panose="020B0503020204020204" pitchFamily="34" charset="-122"/>
              </a:rPr>
              <a:t>公司介绍</a:t>
            </a:r>
          </a:p>
        </p:txBody>
      </p:sp>
      <p:sp>
        <p:nvSpPr>
          <p:cNvPr id="8" name="矩形 29"/>
          <p:cNvSpPr>
            <a:spLocks noChangeArrowheads="1"/>
          </p:cNvSpPr>
          <p:nvPr/>
        </p:nvSpPr>
        <p:spPr bwMode="auto">
          <a:xfrm>
            <a:off x="449318" y="1394065"/>
            <a:ext cx="11293364" cy="327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lnSpc>
                <a:spcPct val="120000"/>
              </a:lnSpc>
            </a:pPr>
            <a:r>
              <a:rPr lang="en-US" altLang="zh-CN" sz="1400" dirty="0">
                <a:solidFill>
                  <a:schemeClr val="bg1"/>
                </a:solidFill>
                <a:latin typeface="Arial" panose="020B0604020202020204" pitchFamily="34" charset="0"/>
                <a:cs typeface="Arial" panose="020B0604020202020204" pitchFamily="34" charset="0"/>
              </a:rPr>
              <a:t>ABOUT OUR BUSINESS</a:t>
            </a:r>
          </a:p>
        </p:txBody>
      </p:sp>
      <p:sp>
        <p:nvSpPr>
          <p:cNvPr id="25" name="矩形 24"/>
          <p:cNvSpPr/>
          <p:nvPr/>
        </p:nvSpPr>
        <p:spPr>
          <a:xfrm>
            <a:off x="334963" y="425013"/>
            <a:ext cx="11522075" cy="6007975"/>
          </a:xfrm>
          <a:prstGeom prst="rect">
            <a:avLst/>
          </a:prstGeom>
          <a:noFill/>
          <a:ln w="4445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2" name="组合 31"/>
          <p:cNvGrpSpPr/>
          <p:nvPr/>
        </p:nvGrpSpPr>
        <p:grpSpPr>
          <a:xfrm flipH="1">
            <a:off x="512034" y="5896304"/>
            <a:ext cx="341839" cy="336456"/>
            <a:chOff x="4267200" y="1409700"/>
            <a:chExt cx="483870" cy="476250"/>
          </a:xfrm>
        </p:grpSpPr>
        <p:sp>
          <p:nvSpPr>
            <p:cNvPr id="33" name="矩形 32"/>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矩形 34"/>
          <p:cNvSpPr/>
          <p:nvPr/>
        </p:nvSpPr>
        <p:spPr>
          <a:xfrm>
            <a:off x="481777" y="4229472"/>
            <a:ext cx="11228445" cy="535531"/>
          </a:xfrm>
          <a:prstGeom prst="rect">
            <a:avLst/>
          </a:prstGeom>
        </p:spPr>
        <p:txBody>
          <a:bodyPr wrap="square">
            <a:spAutoFit/>
          </a:bodyPr>
          <a:lstStyle/>
          <a:p>
            <a:pPr lvl="0" algn="ctr">
              <a:lnSpc>
                <a:spcPct val="120000"/>
              </a:lnSpc>
              <a:defRPr/>
            </a:pPr>
            <a:r>
              <a:rPr lang="en-US" altLang="zh-CN" sz="1200" dirty="0">
                <a:solidFill>
                  <a:schemeClr val="tx1">
                    <a:lumMod val="75000"/>
                    <a:lumOff val="25000"/>
                  </a:schemeClr>
                </a:solidFill>
                <a:latin typeface="Arial" panose="020B0604020202020204" pitchFamily="34" charset="0"/>
                <a:cs typeface="Arial" panose="020B0604020202020204" pitchFamily="34" charset="0"/>
              </a:rPr>
              <a:t>we are introduced to the narrator, a pilot, and his ideas about </a:t>
            </a:r>
            <a:r>
              <a:rPr lang="en-US" altLang="zh-CN" sz="1200" dirty="0" smtClean="0">
                <a:solidFill>
                  <a:schemeClr val="tx1">
                    <a:lumMod val="75000"/>
                    <a:lumOff val="25000"/>
                  </a:schemeClr>
                </a:solidFill>
                <a:latin typeface="Arial" panose="020B0604020202020204" pitchFamily="34" charset="0"/>
                <a:cs typeface="Arial" panose="020B0604020202020204" pitchFamily="34" charset="0"/>
              </a:rPr>
              <a:t>grown-ups. Once </a:t>
            </a:r>
            <a:r>
              <a:rPr lang="en-US" altLang="zh-CN" sz="1200" dirty="0">
                <a:solidFill>
                  <a:schemeClr val="tx1">
                    <a:lumMod val="75000"/>
                    <a:lumOff val="25000"/>
                  </a:schemeClr>
                </a:solidFill>
                <a:latin typeface="Arial" panose="020B0604020202020204" pitchFamily="34" charset="0"/>
                <a:cs typeface="Arial" panose="020B0604020202020204" pitchFamily="34" charset="0"/>
              </a:rPr>
              <a:t>when I was six years old I saw a magnificent picture in a book, called True Stories from Nature, about the primeval forest. It was a picture of a boa constrictor in the act of swallowing an animal. Here is a copy of the drawing.</a:t>
            </a:r>
            <a:endParaRPr lang="zh-CN" altLang="en-US" sz="12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36" name="矩形 35"/>
          <p:cNvSpPr/>
          <p:nvPr/>
        </p:nvSpPr>
        <p:spPr>
          <a:xfrm>
            <a:off x="481777" y="4970452"/>
            <a:ext cx="11228445" cy="535531"/>
          </a:xfrm>
          <a:prstGeom prst="rect">
            <a:avLst/>
          </a:prstGeom>
        </p:spPr>
        <p:txBody>
          <a:bodyPr wrap="square">
            <a:spAutoFit/>
          </a:bodyPr>
          <a:lstStyle/>
          <a:p>
            <a:pPr lvl="0" algn="ctr">
              <a:lnSpc>
                <a:spcPct val="120000"/>
              </a:lnSpc>
              <a:defRPr/>
            </a:pPr>
            <a:r>
              <a:rPr lang="en-US" altLang="zh-CN" sz="1200" dirty="0">
                <a:solidFill>
                  <a:schemeClr val="tx1">
                    <a:lumMod val="75000"/>
                    <a:lumOff val="25000"/>
                  </a:schemeClr>
                </a:solidFill>
                <a:latin typeface="Arial" panose="020B0604020202020204" pitchFamily="34" charset="0"/>
                <a:cs typeface="Arial" panose="020B0604020202020204" pitchFamily="34" charset="0"/>
              </a:rPr>
              <a:t>we are introduced to the narrator, a pilot, and his ideas about </a:t>
            </a:r>
            <a:r>
              <a:rPr lang="en-US" altLang="zh-CN" sz="1200" dirty="0" smtClean="0">
                <a:solidFill>
                  <a:schemeClr val="tx1">
                    <a:lumMod val="75000"/>
                    <a:lumOff val="25000"/>
                  </a:schemeClr>
                </a:solidFill>
                <a:latin typeface="Arial" panose="020B0604020202020204" pitchFamily="34" charset="0"/>
                <a:cs typeface="Arial" panose="020B0604020202020204" pitchFamily="34" charset="0"/>
              </a:rPr>
              <a:t>grown-ups. Once </a:t>
            </a:r>
            <a:r>
              <a:rPr lang="en-US" altLang="zh-CN" sz="1200" dirty="0">
                <a:solidFill>
                  <a:schemeClr val="tx1">
                    <a:lumMod val="75000"/>
                    <a:lumOff val="25000"/>
                  </a:schemeClr>
                </a:solidFill>
                <a:latin typeface="Arial" panose="020B0604020202020204" pitchFamily="34" charset="0"/>
                <a:cs typeface="Arial" panose="020B0604020202020204" pitchFamily="34" charset="0"/>
              </a:rPr>
              <a:t>when I was six years old I saw a magnificent picture in a book, called True Stories from Nature, about the primeval forest. It was a picture of a boa constrictor in the act of swallowing an animal. Here is a copy of the drawing.</a:t>
            </a:r>
            <a:endParaRPr lang="zh-CN" altLang="en-US" sz="1200" dirty="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92432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ppt_y</p:attrName>
                                        </p:attrNameLst>
                                      </p:cBhvr>
                                      <p:tavLst>
                                        <p:tav tm="0">
                                          <p:val>
                                            <p:strVal val="#ppt_y+#ppt_h*1.125000"/>
                                          </p:val>
                                        </p:tav>
                                        <p:tav tm="100000">
                                          <p:val>
                                            <p:strVal val="#ppt_y"/>
                                          </p:val>
                                        </p:tav>
                                      </p:tavLst>
                                    </p:anim>
                                    <p:animEffect transition="in" filter="wipe(up)">
                                      <p:cBhvr>
                                        <p:cTn id="8" dur="500"/>
                                        <p:tgtEl>
                                          <p:spTgt spid="8"/>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p:tgtEl>
                                          <p:spTgt spid="7"/>
                                        </p:tgtEl>
                                        <p:attrNameLst>
                                          <p:attrName>ppt_y</p:attrName>
                                        </p:attrNameLst>
                                      </p:cBhvr>
                                      <p:tavLst>
                                        <p:tav tm="0">
                                          <p:val>
                                            <p:strVal val="#ppt_y-#ppt_h*1.125000"/>
                                          </p:val>
                                        </p:tav>
                                        <p:tav tm="100000">
                                          <p:val>
                                            <p:strVal val="#ppt_y"/>
                                          </p:val>
                                        </p:tav>
                                      </p:tavLst>
                                    </p:anim>
                                    <p:animEffect transition="in" filter="wipe(down)">
                                      <p:cBhvr>
                                        <p:cTn id="12" dur="500"/>
                                        <p:tgtEl>
                                          <p:spTgt spid="7"/>
                                        </p:tgtEl>
                                      </p:cBhvr>
                                    </p:animEffect>
                                  </p:childTnLst>
                                </p:cTn>
                              </p:par>
                            </p:childTnLst>
                          </p:cTn>
                        </p:par>
                        <p:par>
                          <p:cTn id="13" fill="hold">
                            <p:stCondLst>
                              <p:cond delay="500"/>
                            </p:stCondLst>
                            <p:childTnLst>
                              <p:par>
                                <p:cTn id="14" presetID="16" presetClass="entr" presetSubtype="37" fill="hold" nodeType="after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barn(outVertical)">
                                      <p:cBhvr>
                                        <p:cTn id="16" dur="500"/>
                                        <p:tgtEl>
                                          <p:spTgt spid="31"/>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35"/>
                                        </p:tgtEl>
                                        <p:attrNameLst>
                                          <p:attrName>style.visibility</p:attrName>
                                        </p:attrNameLst>
                                      </p:cBhvr>
                                      <p:to>
                                        <p:strVal val="visible"/>
                                      </p:to>
                                    </p:set>
                                    <p:animEffect transition="in" filter="fade">
                                      <p:cBhvr>
                                        <p:cTn id="20" dur="500"/>
                                        <p:tgtEl>
                                          <p:spTgt spid="35"/>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fade">
                                      <p:cBhvr>
                                        <p:cTn id="2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35" grpId="0"/>
      <p:bldP spid="36" grpId="0"/>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5" name="矩形 44"/>
          <p:cNvSpPr/>
          <p:nvPr/>
        </p:nvSpPr>
        <p:spPr>
          <a:xfrm>
            <a:off x="6096000" y="0"/>
            <a:ext cx="6096000" cy="6858000"/>
          </a:xfrm>
          <a:prstGeom prst="rect">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54240" y="238579"/>
            <a:ext cx="483870" cy="476250"/>
            <a:chOff x="4267200" y="1409700"/>
            <a:chExt cx="483870" cy="476250"/>
          </a:xfrm>
        </p:grpSpPr>
        <p:sp>
          <p:nvSpPr>
            <p:cNvPr id="4" name="矩形 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eaLnBrk="1" hangingPunct="1">
              <a:lnSpc>
                <a:spcPct val="100000"/>
              </a:lnSpc>
              <a:spcBef>
                <a:spcPct val="0"/>
              </a:spcBef>
              <a:buFontTx/>
              <a:buNone/>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公司介绍</a:t>
            </a:r>
          </a:p>
        </p:txBody>
      </p:sp>
      <p:sp>
        <p:nvSpPr>
          <p:cNvPr id="8" name="矩形 29"/>
          <p:cNvSpPr>
            <a:spLocks noChangeArrowheads="1"/>
          </p:cNvSpPr>
          <p:nvPr/>
        </p:nvSpPr>
        <p:spPr bwMode="auto">
          <a:xfrm>
            <a:off x="646369" y="164354"/>
            <a:ext cx="1734880" cy="240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ABOUT OUR BUSINESS</a:t>
            </a:r>
          </a:p>
        </p:txBody>
      </p:sp>
      <p:grpSp>
        <p:nvGrpSpPr>
          <p:cNvPr id="28" name="组合 27"/>
          <p:cNvGrpSpPr/>
          <p:nvPr/>
        </p:nvGrpSpPr>
        <p:grpSpPr>
          <a:xfrm>
            <a:off x="11283157" y="493046"/>
            <a:ext cx="573881" cy="276999"/>
            <a:chOff x="11283157" y="493046"/>
            <a:chExt cx="573881" cy="276999"/>
          </a:xfrm>
        </p:grpSpPr>
        <p:sp>
          <p:nvSpPr>
            <p:cNvPr id="26" name="矩形 25"/>
            <p:cNvSpPr/>
            <p:nvPr/>
          </p:nvSpPr>
          <p:spPr>
            <a:xfrm flipH="1">
              <a:off x="11332369" y="536295"/>
              <a:ext cx="468313" cy="190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11283157" y="493046"/>
              <a:ext cx="573881" cy="276999"/>
            </a:xfrm>
            <a:prstGeom prst="rect">
              <a:avLst/>
            </a:prstGeom>
            <a:noFill/>
          </p:spPr>
          <p:txBody>
            <a:bodyPr wrap="square" rtlCol="0">
              <a:spAutoFit/>
            </a:bodyPr>
            <a:lstStyle/>
            <a:p>
              <a:pPr algn="dist"/>
              <a:r>
                <a:rPr lang="en-US" altLang="zh-CN" sz="1200" dirty="0" smtClean="0">
                  <a:solidFill>
                    <a:srgbClr val="1F8784"/>
                  </a:solidFill>
                </a:rPr>
                <a:t>LOGO</a:t>
              </a:r>
              <a:endParaRPr lang="zh-CN" altLang="en-US" sz="1200" dirty="0">
                <a:solidFill>
                  <a:srgbClr val="1F8784"/>
                </a:solidFill>
              </a:endParaRPr>
            </a:p>
          </p:txBody>
        </p:sp>
      </p:grpSp>
      <p:sp>
        <p:nvSpPr>
          <p:cNvPr id="2" name="六边形 1"/>
          <p:cNvSpPr/>
          <p:nvPr/>
        </p:nvSpPr>
        <p:spPr>
          <a:xfrm rot="5400000">
            <a:off x="1341788" y="1301051"/>
            <a:ext cx="2634660" cy="2271260"/>
          </a:xfrm>
          <a:prstGeom prst="hexagon">
            <a:avLst/>
          </a:prstGeom>
          <a:blipFill dpi="0" rotWithShape="0">
            <a:blip r:embed="rId2"/>
            <a:srcRect/>
            <a:stretch>
              <a:fillRect/>
            </a:stretch>
          </a:blip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547025" y="3876128"/>
            <a:ext cx="2224186" cy="369332"/>
          </a:xfrm>
          <a:prstGeom prst="rect">
            <a:avLst/>
          </a:prstGeom>
        </p:spPr>
        <p:txBody>
          <a:bodyPr wrap="square">
            <a:spAutoFit/>
          </a:bodyPr>
          <a:lstStyle/>
          <a:p>
            <a:r>
              <a:rPr lang="en-US" altLang="zh-CN" b="1" dirty="0" smtClean="0">
                <a:solidFill>
                  <a:srgbClr val="42A881"/>
                </a:solidFill>
                <a:latin typeface="Arial" panose="020B0604020202020204" pitchFamily="34" charset="0"/>
                <a:cs typeface="Arial" panose="020B0604020202020204" pitchFamily="34" charset="0"/>
              </a:rPr>
              <a:t>BERTRAM WEST</a:t>
            </a:r>
            <a:endParaRPr lang="en-US" altLang="zh-CN" b="1" dirty="0">
              <a:solidFill>
                <a:srgbClr val="42A881"/>
              </a:solidFill>
              <a:latin typeface="Arial" panose="020B0604020202020204" pitchFamily="34" charset="0"/>
              <a:cs typeface="Arial" panose="020B0604020202020204" pitchFamily="34" charset="0"/>
            </a:endParaRPr>
          </a:p>
        </p:txBody>
      </p:sp>
      <p:sp>
        <p:nvSpPr>
          <p:cNvPr id="14" name="矩形 13"/>
          <p:cNvSpPr/>
          <p:nvPr/>
        </p:nvSpPr>
        <p:spPr>
          <a:xfrm>
            <a:off x="1006996" y="4516050"/>
            <a:ext cx="3304244" cy="757130"/>
          </a:xfrm>
          <a:prstGeom prst="rect">
            <a:avLst/>
          </a:prstGeom>
        </p:spPr>
        <p:txBody>
          <a:bodyPr wrap="square">
            <a:spAutoFit/>
          </a:bodyPr>
          <a:lstStyle/>
          <a:p>
            <a:pPr algn="ctr">
              <a:lnSpc>
                <a:spcPct val="120000"/>
              </a:lnSpc>
            </a:pPr>
            <a:r>
              <a:rPr lang="en-US" altLang="zh-CN" sz="1200" dirty="0">
                <a:solidFill>
                  <a:schemeClr val="tx1">
                    <a:lumMod val="75000"/>
                    <a:lumOff val="25000"/>
                  </a:schemeClr>
                </a:solidFill>
                <a:latin typeface="Arial" panose="020B0604020202020204" pitchFamily="34" charset="0"/>
                <a:cs typeface="Arial" panose="020B0604020202020204" pitchFamily="34" charset="0"/>
              </a:rPr>
              <a:t>Once when I was six years old I saw a magnificent picture in a book, called True Stories from Nature, about the primeval forest. </a:t>
            </a:r>
            <a:endParaRPr lang="zh-CN" altLang="en-US" sz="1200" dirty="0">
              <a:solidFill>
                <a:schemeClr val="tx1">
                  <a:lumMod val="75000"/>
                  <a:lumOff val="25000"/>
                </a:schemeClr>
              </a:solidFill>
              <a:latin typeface="Arial" panose="020B0604020202020204" pitchFamily="34" charset="0"/>
              <a:cs typeface="Arial" panose="020B0604020202020204" pitchFamily="34" charset="0"/>
            </a:endParaRPr>
          </a:p>
        </p:txBody>
      </p:sp>
      <p:cxnSp>
        <p:nvCxnSpPr>
          <p:cNvPr id="15" name="直接连接符 14"/>
          <p:cNvCxnSpPr/>
          <p:nvPr/>
        </p:nvCxnSpPr>
        <p:spPr>
          <a:xfrm>
            <a:off x="2462071" y="4380755"/>
            <a:ext cx="394094" cy="0"/>
          </a:xfrm>
          <a:prstGeom prst="line">
            <a:avLst/>
          </a:prstGeom>
          <a:ln w="31750" cap="rnd">
            <a:solidFill>
              <a:schemeClr val="tx1">
                <a:lumMod val="65000"/>
                <a:lumOff val="35000"/>
              </a:schemeClr>
            </a:solidFill>
            <a:round/>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1095460" y="5558348"/>
            <a:ext cx="3093598" cy="230131"/>
            <a:chOff x="1135502" y="5529319"/>
            <a:chExt cx="3093598" cy="230131"/>
          </a:xfrm>
        </p:grpSpPr>
        <p:sp>
          <p:nvSpPr>
            <p:cNvPr id="17" name="Freeform 269"/>
            <p:cNvSpPr>
              <a:spLocks noEditPoints="1"/>
            </p:cNvSpPr>
            <p:nvPr/>
          </p:nvSpPr>
          <p:spPr bwMode="auto">
            <a:xfrm>
              <a:off x="1135502" y="5529319"/>
              <a:ext cx="224572" cy="230131"/>
            </a:xfrm>
            <a:custGeom>
              <a:avLst/>
              <a:gdLst>
                <a:gd name="T0" fmla="*/ 81 w 91"/>
                <a:gd name="T1" fmla="*/ 44 h 93"/>
                <a:gd name="T2" fmla="*/ 88 w 91"/>
                <a:gd name="T3" fmla="*/ 37 h 93"/>
                <a:gd name="T4" fmla="*/ 88 w 91"/>
                <a:gd name="T5" fmla="*/ 23 h 93"/>
                <a:gd name="T6" fmla="*/ 68 w 91"/>
                <a:gd name="T7" fmla="*/ 4 h 93"/>
                <a:gd name="T8" fmla="*/ 54 w 91"/>
                <a:gd name="T9" fmla="*/ 4 h 93"/>
                <a:gd name="T10" fmla="*/ 47 w 91"/>
                <a:gd name="T11" fmla="*/ 10 h 93"/>
                <a:gd name="T12" fmla="*/ 81 w 91"/>
                <a:gd name="T13" fmla="*/ 44 h 93"/>
                <a:gd name="T14" fmla="*/ 52 w 91"/>
                <a:gd name="T15" fmla="*/ 23 h 93"/>
                <a:gd name="T16" fmla="*/ 68 w 91"/>
                <a:gd name="T17" fmla="*/ 39 h 93"/>
                <a:gd name="T18" fmla="*/ 77 w 91"/>
                <a:gd name="T19" fmla="*/ 47 h 93"/>
                <a:gd name="T20" fmla="*/ 43 w 91"/>
                <a:gd name="T21" fmla="*/ 81 h 93"/>
                <a:gd name="T22" fmla="*/ 35 w 91"/>
                <a:gd name="T23" fmla="*/ 72 h 93"/>
                <a:gd name="T24" fmla="*/ 19 w 91"/>
                <a:gd name="T25" fmla="*/ 58 h 93"/>
                <a:gd name="T26" fmla="*/ 42 w 91"/>
                <a:gd name="T27" fmla="*/ 36 h 93"/>
                <a:gd name="T28" fmla="*/ 40 w 91"/>
                <a:gd name="T29" fmla="*/ 34 h 93"/>
                <a:gd name="T30" fmla="*/ 16 w 91"/>
                <a:gd name="T31" fmla="*/ 57 h 93"/>
                <a:gd name="T32" fmla="*/ 10 w 91"/>
                <a:gd name="T33" fmla="*/ 48 h 93"/>
                <a:gd name="T34" fmla="*/ 44 w 91"/>
                <a:gd name="T35" fmla="*/ 14 h 93"/>
                <a:gd name="T36" fmla="*/ 52 w 91"/>
                <a:gd name="T37" fmla="*/ 23 h 93"/>
                <a:gd name="T38" fmla="*/ 4 w 91"/>
                <a:gd name="T39" fmla="*/ 68 h 93"/>
                <a:gd name="T40" fmla="*/ 0 w 91"/>
                <a:gd name="T41" fmla="*/ 86 h 93"/>
                <a:gd name="T42" fmla="*/ 7 w 91"/>
                <a:gd name="T43" fmla="*/ 93 h 93"/>
                <a:gd name="T44" fmla="*/ 25 w 91"/>
                <a:gd name="T45" fmla="*/ 89 h 93"/>
                <a:gd name="T46" fmla="*/ 4 w 91"/>
                <a:gd name="T47" fmla="*/ 6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1" h="93">
                  <a:moveTo>
                    <a:pt x="81" y="44"/>
                  </a:moveTo>
                  <a:cubicBezTo>
                    <a:pt x="88" y="37"/>
                    <a:pt x="88" y="37"/>
                    <a:pt x="88" y="37"/>
                  </a:cubicBezTo>
                  <a:cubicBezTo>
                    <a:pt x="91" y="33"/>
                    <a:pt x="91" y="27"/>
                    <a:pt x="88" y="23"/>
                  </a:cubicBezTo>
                  <a:cubicBezTo>
                    <a:pt x="68" y="4"/>
                    <a:pt x="68" y="4"/>
                    <a:pt x="68" y="4"/>
                  </a:cubicBezTo>
                  <a:cubicBezTo>
                    <a:pt x="64" y="0"/>
                    <a:pt x="58" y="0"/>
                    <a:pt x="54" y="4"/>
                  </a:cubicBezTo>
                  <a:cubicBezTo>
                    <a:pt x="47" y="10"/>
                    <a:pt x="47" y="10"/>
                    <a:pt x="47" y="10"/>
                  </a:cubicBezTo>
                  <a:cubicBezTo>
                    <a:pt x="81" y="44"/>
                    <a:pt x="81" y="44"/>
                    <a:pt x="81" y="44"/>
                  </a:cubicBezTo>
                  <a:close/>
                  <a:moveTo>
                    <a:pt x="52" y="23"/>
                  </a:moveTo>
                  <a:cubicBezTo>
                    <a:pt x="68" y="39"/>
                    <a:pt x="68" y="39"/>
                    <a:pt x="68" y="39"/>
                  </a:cubicBezTo>
                  <a:cubicBezTo>
                    <a:pt x="77" y="47"/>
                    <a:pt x="77" y="47"/>
                    <a:pt x="77" y="47"/>
                  </a:cubicBezTo>
                  <a:cubicBezTo>
                    <a:pt x="43" y="81"/>
                    <a:pt x="43" y="81"/>
                    <a:pt x="43" y="81"/>
                  </a:cubicBezTo>
                  <a:cubicBezTo>
                    <a:pt x="35" y="83"/>
                    <a:pt x="33" y="79"/>
                    <a:pt x="35" y="72"/>
                  </a:cubicBezTo>
                  <a:cubicBezTo>
                    <a:pt x="26" y="71"/>
                    <a:pt x="20" y="68"/>
                    <a:pt x="19" y="58"/>
                  </a:cubicBezTo>
                  <a:cubicBezTo>
                    <a:pt x="42" y="36"/>
                    <a:pt x="42" y="36"/>
                    <a:pt x="42" y="36"/>
                  </a:cubicBezTo>
                  <a:cubicBezTo>
                    <a:pt x="40" y="34"/>
                    <a:pt x="40" y="34"/>
                    <a:pt x="40" y="34"/>
                  </a:cubicBezTo>
                  <a:cubicBezTo>
                    <a:pt x="16" y="57"/>
                    <a:pt x="16" y="57"/>
                    <a:pt x="16" y="57"/>
                  </a:cubicBezTo>
                  <a:cubicBezTo>
                    <a:pt x="10" y="57"/>
                    <a:pt x="9" y="54"/>
                    <a:pt x="10" y="48"/>
                  </a:cubicBezTo>
                  <a:cubicBezTo>
                    <a:pt x="21" y="37"/>
                    <a:pt x="33" y="25"/>
                    <a:pt x="44" y="14"/>
                  </a:cubicBezTo>
                  <a:cubicBezTo>
                    <a:pt x="52" y="23"/>
                    <a:pt x="52" y="23"/>
                    <a:pt x="52" y="23"/>
                  </a:cubicBezTo>
                  <a:close/>
                  <a:moveTo>
                    <a:pt x="4" y="68"/>
                  </a:moveTo>
                  <a:cubicBezTo>
                    <a:pt x="0" y="86"/>
                    <a:pt x="0" y="86"/>
                    <a:pt x="0" y="86"/>
                  </a:cubicBezTo>
                  <a:cubicBezTo>
                    <a:pt x="7" y="93"/>
                    <a:pt x="7" y="93"/>
                    <a:pt x="7" y="93"/>
                  </a:cubicBezTo>
                  <a:cubicBezTo>
                    <a:pt x="25" y="89"/>
                    <a:pt x="25" y="89"/>
                    <a:pt x="25" y="89"/>
                  </a:cubicBezTo>
                  <a:lnTo>
                    <a:pt x="4" y="68"/>
                  </a:lnTo>
                  <a:close/>
                </a:path>
              </a:pathLst>
            </a:custGeom>
            <a:solidFill>
              <a:srgbClr val="42A881"/>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12" name="组合 11"/>
            <p:cNvGrpSpPr/>
            <p:nvPr/>
          </p:nvGrpSpPr>
          <p:grpSpPr>
            <a:xfrm>
              <a:off x="1530350" y="5575300"/>
              <a:ext cx="2698750" cy="133350"/>
              <a:chOff x="1530350" y="5575300"/>
              <a:chExt cx="2698750" cy="133350"/>
            </a:xfrm>
          </p:grpSpPr>
          <p:sp>
            <p:nvSpPr>
              <p:cNvPr id="10" name="圆角矩形 9"/>
              <p:cNvSpPr/>
              <p:nvPr/>
            </p:nvSpPr>
            <p:spPr>
              <a:xfrm>
                <a:off x="1530350" y="5575300"/>
                <a:ext cx="2698750" cy="133350"/>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9"/>
              <p:cNvSpPr/>
              <p:nvPr/>
            </p:nvSpPr>
            <p:spPr>
              <a:xfrm>
                <a:off x="1530350" y="5575300"/>
                <a:ext cx="2308225" cy="133350"/>
              </a:xfrm>
              <a:prstGeom prst="roundRect">
                <a:avLst>
                  <a:gd name="adj" fmla="val 50000"/>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 name="组合 18"/>
          <p:cNvGrpSpPr/>
          <p:nvPr/>
        </p:nvGrpSpPr>
        <p:grpSpPr>
          <a:xfrm>
            <a:off x="1133559" y="6042989"/>
            <a:ext cx="3055499" cy="261260"/>
            <a:chOff x="1173601" y="6086532"/>
            <a:chExt cx="3055499" cy="261260"/>
          </a:xfrm>
        </p:grpSpPr>
        <p:sp>
          <p:nvSpPr>
            <p:cNvPr id="18" name="Freeform 272"/>
            <p:cNvSpPr>
              <a:spLocks noEditPoints="1"/>
            </p:cNvSpPr>
            <p:nvPr/>
          </p:nvSpPr>
          <p:spPr bwMode="auto">
            <a:xfrm>
              <a:off x="1173601" y="6086532"/>
              <a:ext cx="165650" cy="261260"/>
            </a:xfrm>
            <a:custGeom>
              <a:avLst/>
              <a:gdLst>
                <a:gd name="T0" fmla="*/ 57 w 67"/>
                <a:gd name="T1" fmla="*/ 10 h 106"/>
                <a:gd name="T2" fmla="*/ 62 w 67"/>
                <a:gd name="T3" fmla="*/ 51 h 106"/>
                <a:gd name="T4" fmla="*/ 51 w 67"/>
                <a:gd name="T5" fmla="*/ 65 h 106"/>
                <a:gd name="T6" fmla="*/ 55 w 67"/>
                <a:gd name="T7" fmla="*/ 65 h 106"/>
                <a:gd name="T8" fmla="*/ 57 w 67"/>
                <a:gd name="T9" fmla="*/ 73 h 106"/>
                <a:gd name="T10" fmla="*/ 56 w 67"/>
                <a:gd name="T11" fmla="*/ 79 h 106"/>
                <a:gd name="T12" fmla="*/ 57 w 67"/>
                <a:gd name="T13" fmla="*/ 86 h 106"/>
                <a:gd name="T14" fmla="*/ 55 w 67"/>
                <a:gd name="T15" fmla="*/ 93 h 106"/>
                <a:gd name="T16" fmla="*/ 15 w 67"/>
                <a:gd name="T17" fmla="*/ 97 h 106"/>
                <a:gd name="T18" fmla="*/ 12 w 67"/>
                <a:gd name="T19" fmla="*/ 94 h 106"/>
                <a:gd name="T20" fmla="*/ 12 w 67"/>
                <a:gd name="T21" fmla="*/ 83 h 106"/>
                <a:gd name="T22" fmla="*/ 12 w 67"/>
                <a:gd name="T23" fmla="*/ 82 h 106"/>
                <a:gd name="T24" fmla="*/ 12 w 67"/>
                <a:gd name="T25" fmla="*/ 71 h 106"/>
                <a:gd name="T26" fmla="*/ 14 w 67"/>
                <a:gd name="T27" fmla="*/ 69 h 106"/>
                <a:gd name="T28" fmla="*/ 16 w 67"/>
                <a:gd name="T29" fmla="*/ 62 h 106"/>
                <a:gd name="T30" fmla="*/ 0 w 67"/>
                <a:gd name="T31" fmla="*/ 34 h 106"/>
                <a:gd name="T32" fmla="*/ 33 w 67"/>
                <a:gd name="T33" fmla="*/ 0 h 106"/>
                <a:gd name="T34" fmla="*/ 28 w 67"/>
                <a:gd name="T35" fmla="*/ 40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1 h 106"/>
                <a:gd name="T48" fmla="*/ 44 w 67"/>
                <a:gd name="T49" fmla="*/ 66 h 106"/>
                <a:gd name="T50" fmla="*/ 44 w 67"/>
                <a:gd name="T51" fmla="*/ 58 h 106"/>
                <a:gd name="T52" fmla="*/ 56 w 67"/>
                <a:gd name="T53" fmla="*/ 47 h 106"/>
                <a:gd name="T54" fmla="*/ 52 w 67"/>
                <a:gd name="T55" fmla="*/ 15 h 106"/>
                <a:gd name="T56" fmla="*/ 14 w 67"/>
                <a:gd name="T57" fmla="*/ 15 h 106"/>
                <a:gd name="T58" fmla="*/ 11 w 67"/>
                <a:gd name="T59" fmla="*/ 47 h 106"/>
                <a:gd name="T60" fmla="*/ 23 w 67"/>
                <a:gd name="T61" fmla="*/ 58 h 106"/>
                <a:gd name="T62" fmla="*/ 23 w 67"/>
                <a:gd name="T63" fmla="*/ 67 h 106"/>
                <a:gd name="T64" fmla="*/ 29 w 67"/>
                <a:gd name="T65" fmla="*/ 51 h 106"/>
                <a:gd name="T66" fmla="*/ 25 w 67"/>
                <a:gd name="T67" fmla="*/ 38 h 106"/>
                <a:gd name="T68" fmla="*/ 40 w 67"/>
                <a:gd name="T69" fmla="*/ 42 h 106"/>
                <a:gd name="T70" fmla="*/ 36 w 67"/>
                <a:gd name="T71" fmla="*/ 41 h 106"/>
                <a:gd name="T72" fmla="*/ 30 w 67"/>
                <a:gd name="T73" fmla="*/ 41 h 106"/>
                <a:gd name="T74" fmla="*/ 27 w 67"/>
                <a:gd name="T75" fmla="*/ 42 h 106"/>
                <a:gd name="T76" fmla="*/ 32 w 67"/>
                <a:gd name="T77" fmla="*/ 50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89 h 106"/>
                <a:gd name="T94" fmla="*/ 50 w 67"/>
                <a:gd name="T95" fmla="*/ 86 h 106"/>
                <a:gd name="T96" fmla="*/ 50 w 67"/>
                <a:gd name="T97" fmla="*/ 73 h 106"/>
                <a:gd name="T98" fmla="*/ 17 w 67"/>
                <a:gd name="T99" fmla="*/ 76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4"/>
                    <a:pt x="67" y="34"/>
                  </a:cubicBezTo>
                  <a:cubicBezTo>
                    <a:pt x="67" y="40"/>
                    <a:pt x="65" y="46"/>
                    <a:pt x="62" y="51"/>
                  </a:cubicBezTo>
                  <a:cubicBezTo>
                    <a:pt x="59" y="55"/>
                    <a:pt x="56" y="59"/>
                    <a:pt x="51" y="62"/>
                  </a:cubicBezTo>
                  <a:cubicBezTo>
                    <a:pt x="51" y="65"/>
                    <a:pt x="51" y="65"/>
                    <a:pt x="51" y="65"/>
                  </a:cubicBezTo>
                  <a:cubicBezTo>
                    <a:pt x="52" y="65"/>
                    <a:pt x="52" y="65"/>
                    <a:pt x="52" y="65"/>
                  </a:cubicBezTo>
                  <a:cubicBezTo>
                    <a:pt x="55" y="65"/>
                    <a:pt x="55" y="65"/>
                    <a:pt x="55" y="65"/>
                  </a:cubicBezTo>
                  <a:cubicBezTo>
                    <a:pt x="56" y="67"/>
                    <a:pt x="56" y="67"/>
                    <a:pt x="56" y="67"/>
                  </a:cubicBezTo>
                  <a:cubicBezTo>
                    <a:pt x="57" y="69"/>
                    <a:pt x="57" y="71"/>
                    <a:pt x="57" y="73"/>
                  </a:cubicBezTo>
                  <a:cubicBezTo>
                    <a:pt x="57" y="75"/>
                    <a:pt x="57" y="77"/>
                    <a:pt x="56" y="79"/>
                  </a:cubicBezTo>
                  <a:cubicBezTo>
                    <a:pt x="56" y="79"/>
                    <a:pt x="56" y="79"/>
                    <a:pt x="56" y="79"/>
                  </a:cubicBezTo>
                  <a:cubicBezTo>
                    <a:pt x="56" y="80"/>
                    <a:pt x="56" y="80"/>
                    <a:pt x="56" y="80"/>
                  </a:cubicBezTo>
                  <a:cubicBezTo>
                    <a:pt x="57" y="82"/>
                    <a:pt x="57" y="84"/>
                    <a:pt x="57" y="86"/>
                  </a:cubicBezTo>
                  <a:cubicBezTo>
                    <a:pt x="57" y="88"/>
                    <a:pt x="57" y="89"/>
                    <a:pt x="56" y="91"/>
                  </a:cubicBezTo>
                  <a:cubicBezTo>
                    <a:pt x="55" y="93"/>
                    <a:pt x="55" y="93"/>
                    <a:pt x="55" y="93"/>
                  </a:cubicBezTo>
                  <a:cubicBezTo>
                    <a:pt x="53" y="93"/>
                    <a:pt x="53" y="93"/>
                    <a:pt x="53" y="93"/>
                  </a:cubicBezTo>
                  <a:cubicBezTo>
                    <a:pt x="15" y="97"/>
                    <a:pt x="15" y="97"/>
                    <a:pt x="15" y="97"/>
                  </a:cubicBezTo>
                  <a:cubicBezTo>
                    <a:pt x="12" y="97"/>
                    <a:pt x="12" y="97"/>
                    <a:pt x="12" y="97"/>
                  </a:cubicBezTo>
                  <a:cubicBezTo>
                    <a:pt x="12" y="94"/>
                    <a:pt x="12" y="94"/>
                    <a:pt x="12" y="94"/>
                  </a:cubicBezTo>
                  <a:cubicBezTo>
                    <a:pt x="11" y="93"/>
                    <a:pt x="10" y="91"/>
                    <a:pt x="10" y="89"/>
                  </a:cubicBezTo>
                  <a:cubicBezTo>
                    <a:pt x="10" y="87"/>
                    <a:pt x="11" y="85"/>
                    <a:pt x="12" y="83"/>
                  </a:cubicBezTo>
                  <a:cubicBezTo>
                    <a:pt x="12" y="83"/>
                    <a:pt x="12" y="83"/>
                    <a:pt x="12" y="83"/>
                  </a:cubicBezTo>
                  <a:cubicBezTo>
                    <a:pt x="12" y="82"/>
                    <a:pt x="12" y="82"/>
                    <a:pt x="12" y="82"/>
                  </a:cubicBezTo>
                  <a:cubicBezTo>
                    <a:pt x="11" y="80"/>
                    <a:pt x="10" y="79"/>
                    <a:pt x="10" y="77"/>
                  </a:cubicBezTo>
                  <a:cubicBezTo>
                    <a:pt x="10" y="75"/>
                    <a:pt x="11" y="73"/>
                    <a:pt x="12" y="71"/>
                  </a:cubicBezTo>
                  <a:cubicBezTo>
                    <a:pt x="13" y="69"/>
                    <a:pt x="13" y="69"/>
                    <a:pt x="13" y="69"/>
                  </a:cubicBezTo>
                  <a:cubicBezTo>
                    <a:pt x="14" y="69"/>
                    <a:pt x="14" y="69"/>
                    <a:pt x="14" y="69"/>
                  </a:cubicBezTo>
                  <a:cubicBezTo>
                    <a:pt x="16" y="69"/>
                    <a:pt x="16" y="69"/>
                    <a:pt x="16" y="69"/>
                  </a:cubicBezTo>
                  <a:cubicBezTo>
                    <a:pt x="16" y="62"/>
                    <a:pt x="16" y="62"/>
                    <a:pt x="16" y="62"/>
                  </a:cubicBezTo>
                  <a:cubicBezTo>
                    <a:pt x="11" y="60"/>
                    <a:pt x="7" y="56"/>
                    <a:pt x="5" y="51"/>
                  </a:cubicBezTo>
                  <a:cubicBezTo>
                    <a:pt x="1" y="46"/>
                    <a:pt x="0" y="40"/>
                    <a:pt x="0" y="34"/>
                  </a:cubicBezTo>
                  <a:cubicBezTo>
                    <a:pt x="0" y="24"/>
                    <a:pt x="3" y="16"/>
                    <a:pt x="10" y="10"/>
                  </a:cubicBezTo>
                  <a:cubicBezTo>
                    <a:pt x="16" y="4"/>
                    <a:pt x="24" y="0"/>
                    <a:pt x="33" y="0"/>
                  </a:cubicBezTo>
                  <a:close/>
                  <a:moveTo>
                    <a:pt x="26" y="40"/>
                  </a:moveTo>
                  <a:cubicBezTo>
                    <a:pt x="26" y="40"/>
                    <a:pt x="27" y="40"/>
                    <a:pt x="28" y="40"/>
                  </a:cubicBezTo>
                  <a:cubicBezTo>
                    <a:pt x="28" y="40"/>
                    <a:pt x="29" y="40"/>
                    <a:pt x="30" y="40"/>
                  </a:cubicBezTo>
                  <a:cubicBezTo>
                    <a:pt x="30" y="39"/>
                    <a:pt x="30" y="39"/>
                    <a:pt x="30" y="39"/>
                  </a:cubicBezTo>
                  <a:cubicBezTo>
                    <a:pt x="31" y="40"/>
                    <a:pt x="31" y="40"/>
                    <a:pt x="31" y="40"/>
                  </a:cubicBezTo>
                  <a:cubicBezTo>
                    <a:pt x="32" y="40"/>
                    <a:pt x="32" y="41"/>
                    <a:pt x="33" y="41"/>
                  </a:cubicBezTo>
                  <a:cubicBezTo>
                    <a:pt x="34" y="41"/>
                    <a:pt x="35" y="40"/>
                    <a:pt x="35" y="40"/>
                  </a:cubicBezTo>
                  <a:cubicBezTo>
                    <a:pt x="36" y="39"/>
                    <a:pt x="36" y="39"/>
                    <a:pt x="36" y="39"/>
                  </a:cubicBezTo>
                  <a:cubicBezTo>
                    <a:pt x="36" y="40"/>
                    <a:pt x="36" y="40"/>
                    <a:pt x="36" y="40"/>
                  </a:cubicBezTo>
                  <a:cubicBezTo>
                    <a:pt x="37" y="41"/>
                    <a:pt x="38" y="41"/>
                    <a:pt x="39" y="41"/>
                  </a:cubicBezTo>
                  <a:cubicBezTo>
                    <a:pt x="40" y="41"/>
                    <a:pt x="41" y="40"/>
                    <a:pt x="42" y="40"/>
                  </a:cubicBezTo>
                  <a:cubicBezTo>
                    <a:pt x="43" y="38"/>
                    <a:pt x="43" y="38"/>
                    <a:pt x="43" y="38"/>
                  </a:cubicBezTo>
                  <a:cubicBezTo>
                    <a:pt x="46" y="40"/>
                    <a:pt x="46" y="40"/>
                    <a:pt x="46" y="40"/>
                  </a:cubicBezTo>
                  <a:cubicBezTo>
                    <a:pt x="39" y="51"/>
                    <a:pt x="39" y="51"/>
                    <a:pt x="39" y="51"/>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1"/>
                    <a:pt x="56" y="47"/>
                  </a:cubicBezTo>
                  <a:cubicBezTo>
                    <a:pt x="58" y="43"/>
                    <a:pt x="60" y="39"/>
                    <a:pt x="60" y="34"/>
                  </a:cubicBezTo>
                  <a:cubicBezTo>
                    <a:pt x="60" y="26"/>
                    <a:pt x="57" y="20"/>
                    <a:pt x="52" y="15"/>
                  </a:cubicBezTo>
                  <a:cubicBezTo>
                    <a:pt x="47" y="10"/>
                    <a:pt x="41" y="7"/>
                    <a:pt x="33" y="7"/>
                  </a:cubicBezTo>
                  <a:cubicBezTo>
                    <a:pt x="26" y="7"/>
                    <a:pt x="19" y="10"/>
                    <a:pt x="14" y="15"/>
                  </a:cubicBezTo>
                  <a:cubicBezTo>
                    <a:pt x="10" y="20"/>
                    <a:pt x="7" y="26"/>
                    <a:pt x="7" y="34"/>
                  </a:cubicBezTo>
                  <a:cubicBezTo>
                    <a:pt x="7" y="39"/>
                    <a:pt x="8" y="43"/>
                    <a:pt x="11" y="47"/>
                  </a:cubicBezTo>
                  <a:cubicBezTo>
                    <a:pt x="13" y="52"/>
                    <a:pt x="17" y="55"/>
                    <a:pt x="21" y="57"/>
                  </a:cubicBezTo>
                  <a:cubicBezTo>
                    <a:pt x="23" y="58"/>
                    <a:pt x="23" y="58"/>
                    <a:pt x="23" y="58"/>
                  </a:cubicBezTo>
                  <a:cubicBezTo>
                    <a:pt x="23" y="60"/>
                    <a:pt x="23" y="60"/>
                    <a:pt x="23" y="60"/>
                  </a:cubicBezTo>
                  <a:cubicBezTo>
                    <a:pt x="23" y="67"/>
                    <a:pt x="23" y="67"/>
                    <a:pt x="23" y="67"/>
                  </a:cubicBezTo>
                  <a:cubicBezTo>
                    <a:pt x="29" y="67"/>
                    <a:pt x="29" y="67"/>
                    <a:pt x="29" y="67"/>
                  </a:cubicBezTo>
                  <a:cubicBezTo>
                    <a:pt x="29" y="51"/>
                    <a:pt x="29" y="51"/>
                    <a:pt x="29" y="51"/>
                  </a:cubicBezTo>
                  <a:cubicBezTo>
                    <a:pt x="22" y="40"/>
                    <a:pt x="22" y="40"/>
                    <a:pt x="22" y="40"/>
                  </a:cubicBezTo>
                  <a:cubicBezTo>
                    <a:pt x="25" y="38"/>
                    <a:pt x="25" y="38"/>
                    <a:pt x="25" y="38"/>
                  </a:cubicBezTo>
                  <a:cubicBezTo>
                    <a:pt x="26" y="40"/>
                    <a:pt x="26" y="40"/>
                    <a:pt x="26" y="40"/>
                  </a:cubicBezTo>
                  <a:close/>
                  <a:moveTo>
                    <a:pt x="40" y="42"/>
                  </a:moveTo>
                  <a:cubicBezTo>
                    <a:pt x="40" y="42"/>
                    <a:pt x="40" y="42"/>
                    <a:pt x="39" y="42"/>
                  </a:cubicBezTo>
                  <a:cubicBezTo>
                    <a:pt x="38" y="43"/>
                    <a:pt x="37" y="42"/>
                    <a:pt x="36" y="41"/>
                  </a:cubicBezTo>
                  <a:cubicBezTo>
                    <a:pt x="35" y="42"/>
                    <a:pt x="34" y="43"/>
                    <a:pt x="33" y="42"/>
                  </a:cubicBezTo>
                  <a:cubicBezTo>
                    <a:pt x="32" y="42"/>
                    <a:pt x="31" y="42"/>
                    <a:pt x="30" y="41"/>
                  </a:cubicBezTo>
                  <a:cubicBezTo>
                    <a:pt x="29" y="42"/>
                    <a:pt x="28" y="42"/>
                    <a:pt x="28" y="42"/>
                  </a:cubicBezTo>
                  <a:cubicBezTo>
                    <a:pt x="27" y="42"/>
                    <a:pt x="27" y="42"/>
                    <a:pt x="27" y="42"/>
                  </a:cubicBezTo>
                  <a:cubicBezTo>
                    <a:pt x="32" y="50"/>
                    <a:pt x="32" y="50"/>
                    <a:pt x="32" y="50"/>
                  </a:cubicBezTo>
                  <a:cubicBezTo>
                    <a:pt x="32" y="50"/>
                    <a:pt x="32" y="50"/>
                    <a:pt x="32" y="50"/>
                  </a:cubicBezTo>
                  <a:cubicBezTo>
                    <a:pt x="32" y="51"/>
                    <a:pt x="32" y="51"/>
                    <a:pt x="32" y="51"/>
                  </a:cubicBezTo>
                  <a:cubicBezTo>
                    <a:pt x="32" y="67"/>
                    <a:pt x="32" y="67"/>
                    <a:pt x="32" y="67"/>
                  </a:cubicBezTo>
                  <a:cubicBezTo>
                    <a:pt x="35" y="67"/>
                    <a:pt x="35" y="67"/>
                    <a:pt x="35" y="67"/>
                  </a:cubicBezTo>
                  <a:cubicBezTo>
                    <a:pt x="35" y="51"/>
                    <a:pt x="35" y="51"/>
                    <a:pt x="35" y="51"/>
                  </a:cubicBezTo>
                  <a:cubicBezTo>
                    <a:pt x="35" y="50"/>
                    <a:pt x="35" y="50"/>
                    <a:pt x="35" y="50"/>
                  </a:cubicBezTo>
                  <a:cubicBezTo>
                    <a:pt x="35" y="50"/>
                    <a:pt x="35" y="50"/>
                    <a:pt x="35" y="50"/>
                  </a:cubicBezTo>
                  <a:cubicBezTo>
                    <a:pt x="40" y="42"/>
                    <a:pt x="40" y="42"/>
                    <a:pt x="40" y="42"/>
                  </a:cubicBezTo>
                  <a:close/>
                  <a:moveTo>
                    <a:pt x="43" y="96"/>
                  </a:moveTo>
                  <a:cubicBezTo>
                    <a:pt x="24" y="98"/>
                    <a:pt x="24" y="98"/>
                    <a:pt x="24" y="98"/>
                  </a:cubicBezTo>
                  <a:cubicBezTo>
                    <a:pt x="25" y="103"/>
                    <a:pt x="29" y="106"/>
                    <a:pt x="34" y="106"/>
                  </a:cubicBezTo>
                  <a:cubicBezTo>
                    <a:pt x="39" y="106"/>
                    <a:pt x="43" y="102"/>
                    <a:pt x="43" y="97"/>
                  </a:cubicBezTo>
                  <a:cubicBezTo>
                    <a:pt x="43" y="96"/>
                    <a:pt x="43" y="96"/>
                    <a:pt x="43" y="96"/>
                  </a:cubicBezTo>
                  <a:close/>
                  <a:moveTo>
                    <a:pt x="50" y="85"/>
                  </a:moveTo>
                  <a:cubicBezTo>
                    <a:pt x="17" y="88"/>
                    <a:pt x="17" y="88"/>
                    <a:pt x="17" y="88"/>
                  </a:cubicBezTo>
                  <a:cubicBezTo>
                    <a:pt x="17" y="88"/>
                    <a:pt x="17" y="89"/>
                    <a:pt x="17" y="89"/>
                  </a:cubicBezTo>
                  <a:cubicBezTo>
                    <a:pt x="17" y="89"/>
                    <a:pt x="17" y="89"/>
                    <a:pt x="17" y="89"/>
                  </a:cubicBezTo>
                  <a:cubicBezTo>
                    <a:pt x="50" y="87"/>
                    <a:pt x="50" y="87"/>
                    <a:pt x="50" y="87"/>
                  </a:cubicBezTo>
                  <a:cubicBezTo>
                    <a:pt x="50" y="86"/>
                    <a:pt x="50" y="86"/>
                    <a:pt x="50" y="86"/>
                  </a:cubicBezTo>
                  <a:cubicBezTo>
                    <a:pt x="50" y="85"/>
                    <a:pt x="50" y="85"/>
                    <a:pt x="50" y="85"/>
                  </a:cubicBezTo>
                  <a:close/>
                  <a:moveTo>
                    <a:pt x="50" y="73"/>
                  </a:moveTo>
                  <a:cubicBezTo>
                    <a:pt x="17" y="75"/>
                    <a:pt x="17" y="75"/>
                    <a:pt x="17" y="75"/>
                  </a:cubicBezTo>
                  <a:cubicBezTo>
                    <a:pt x="17" y="76"/>
                    <a:pt x="17" y="76"/>
                    <a:pt x="17" y="76"/>
                  </a:cubicBezTo>
                  <a:cubicBezTo>
                    <a:pt x="17" y="77"/>
                    <a:pt x="17" y="77"/>
                    <a:pt x="17" y="77"/>
                  </a:cubicBezTo>
                  <a:cubicBezTo>
                    <a:pt x="50" y="74"/>
                    <a:pt x="50" y="74"/>
                    <a:pt x="50" y="74"/>
                  </a:cubicBezTo>
                  <a:cubicBezTo>
                    <a:pt x="50" y="74"/>
                    <a:pt x="50" y="73"/>
                    <a:pt x="50" y="73"/>
                  </a:cubicBezTo>
                  <a:cubicBezTo>
                    <a:pt x="50" y="73"/>
                    <a:pt x="50" y="73"/>
                    <a:pt x="50" y="73"/>
                  </a:cubicBezTo>
                  <a:close/>
                </a:path>
              </a:pathLst>
            </a:custGeom>
            <a:solidFill>
              <a:srgbClr val="1F8784"/>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22" name="组合 21"/>
            <p:cNvGrpSpPr/>
            <p:nvPr/>
          </p:nvGrpSpPr>
          <p:grpSpPr>
            <a:xfrm>
              <a:off x="1530350" y="6151563"/>
              <a:ext cx="2698750" cy="133350"/>
              <a:chOff x="1530350" y="5575300"/>
              <a:chExt cx="2698750" cy="133350"/>
            </a:xfrm>
          </p:grpSpPr>
          <p:sp>
            <p:nvSpPr>
              <p:cNvPr id="23" name="圆角矩形 22"/>
              <p:cNvSpPr/>
              <p:nvPr/>
            </p:nvSpPr>
            <p:spPr>
              <a:xfrm>
                <a:off x="1530350" y="5575300"/>
                <a:ext cx="2698750" cy="133350"/>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a:off x="1530350" y="5575300"/>
                <a:ext cx="2016125" cy="133350"/>
              </a:xfrm>
              <a:prstGeom prst="roundRect">
                <a:avLst>
                  <a:gd name="adj" fmla="val 50000"/>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9" name="六边形 28"/>
          <p:cNvSpPr/>
          <p:nvPr/>
        </p:nvSpPr>
        <p:spPr>
          <a:xfrm rot="5400000">
            <a:off x="8215553" y="1301051"/>
            <a:ext cx="2634660" cy="2271260"/>
          </a:xfrm>
          <a:prstGeom prst="hexagon">
            <a:avLst/>
          </a:prstGeom>
          <a:blipFill dpi="0" rotWithShape="0">
            <a:blip r:embed="rId3"/>
            <a:srcRect/>
            <a:stretch>
              <a:fillRect/>
            </a:stretch>
          </a:blip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8420790" y="3876128"/>
            <a:ext cx="2224186" cy="369332"/>
          </a:xfrm>
          <a:prstGeom prst="rect">
            <a:avLst/>
          </a:prstGeom>
        </p:spPr>
        <p:txBody>
          <a:bodyPr wrap="square">
            <a:spAutoFit/>
          </a:bodyPr>
          <a:lstStyle/>
          <a:p>
            <a:pPr algn="ctr"/>
            <a:r>
              <a:rPr lang="en-US" altLang="zh-CN" b="1" dirty="0" smtClean="0">
                <a:solidFill>
                  <a:schemeClr val="bg1"/>
                </a:solidFill>
                <a:latin typeface="Arial" panose="020B0604020202020204" pitchFamily="34" charset="0"/>
                <a:cs typeface="Arial" panose="020B0604020202020204" pitchFamily="34" charset="0"/>
              </a:rPr>
              <a:t>JULY  JOHNS</a:t>
            </a:r>
            <a:endParaRPr lang="en-US" altLang="zh-CN" b="1" dirty="0">
              <a:solidFill>
                <a:schemeClr val="bg1"/>
              </a:solidFill>
              <a:latin typeface="Arial" panose="020B0604020202020204" pitchFamily="34" charset="0"/>
              <a:cs typeface="Arial" panose="020B0604020202020204" pitchFamily="34" charset="0"/>
            </a:endParaRPr>
          </a:p>
        </p:txBody>
      </p:sp>
      <p:sp>
        <p:nvSpPr>
          <p:cNvPr id="31" name="矩形 30"/>
          <p:cNvSpPr/>
          <p:nvPr/>
        </p:nvSpPr>
        <p:spPr>
          <a:xfrm>
            <a:off x="7880761" y="4516050"/>
            <a:ext cx="3304244" cy="757130"/>
          </a:xfrm>
          <a:prstGeom prst="rect">
            <a:avLst/>
          </a:prstGeom>
        </p:spPr>
        <p:txBody>
          <a:bodyPr wrap="square">
            <a:spAutoFit/>
          </a:bodyPr>
          <a:lstStyle/>
          <a:p>
            <a:pPr algn="ctr">
              <a:lnSpc>
                <a:spcPct val="120000"/>
              </a:lnSpc>
            </a:pPr>
            <a:r>
              <a:rPr lang="en-US" altLang="zh-CN" sz="1200" dirty="0">
                <a:solidFill>
                  <a:schemeClr val="bg1"/>
                </a:solidFill>
                <a:latin typeface="Arial" panose="020B0604020202020204" pitchFamily="34" charset="0"/>
                <a:cs typeface="Arial" panose="020B0604020202020204" pitchFamily="34" charset="0"/>
              </a:rPr>
              <a:t>Once when I was six years old I saw a magnificent picture in a book, called True Stories from Nature, about the primeval forest. </a:t>
            </a:r>
            <a:endParaRPr lang="zh-CN" altLang="en-US" sz="1200" dirty="0">
              <a:solidFill>
                <a:schemeClr val="bg1"/>
              </a:solidFill>
              <a:latin typeface="Arial" panose="020B0604020202020204" pitchFamily="34" charset="0"/>
              <a:cs typeface="Arial" panose="020B0604020202020204" pitchFamily="34" charset="0"/>
            </a:endParaRPr>
          </a:p>
        </p:txBody>
      </p:sp>
      <p:cxnSp>
        <p:nvCxnSpPr>
          <p:cNvPr id="32" name="直接连接符 31"/>
          <p:cNvCxnSpPr/>
          <p:nvPr/>
        </p:nvCxnSpPr>
        <p:spPr>
          <a:xfrm>
            <a:off x="9335836" y="4380755"/>
            <a:ext cx="394094" cy="0"/>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7969225" y="5558348"/>
            <a:ext cx="3093598" cy="230131"/>
            <a:chOff x="7969225" y="5558348"/>
            <a:chExt cx="3093598" cy="230131"/>
          </a:xfrm>
        </p:grpSpPr>
        <p:sp>
          <p:nvSpPr>
            <p:cNvPr id="34" name="Freeform 269"/>
            <p:cNvSpPr>
              <a:spLocks noEditPoints="1"/>
            </p:cNvSpPr>
            <p:nvPr/>
          </p:nvSpPr>
          <p:spPr bwMode="auto">
            <a:xfrm>
              <a:off x="7969225" y="5558348"/>
              <a:ext cx="224572" cy="230131"/>
            </a:xfrm>
            <a:custGeom>
              <a:avLst/>
              <a:gdLst>
                <a:gd name="T0" fmla="*/ 81 w 91"/>
                <a:gd name="T1" fmla="*/ 44 h 93"/>
                <a:gd name="T2" fmla="*/ 88 w 91"/>
                <a:gd name="T3" fmla="*/ 37 h 93"/>
                <a:gd name="T4" fmla="*/ 88 w 91"/>
                <a:gd name="T5" fmla="*/ 23 h 93"/>
                <a:gd name="T6" fmla="*/ 68 w 91"/>
                <a:gd name="T7" fmla="*/ 4 h 93"/>
                <a:gd name="T8" fmla="*/ 54 w 91"/>
                <a:gd name="T9" fmla="*/ 4 h 93"/>
                <a:gd name="T10" fmla="*/ 47 w 91"/>
                <a:gd name="T11" fmla="*/ 10 h 93"/>
                <a:gd name="T12" fmla="*/ 81 w 91"/>
                <a:gd name="T13" fmla="*/ 44 h 93"/>
                <a:gd name="T14" fmla="*/ 52 w 91"/>
                <a:gd name="T15" fmla="*/ 23 h 93"/>
                <a:gd name="T16" fmla="*/ 68 w 91"/>
                <a:gd name="T17" fmla="*/ 39 h 93"/>
                <a:gd name="T18" fmla="*/ 77 w 91"/>
                <a:gd name="T19" fmla="*/ 47 h 93"/>
                <a:gd name="T20" fmla="*/ 43 w 91"/>
                <a:gd name="T21" fmla="*/ 81 h 93"/>
                <a:gd name="T22" fmla="*/ 35 w 91"/>
                <a:gd name="T23" fmla="*/ 72 h 93"/>
                <a:gd name="T24" fmla="*/ 19 w 91"/>
                <a:gd name="T25" fmla="*/ 58 h 93"/>
                <a:gd name="T26" fmla="*/ 42 w 91"/>
                <a:gd name="T27" fmla="*/ 36 h 93"/>
                <a:gd name="T28" fmla="*/ 40 w 91"/>
                <a:gd name="T29" fmla="*/ 34 h 93"/>
                <a:gd name="T30" fmla="*/ 16 w 91"/>
                <a:gd name="T31" fmla="*/ 57 h 93"/>
                <a:gd name="T32" fmla="*/ 10 w 91"/>
                <a:gd name="T33" fmla="*/ 48 h 93"/>
                <a:gd name="T34" fmla="*/ 44 w 91"/>
                <a:gd name="T35" fmla="*/ 14 h 93"/>
                <a:gd name="T36" fmla="*/ 52 w 91"/>
                <a:gd name="T37" fmla="*/ 23 h 93"/>
                <a:gd name="T38" fmla="*/ 4 w 91"/>
                <a:gd name="T39" fmla="*/ 68 h 93"/>
                <a:gd name="T40" fmla="*/ 0 w 91"/>
                <a:gd name="T41" fmla="*/ 86 h 93"/>
                <a:gd name="T42" fmla="*/ 7 w 91"/>
                <a:gd name="T43" fmla="*/ 93 h 93"/>
                <a:gd name="T44" fmla="*/ 25 w 91"/>
                <a:gd name="T45" fmla="*/ 89 h 93"/>
                <a:gd name="T46" fmla="*/ 4 w 91"/>
                <a:gd name="T47" fmla="*/ 6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1" h="93">
                  <a:moveTo>
                    <a:pt x="81" y="44"/>
                  </a:moveTo>
                  <a:cubicBezTo>
                    <a:pt x="88" y="37"/>
                    <a:pt x="88" y="37"/>
                    <a:pt x="88" y="37"/>
                  </a:cubicBezTo>
                  <a:cubicBezTo>
                    <a:pt x="91" y="33"/>
                    <a:pt x="91" y="27"/>
                    <a:pt x="88" y="23"/>
                  </a:cubicBezTo>
                  <a:cubicBezTo>
                    <a:pt x="68" y="4"/>
                    <a:pt x="68" y="4"/>
                    <a:pt x="68" y="4"/>
                  </a:cubicBezTo>
                  <a:cubicBezTo>
                    <a:pt x="64" y="0"/>
                    <a:pt x="58" y="0"/>
                    <a:pt x="54" y="4"/>
                  </a:cubicBezTo>
                  <a:cubicBezTo>
                    <a:pt x="47" y="10"/>
                    <a:pt x="47" y="10"/>
                    <a:pt x="47" y="10"/>
                  </a:cubicBezTo>
                  <a:cubicBezTo>
                    <a:pt x="81" y="44"/>
                    <a:pt x="81" y="44"/>
                    <a:pt x="81" y="44"/>
                  </a:cubicBezTo>
                  <a:close/>
                  <a:moveTo>
                    <a:pt x="52" y="23"/>
                  </a:moveTo>
                  <a:cubicBezTo>
                    <a:pt x="68" y="39"/>
                    <a:pt x="68" y="39"/>
                    <a:pt x="68" y="39"/>
                  </a:cubicBezTo>
                  <a:cubicBezTo>
                    <a:pt x="77" y="47"/>
                    <a:pt x="77" y="47"/>
                    <a:pt x="77" y="47"/>
                  </a:cubicBezTo>
                  <a:cubicBezTo>
                    <a:pt x="43" y="81"/>
                    <a:pt x="43" y="81"/>
                    <a:pt x="43" y="81"/>
                  </a:cubicBezTo>
                  <a:cubicBezTo>
                    <a:pt x="35" y="83"/>
                    <a:pt x="33" y="79"/>
                    <a:pt x="35" y="72"/>
                  </a:cubicBezTo>
                  <a:cubicBezTo>
                    <a:pt x="26" y="71"/>
                    <a:pt x="20" y="68"/>
                    <a:pt x="19" y="58"/>
                  </a:cubicBezTo>
                  <a:cubicBezTo>
                    <a:pt x="42" y="36"/>
                    <a:pt x="42" y="36"/>
                    <a:pt x="42" y="36"/>
                  </a:cubicBezTo>
                  <a:cubicBezTo>
                    <a:pt x="40" y="34"/>
                    <a:pt x="40" y="34"/>
                    <a:pt x="40" y="34"/>
                  </a:cubicBezTo>
                  <a:cubicBezTo>
                    <a:pt x="16" y="57"/>
                    <a:pt x="16" y="57"/>
                    <a:pt x="16" y="57"/>
                  </a:cubicBezTo>
                  <a:cubicBezTo>
                    <a:pt x="10" y="57"/>
                    <a:pt x="9" y="54"/>
                    <a:pt x="10" y="48"/>
                  </a:cubicBezTo>
                  <a:cubicBezTo>
                    <a:pt x="21" y="37"/>
                    <a:pt x="33" y="25"/>
                    <a:pt x="44" y="14"/>
                  </a:cubicBezTo>
                  <a:cubicBezTo>
                    <a:pt x="52" y="23"/>
                    <a:pt x="52" y="23"/>
                    <a:pt x="52" y="23"/>
                  </a:cubicBezTo>
                  <a:close/>
                  <a:moveTo>
                    <a:pt x="4" y="68"/>
                  </a:moveTo>
                  <a:cubicBezTo>
                    <a:pt x="0" y="86"/>
                    <a:pt x="0" y="86"/>
                    <a:pt x="0" y="86"/>
                  </a:cubicBezTo>
                  <a:cubicBezTo>
                    <a:pt x="7" y="93"/>
                    <a:pt x="7" y="93"/>
                    <a:pt x="7" y="93"/>
                  </a:cubicBezTo>
                  <a:cubicBezTo>
                    <a:pt x="25" y="89"/>
                    <a:pt x="25" y="89"/>
                    <a:pt x="25" y="89"/>
                  </a:cubicBezTo>
                  <a:lnTo>
                    <a:pt x="4" y="68"/>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 name="圆角矩形 35"/>
            <p:cNvSpPr/>
            <p:nvPr/>
          </p:nvSpPr>
          <p:spPr>
            <a:xfrm>
              <a:off x="8364073" y="5604329"/>
              <a:ext cx="2698750" cy="133350"/>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8364073" y="5604329"/>
              <a:ext cx="2308225" cy="13335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8007324" y="6042989"/>
            <a:ext cx="3055499" cy="261260"/>
            <a:chOff x="8007324" y="6042989"/>
            <a:chExt cx="3055499" cy="261260"/>
          </a:xfrm>
        </p:grpSpPr>
        <p:sp>
          <p:nvSpPr>
            <p:cNvPr id="39" name="Freeform 272"/>
            <p:cNvSpPr>
              <a:spLocks noEditPoints="1"/>
            </p:cNvSpPr>
            <p:nvPr/>
          </p:nvSpPr>
          <p:spPr bwMode="auto">
            <a:xfrm>
              <a:off x="8007324" y="6042989"/>
              <a:ext cx="165650" cy="261260"/>
            </a:xfrm>
            <a:custGeom>
              <a:avLst/>
              <a:gdLst>
                <a:gd name="T0" fmla="*/ 57 w 67"/>
                <a:gd name="T1" fmla="*/ 10 h 106"/>
                <a:gd name="T2" fmla="*/ 62 w 67"/>
                <a:gd name="T3" fmla="*/ 51 h 106"/>
                <a:gd name="T4" fmla="*/ 51 w 67"/>
                <a:gd name="T5" fmla="*/ 65 h 106"/>
                <a:gd name="T6" fmla="*/ 55 w 67"/>
                <a:gd name="T7" fmla="*/ 65 h 106"/>
                <a:gd name="T8" fmla="*/ 57 w 67"/>
                <a:gd name="T9" fmla="*/ 73 h 106"/>
                <a:gd name="T10" fmla="*/ 56 w 67"/>
                <a:gd name="T11" fmla="*/ 79 h 106"/>
                <a:gd name="T12" fmla="*/ 57 w 67"/>
                <a:gd name="T13" fmla="*/ 86 h 106"/>
                <a:gd name="T14" fmla="*/ 55 w 67"/>
                <a:gd name="T15" fmla="*/ 93 h 106"/>
                <a:gd name="T16" fmla="*/ 15 w 67"/>
                <a:gd name="T17" fmla="*/ 97 h 106"/>
                <a:gd name="T18" fmla="*/ 12 w 67"/>
                <a:gd name="T19" fmla="*/ 94 h 106"/>
                <a:gd name="T20" fmla="*/ 12 w 67"/>
                <a:gd name="T21" fmla="*/ 83 h 106"/>
                <a:gd name="T22" fmla="*/ 12 w 67"/>
                <a:gd name="T23" fmla="*/ 82 h 106"/>
                <a:gd name="T24" fmla="*/ 12 w 67"/>
                <a:gd name="T25" fmla="*/ 71 h 106"/>
                <a:gd name="T26" fmla="*/ 14 w 67"/>
                <a:gd name="T27" fmla="*/ 69 h 106"/>
                <a:gd name="T28" fmla="*/ 16 w 67"/>
                <a:gd name="T29" fmla="*/ 62 h 106"/>
                <a:gd name="T30" fmla="*/ 0 w 67"/>
                <a:gd name="T31" fmla="*/ 34 h 106"/>
                <a:gd name="T32" fmla="*/ 33 w 67"/>
                <a:gd name="T33" fmla="*/ 0 h 106"/>
                <a:gd name="T34" fmla="*/ 28 w 67"/>
                <a:gd name="T35" fmla="*/ 40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1 h 106"/>
                <a:gd name="T48" fmla="*/ 44 w 67"/>
                <a:gd name="T49" fmla="*/ 66 h 106"/>
                <a:gd name="T50" fmla="*/ 44 w 67"/>
                <a:gd name="T51" fmla="*/ 58 h 106"/>
                <a:gd name="T52" fmla="*/ 56 w 67"/>
                <a:gd name="T53" fmla="*/ 47 h 106"/>
                <a:gd name="T54" fmla="*/ 52 w 67"/>
                <a:gd name="T55" fmla="*/ 15 h 106"/>
                <a:gd name="T56" fmla="*/ 14 w 67"/>
                <a:gd name="T57" fmla="*/ 15 h 106"/>
                <a:gd name="T58" fmla="*/ 11 w 67"/>
                <a:gd name="T59" fmla="*/ 47 h 106"/>
                <a:gd name="T60" fmla="*/ 23 w 67"/>
                <a:gd name="T61" fmla="*/ 58 h 106"/>
                <a:gd name="T62" fmla="*/ 23 w 67"/>
                <a:gd name="T63" fmla="*/ 67 h 106"/>
                <a:gd name="T64" fmla="*/ 29 w 67"/>
                <a:gd name="T65" fmla="*/ 51 h 106"/>
                <a:gd name="T66" fmla="*/ 25 w 67"/>
                <a:gd name="T67" fmla="*/ 38 h 106"/>
                <a:gd name="T68" fmla="*/ 40 w 67"/>
                <a:gd name="T69" fmla="*/ 42 h 106"/>
                <a:gd name="T70" fmla="*/ 36 w 67"/>
                <a:gd name="T71" fmla="*/ 41 h 106"/>
                <a:gd name="T72" fmla="*/ 30 w 67"/>
                <a:gd name="T73" fmla="*/ 41 h 106"/>
                <a:gd name="T74" fmla="*/ 27 w 67"/>
                <a:gd name="T75" fmla="*/ 42 h 106"/>
                <a:gd name="T76" fmla="*/ 32 w 67"/>
                <a:gd name="T77" fmla="*/ 50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89 h 106"/>
                <a:gd name="T94" fmla="*/ 50 w 67"/>
                <a:gd name="T95" fmla="*/ 86 h 106"/>
                <a:gd name="T96" fmla="*/ 50 w 67"/>
                <a:gd name="T97" fmla="*/ 73 h 106"/>
                <a:gd name="T98" fmla="*/ 17 w 67"/>
                <a:gd name="T99" fmla="*/ 76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4"/>
                    <a:pt x="67" y="34"/>
                  </a:cubicBezTo>
                  <a:cubicBezTo>
                    <a:pt x="67" y="40"/>
                    <a:pt x="65" y="46"/>
                    <a:pt x="62" y="51"/>
                  </a:cubicBezTo>
                  <a:cubicBezTo>
                    <a:pt x="59" y="55"/>
                    <a:pt x="56" y="59"/>
                    <a:pt x="51" y="62"/>
                  </a:cubicBezTo>
                  <a:cubicBezTo>
                    <a:pt x="51" y="65"/>
                    <a:pt x="51" y="65"/>
                    <a:pt x="51" y="65"/>
                  </a:cubicBezTo>
                  <a:cubicBezTo>
                    <a:pt x="52" y="65"/>
                    <a:pt x="52" y="65"/>
                    <a:pt x="52" y="65"/>
                  </a:cubicBezTo>
                  <a:cubicBezTo>
                    <a:pt x="55" y="65"/>
                    <a:pt x="55" y="65"/>
                    <a:pt x="55" y="65"/>
                  </a:cubicBezTo>
                  <a:cubicBezTo>
                    <a:pt x="56" y="67"/>
                    <a:pt x="56" y="67"/>
                    <a:pt x="56" y="67"/>
                  </a:cubicBezTo>
                  <a:cubicBezTo>
                    <a:pt x="57" y="69"/>
                    <a:pt x="57" y="71"/>
                    <a:pt x="57" y="73"/>
                  </a:cubicBezTo>
                  <a:cubicBezTo>
                    <a:pt x="57" y="75"/>
                    <a:pt x="57" y="77"/>
                    <a:pt x="56" y="79"/>
                  </a:cubicBezTo>
                  <a:cubicBezTo>
                    <a:pt x="56" y="79"/>
                    <a:pt x="56" y="79"/>
                    <a:pt x="56" y="79"/>
                  </a:cubicBezTo>
                  <a:cubicBezTo>
                    <a:pt x="56" y="80"/>
                    <a:pt x="56" y="80"/>
                    <a:pt x="56" y="80"/>
                  </a:cubicBezTo>
                  <a:cubicBezTo>
                    <a:pt x="57" y="82"/>
                    <a:pt x="57" y="84"/>
                    <a:pt x="57" y="86"/>
                  </a:cubicBezTo>
                  <a:cubicBezTo>
                    <a:pt x="57" y="88"/>
                    <a:pt x="57" y="89"/>
                    <a:pt x="56" y="91"/>
                  </a:cubicBezTo>
                  <a:cubicBezTo>
                    <a:pt x="55" y="93"/>
                    <a:pt x="55" y="93"/>
                    <a:pt x="55" y="93"/>
                  </a:cubicBezTo>
                  <a:cubicBezTo>
                    <a:pt x="53" y="93"/>
                    <a:pt x="53" y="93"/>
                    <a:pt x="53" y="93"/>
                  </a:cubicBezTo>
                  <a:cubicBezTo>
                    <a:pt x="15" y="97"/>
                    <a:pt x="15" y="97"/>
                    <a:pt x="15" y="97"/>
                  </a:cubicBezTo>
                  <a:cubicBezTo>
                    <a:pt x="12" y="97"/>
                    <a:pt x="12" y="97"/>
                    <a:pt x="12" y="97"/>
                  </a:cubicBezTo>
                  <a:cubicBezTo>
                    <a:pt x="12" y="94"/>
                    <a:pt x="12" y="94"/>
                    <a:pt x="12" y="94"/>
                  </a:cubicBezTo>
                  <a:cubicBezTo>
                    <a:pt x="11" y="93"/>
                    <a:pt x="10" y="91"/>
                    <a:pt x="10" y="89"/>
                  </a:cubicBezTo>
                  <a:cubicBezTo>
                    <a:pt x="10" y="87"/>
                    <a:pt x="11" y="85"/>
                    <a:pt x="12" y="83"/>
                  </a:cubicBezTo>
                  <a:cubicBezTo>
                    <a:pt x="12" y="83"/>
                    <a:pt x="12" y="83"/>
                    <a:pt x="12" y="83"/>
                  </a:cubicBezTo>
                  <a:cubicBezTo>
                    <a:pt x="12" y="82"/>
                    <a:pt x="12" y="82"/>
                    <a:pt x="12" y="82"/>
                  </a:cubicBezTo>
                  <a:cubicBezTo>
                    <a:pt x="11" y="80"/>
                    <a:pt x="10" y="79"/>
                    <a:pt x="10" y="77"/>
                  </a:cubicBezTo>
                  <a:cubicBezTo>
                    <a:pt x="10" y="75"/>
                    <a:pt x="11" y="73"/>
                    <a:pt x="12" y="71"/>
                  </a:cubicBezTo>
                  <a:cubicBezTo>
                    <a:pt x="13" y="69"/>
                    <a:pt x="13" y="69"/>
                    <a:pt x="13" y="69"/>
                  </a:cubicBezTo>
                  <a:cubicBezTo>
                    <a:pt x="14" y="69"/>
                    <a:pt x="14" y="69"/>
                    <a:pt x="14" y="69"/>
                  </a:cubicBezTo>
                  <a:cubicBezTo>
                    <a:pt x="16" y="69"/>
                    <a:pt x="16" y="69"/>
                    <a:pt x="16" y="69"/>
                  </a:cubicBezTo>
                  <a:cubicBezTo>
                    <a:pt x="16" y="62"/>
                    <a:pt x="16" y="62"/>
                    <a:pt x="16" y="62"/>
                  </a:cubicBezTo>
                  <a:cubicBezTo>
                    <a:pt x="11" y="60"/>
                    <a:pt x="7" y="56"/>
                    <a:pt x="5" y="51"/>
                  </a:cubicBezTo>
                  <a:cubicBezTo>
                    <a:pt x="1" y="46"/>
                    <a:pt x="0" y="40"/>
                    <a:pt x="0" y="34"/>
                  </a:cubicBezTo>
                  <a:cubicBezTo>
                    <a:pt x="0" y="24"/>
                    <a:pt x="3" y="16"/>
                    <a:pt x="10" y="10"/>
                  </a:cubicBezTo>
                  <a:cubicBezTo>
                    <a:pt x="16" y="4"/>
                    <a:pt x="24" y="0"/>
                    <a:pt x="33" y="0"/>
                  </a:cubicBezTo>
                  <a:close/>
                  <a:moveTo>
                    <a:pt x="26" y="40"/>
                  </a:moveTo>
                  <a:cubicBezTo>
                    <a:pt x="26" y="40"/>
                    <a:pt x="27" y="40"/>
                    <a:pt x="28" y="40"/>
                  </a:cubicBezTo>
                  <a:cubicBezTo>
                    <a:pt x="28" y="40"/>
                    <a:pt x="29" y="40"/>
                    <a:pt x="30" y="40"/>
                  </a:cubicBezTo>
                  <a:cubicBezTo>
                    <a:pt x="30" y="39"/>
                    <a:pt x="30" y="39"/>
                    <a:pt x="30" y="39"/>
                  </a:cubicBezTo>
                  <a:cubicBezTo>
                    <a:pt x="31" y="40"/>
                    <a:pt x="31" y="40"/>
                    <a:pt x="31" y="40"/>
                  </a:cubicBezTo>
                  <a:cubicBezTo>
                    <a:pt x="32" y="40"/>
                    <a:pt x="32" y="41"/>
                    <a:pt x="33" y="41"/>
                  </a:cubicBezTo>
                  <a:cubicBezTo>
                    <a:pt x="34" y="41"/>
                    <a:pt x="35" y="40"/>
                    <a:pt x="35" y="40"/>
                  </a:cubicBezTo>
                  <a:cubicBezTo>
                    <a:pt x="36" y="39"/>
                    <a:pt x="36" y="39"/>
                    <a:pt x="36" y="39"/>
                  </a:cubicBezTo>
                  <a:cubicBezTo>
                    <a:pt x="36" y="40"/>
                    <a:pt x="36" y="40"/>
                    <a:pt x="36" y="40"/>
                  </a:cubicBezTo>
                  <a:cubicBezTo>
                    <a:pt x="37" y="41"/>
                    <a:pt x="38" y="41"/>
                    <a:pt x="39" y="41"/>
                  </a:cubicBezTo>
                  <a:cubicBezTo>
                    <a:pt x="40" y="41"/>
                    <a:pt x="41" y="40"/>
                    <a:pt x="42" y="40"/>
                  </a:cubicBezTo>
                  <a:cubicBezTo>
                    <a:pt x="43" y="38"/>
                    <a:pt x="43" y="38"/>
                    <a:pt x="43" y="38"/>
                  </a:cubicBezTo>
                  <a:cubicBezTo>
                    <a:pt x="46" y="40"/>
                    <a:pt x="46" y="40"/>
                    <a:pt x="46" y="40"/>
                  </a:cubicBezTo>
                  <a:cubicBezTo>
                    <a:pt x="39" y="51"/>
                    <a:pt x="39" y="51"/>
                    <a:pt x="39" y="51"/>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1"/>
                    <a:pt x="56" y="47"/>
                  </a:cubicBezTo>
                  <a:cubicBezTo>
                    <a:pt x="58" y="43"/>
                    <a:pt x="60" y="39"/>
                    <a:pt x="60" y="34"/>
                  </a:cubicBezTo>
                  <a:cubicBezTo>
                    <a:pt x="60" y="26"/>
                    <a:pt x="57" y="20"/>
                    <a:pt x="52" y="15"/>
                  </a:cubicBezTo>
                  <a:cubicBezTo>
                    <a:pt x="47" y="10"/>
                    <a:pt x="41" y="7"/>
                    <a:pt x="33" y="7"/>
                  </a:cubicBezTo>
                  <a:cubicBezTo>
                    <a:pt x="26" y="7"/>
                    <a:pt x="19" y="10"/>
                    <a:pt x="14" y="15"/>
                  </a:cubicBezTo>
                  <a:cubicBezTo>
                    <a:pt x="10" y="20"/>
                    <a:pt x="7" y="26"/>
                    <a:pt x="7" y="34"/>
                  </a:cubicBezTo>
                  <a:cubicBezTo>
                    <a:pt x="7" y="39"/>
                    <a:pt x="8" y="43"/>
                    <a:pt x="11" y="47"/>
                  </a:cubicBezTo>
                  <a:cubicBezTo>
                    <a:pt x="13" y="52"/>
                    <a:pt x="17" y="55"/>
                    <a:pt x="21" y="57"/>
                  </a:cubicBezTo>
                  <a:cubicBezTo>
                    <a:pt x="23" y="58"/>
                    <a:pt x="23" y="58"/>
                    <a:pt x="23" y="58"/>
                  </a:cubicBezTo>
                  <a:cubicBezTo>
                    <a:pt x="23" y="60"/>
                    <a:pt x="23" y="60"/>
                    <a:pt x="23" y="60"/>
                  </a:cubicBezTo>
                  <a:cubicBezTo>
                    <a:pt x="23" y="67"/>
                    <a:pt x="23" y="67"/>
                    <a:pt x="23" y="67"/>
                  </a:cubicBezTo>
                  <a:cubicBezTo>
                    <a:pt x="29" y="67"/>
                    <a:pt x="29" y="67"/>
                    <a:pt x="29" y="67"/>
                  </a:cubicBezTo>
                  <a:cubicBezTo>
                    <a:pt x="29" y="51"/>
                    <a:pt x="29" y="51"/>
                    <a:pt x="29" y="51"/>
                  </a:cubicBezTo>
                  <a:cubicBezTo>
                    <a:pt x="22" y="40"/>
                    <a:pt x="22" y="40"/>
                    <a:pt x="22" y="40"/>
                  </a:cubicBezTo>
                  <a:cubicBezTo>
                    <a:pt x="25" y="38"/>
                    <a:pt x="25" y="38"/>
                    <a:pt x="25" y="38"/>
                  </a:cubicBezTo>
                  <a:cubicBezTo>
                    <a:pt x="26" y="40"/>
                    <a:pt x="26" y="40"/>
                    <a:pt x="26" y="40"/>
                  </a:cubicBezTo>
                  <a:close/>
                  <a:moveTo>
                    <a:pt x="40" y="42"/>
                  </a:moveTo>
                  <a:cubicBezTo>
                    <a:pt x="40" y="42"/>
                    <a:pt x="40" y="42"/>
                    <a:pt x="39" y="42"/>
                  </a:cubicBezTo>
                  <a:cubicBezTo>
                    <a:pt x="38" y="43"/>
                    <a:pt x="37" y="42"/>
                    <a:pt x="36" y="41"/>
                  </a:cubicBezTo>
                  <a:cubicBezTo>
                    <a:pt x="35" y="42"/>
                    <a:pt x="34" y="43"/>
                    <a:pt x="33" y="42"/>
                  </a:cubicBezTo>
                  <a:cubicBezTo>
                    <a:pt x="32" y="42"/>
                    <a:pt x="31" y="42"/>
                    <a:pt x="30" y="41"/>
                  </a:cubicBezTo>
                  <a:cubicBezTo>
                    <a:pt x="29" y="42"/>
                    <a:pt x="28" y="42"/>
                    <a:pt x="28" y="42"/>
                  </a:cubicBezTo>
                  <a:cubicBezTo>
                    <a:pt x="27" y="42"/>
                    <a:pt x="27" y="42"/>
                    <a:pt x="27" y="42"/>
                  </a:cubicBezTo>
                  <a:cubicBezTo>
                    <a:pt x="32" y="50"/>
                    <a:pt x="32" y="50"/>
                    <a:pt x="32" y="50"/>
                  </a:cubicBezTo>
                  <a:cubicBezTo>
                    <a:pt x="32" y="50"/>
                    <a:pt x="32" y="50"/>
                    <a:pt x="32" y="50"/>
                  </a:cubicBezTo>
                  <a:cubicBezTo>
                    <a:pt x="32" y="51"/>
                    <a:pt x="32" y="51"/>
                    <a:pt x="32" y="51"/>
                  </a:cubicBezTo>
                  <a:cubicBezTo>
                    <a:pt x="32" y="67"/>
                    <a:pt x="32" y="67"/>
                    <a:pt x="32" y="67"/>
                  </a:cubicBezTo>
                  <a:cubicBezTo>
                    <a:pt x="35" y="67"/>
                    <a:pt x="35" y="67"/>
                    <a:pt x="35" y="67"/>
                  </a:cubicBezTo>
                  <a:cubicBezTo>
                    <a:pt x="35" y="51"/>
                    <a:pt x="35" y="51"/>
                    <a:pt x="35" y="51"/>
                  </a:cubicBezTo>
                  <a:cubicBezTo>
                    <a:pt x="35" y="50"/>
                    <a:pt x="35" y="50"/>
                    <a:pt x="35" y="50"/>
                  </a:cubicBezTo>
                  <a:cubicBezTo>
                    <a:pt x="35" y="50"/>
                    <a:pt x="35" y="50"/>
                    <a:pt x="35" y="50"/>
                  </a:cubicBezTo>
                  <a:cubicBezTo>
                    <a:pt x="40" y="42"/>
                    <a:pt x="40" y="42"/>
                    <a:pt x="40" y="42"/>
                  </a:cubicBezTo>
                  <a:close/>
                  <a:moveTo>
                    <a:pt x="43" y="96"/>
                  </a:moveTo>
                  <a:cubicBezTo>
                    <a:pt x="24" y="98"/>
                    <a:pt x="24" y="98"/>
                    <a:pt x="24" y="98"/>
                  </a:cubicBezTo>
                  <a:cubicBezTo>
                    <a:pt x="25" y="103"/>
                    <a:pt x="29" y="106"/>
                    <a:pt x="34" y="106"/>
                  </a:cubicBezTo>
                  <a:cubicBezTo>
                    <a:pt x="39" y="106"/>
                    <a:pt x="43" y="102"/>
                    <a:pt x="43" y="97"/>
                  </a:cubicBezTo>
                  <a:cubicBezTo>
                    <a:pt x="43" y="96"/>
                    <a:pt x="43" y="96"/>
                    <a:pt x="43" y="96"/>
                  </a:cubicBezTo>
                  <a:close/>
                  <a:moveTo>
                    <a:pt x="50" y="85"/>
                  </a:moveTo>
                  <a:cubicBezTo>
                    <a:pt x="17" y="88"/>
                    <a:pt x="17" y="88"/>
                    <a:pt x="17" y="88"/>
                  </a:cubicBezTo>
                  <a:cubicBezTo>
                    <a:pt x="17" y="88"/>
                    <a:pt x="17" y="89"/>
                    <a:pt x="17" y="89"/>
                  </a:cubicBezTo>
                  <a:cubicBezTo>
                    <a:pt x="17" y="89"/>
                    <a:pt x="17" y="89"/>
                    <a:pt x="17" y="89"/>
                  </a:cubicBezTo>
                  <a:cubicBezTo>
                    <a:pt x="50" y="87"/>
                    <a:pt x="50" y="87"/>
                    <a:pt x="50" y="87"/>
                  </a:cubicBezTo>
                  <a:cubicBezTo>
                    <a:pt x="50" y="86"/>
                    <a:pt x="50" y="86"/>
                    <a:pt x="50" y="86"/>
                  </a:cubicBezTo>
                  <a:cubicBezTo>
                    <a:pt x="50" y="85"/>
                    <a:pt x="50" y="85"/>
                    <a:pt x="50" y="85"/>
                  </a:cubicBezTo>
                  <a:close/>
                  <a:moveTo>
                    <a:pt x="50" y="73"/>
                  </a:moveTo>
                  <a:cubicBezTo>
                    <a:pt x="17" y="75"/>
                    <a:pt x="17" y="75"/>
                    <a:pt x="17" y="75"/>
                  </a:cubicBezTo>
                  <a:cubicBezTo>
                    <a:pt x="17" y="76"/>
                    <a:pt x="17" y="76"/>
                    <a:pt x="17" y="76"/>
                  </a:cubicBezTo>
                  <a:cubicBezTo>
                    <a:pt x="17" y="77"/>
                    <a:pt x="17" y="77"/>
                    <a:pt x="17" y="77"/>
                  </a:cubicBezTo>
                  <a:cubicBezTo>
                    <a:pt x="50" y="74"/>
                    <a:pt x="50" y="74"/>
                    <a:pt x="50" y="74"/>
                  </a:cubicBezTo>
                  <a:cubicBezTo>
                    <a:pt x="50" y="74"/>
                    <a:pt x="50" y="73"/>
                    <a:pt x="50" y="73"/>
                  </a:cubicBezTo>
                  <a:cubicBezTo>
                    <a:pt x="50" y="73"/>
                    <a:pt x="50" y="73"/>
                    <a:pt x="50" y="73"/>
                  </a:cubicBezTo>
                  <a:close/>
                </a:path>
              </a:pathLst>
            </a:custGeom>
            <a:solidFill>
              <a:schemeClr val="bg1">
                <a:lumMod val="95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 name="圆角矩形 40"/>
            <p:cNvSpPr/>
            <p:nvPr/>
          </p:nvSpPr>
          <p:spPr>
            <a:xfrm>
              <a:off x="8364073" y="6108020"/>
              <a:ext cx="2698750" cy="133350"/>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圆角矩形 41"/>
            <p:cNvSpPr/>
            <p:nvPr/>
          </p:nvSpPr>
          <p:spPr>
            <a:xfrm>
              <a:off x="8364073" y="6108020"/>
              <a:ext cx="2016125" cy="133350"/>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50"/>
          <p:cNvGrpSpPr/>
          <p:nvPr/>
        </p:nvGrpSpPr>
        <p:grpSpPr>
          <a:xfrm>
            <a:off x="5306499" y="1768162"/>
            <a:ext cx="1579002" cy="1774090"/>
            <a:chOff x="5306499" y="2726105"/>
            <a:chExt cx="1579002" cy="1774090"/>
          </a:xfrm>
        </p:grpSpPr>
        <p:pic>
          <p:nvPicPr>
            <p:cNvPr id="48" name="图片 47"/>
            <p:cNvPicPr>
              <a:picLocks noChangeAspect="1"/>
            </p:cNvPicPr>
            <p:nvPr/>
          </p:nvPicPr>
          <p:blipFill rotWithShape="1">
            <a:blip r:embed="rId4"/>
            <a:srcRect l="50000"/>
            <a:stretch/>
          </p:blipFill>
          <p:spPr>
            <a:xfrm>
              <a:off x="6096000" y="2726105"/>
              <a:ext cx="789501" cy="1774090"/>
            </a:xfrm>
            <a:prstGeom prst="rect">
              <a:avLst/>
            </a:prstGeom>
          </p:spPr>
        </p:pic>
        <p:pic>
          <p:nvPicPr>
            <p:cNvPr id="50" name="图片 49"/>
            <p:cNvPicPr>
              <a:picLocks noChangeAspect="1"/>
            </p:cNvPicPr>
            <p:nvPr/>
          </p:nvPicPr>
          <p:blipFill rotWithShape="1">
            <a:blip r:embed="rId5"/>
            <a:srcRect r="50000"/>
            <a:stretch/>
          </p:blipFill>
          <p:spPr>
            <a:xfrm>
              <a:off x="5306499" y="2726105"/>
              <a:ext cx="789501" cy="1774090"/>
            </a:xfrm>
            <a:prstGeom prst="rect">
              <a:avLst/>
            </a:prstGeom>
          </p:spPr>
        </p:pic>
      </p:grpSp>
    </p:spTree>
    <p:extLst>
      <p:ext uri="{BB962C8B-B14F-4D97-AF65-F5344CB8AC3E}">
        <p14:creationId xmlns:p14="http://schemas.microsoft.com/office/powerpoint/2010/main" val="10499859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childTnLst>
                          </p:cTn>
                        </p:par>
                        <p:par>
                          <p:cTn id="8" fill="hold">
                            <p:stCondLst>
                              <p:cond delay="500"/>
                            </p:stCondLst>
                            <p:childTnLst>
                              <p:par>
                                <p:cTn id="9" presetID="17"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p:cTn id="15" dur="500" fill="hold"/>
                                        <p:tgtEl>
                                          <p:spTgt spid="29"/>
                                        </p:tgtEl>
                                        <p:attrNameLst>
                                          <p:attrName>ppt_w</p:attrName>
                                        </p:attrNameLst>
                                      </p:cBhvr>
                                      <p:tavLst>
                                        <p:tav tm="0">
                                          <p:val>
                                            <p:fltVal val="0"/>
                                          </p:val>
                                        </p:tav>
                                        <p:tav tm="100000">
                                          <p:val>
                                            <p:strVal val="#ppt_w"/>
                                          </p:val>
                                        </p:tav>
                                      </p:tavLst>
                                    </p:anim>
                                    <p:anim calcmode="lin" valueType="num">
                                      <p:cBhvr>
                                        <p:cTn id="16" dur="500" fill="hold"/>
                                        <p:tgtEl>
                                          <p:spTgt spid="29"/>
                                        </p:tgtEl>
                                        <p:attrNameLst>
                                          <p:attrName>ppt_h</p:attrName>
                                        </p:attrNameLst>
                                      </p:cBhvr>
                                      <p:tavLst>
                                        <p:tav tm="0">
                                          <p:val>
                                            <p:strVal val="#ppt_h"/>
                                          </p:val>
                                        </p:tav>
                                        <p:tav tm="100000">
                                          <p:val>
                                            <p:strVal val="#ppt_h"/>
                                          </p:val>
                                        </p:tav>
                                      </p:tavLst>
                                    </p:anim>
                                  </p:childTnLst>
                                </p:cTn>
                              </p:par>
                            </p:childTnLst>
                          </p:cTn>
                        </p:par>
                        <p:par>
                          <p:cTn id="17" fill="hold">
                            <p:stCondLst>
                              <p:cond delay="1000"/>
                            </p:stCondLst>
                            <p:childTnLst>
                              <p:par>
                                <p:cTn id="18" presetID="12" presetClass="entr" presetSubtype="1"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additive="base">
                                        <p:cTn id="20" dur="500"/>
                                        <p:tgtEl>
                                          <p:spTgt spid="13"/>
                                        </p:tgtEl>
                                        <p:attrNameLst>
                                          <p:attrName>ppt_y</p:attrName>
                                        </p:attrNameLst>
                                      </p:cBhvr>
                                      <p:tavLst>
                                        <p:tav tm="0">
                                          <p:val>
                                            <p:strVal val="#ppt_y-#ppt_h*1.125000"/>
                                          </p:val>
                                        </p:tav>
                                        <p:tav tm="100000">
                                          <p:val>
                                            <p:strVal val="#ppt_y"/>
                                          </p:val>
                                        </p:tav>
                                      </p:tavLst>
                                    </p:anim>
                                    <p:animEffect transition="in" filter="wipe(down)">
                                      <p:cBhvr>
                                        <p:cTn id="21" dur="500"/>
                                        <p:tgtEl>
                                          <p:spTgt spid="13"/>
                                        </p:tgtEl>
                                      </p:cBhvr>
                                    </p:animEffect>
                                  </p:childTnLst>
                                </p:cTn>
                              </p:par>
                              <p:par>
                                <p:cTn id="22" presetID="12" presetClass="entr" presetSubtype="1" fill="hold" grpId="0" nodeType="with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p:tgtEl>
                                          <p:spTgt spid="30"/>
                                        </p:tgtEl>
                                        <p:attrNameLst>
                                          <p:attrName>ppt_y</p:attrName>
                                        </p:attrNameLst>
                                      </p:cBhvr>
                                      <p:tavLst>
                                        <p:tav tm="0">
                                          <p:val>
                                            <p:strVal val="#ppt_y-#ppt_h*1.125000"/>
                                          </p:val>
                                        </p:tav>
                                        <p:tav tm="100000">
                                          <p:val>
                                            <p:strVal val="#ppt_y"/>
                                          </p:val>
                                        </p:tav>
                                      </p:tavLst>
                                    </p:anim>
                                    <p:animEffect transition="in" filter="wipe(down)">
                                      <p:cBhvr>
                                        <p:cTn id="25" dur="500"/>
                                        <p:tgtEl>
                                          <p:spTgt spid="30"/>
                                        </p:tgtEl>
                                      </p:cBhvr>
                                    </p:animEffect>
                                  </p:childTnLst>
                                </p:cTn>
                              </p:par>
                            </p:childTnLst>
                          </p:cTn>
                        </p:par>
                        <p:par>
                          <p:cTn id="26" fill="hold">
                            <p:stCondLst>
                              <p:cond delay="1500"/>
                            </p:stCondLst>
                            <p:childTnLst>
                              <p:par>
                                <p:cTn id="27" presetID="16" presetClass="entr" presetSubtype="37" fill="hold" nodeType="after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barn(outVertical)">
                                      <p:cBhvr>
                                        <p:cTn id="29" dur="250"/>
                                        <p:tgtEl>
                                          <p:spTgt spid="15"/>
                                        </p:tgtEl>
                                      </p:cBhvr>
                                    </p:animEffect>
                                  </p:childTnLst>
                                </p:cTn>
                              </p:par>
                              <p:par>
                                <p:cTn id="30" presetID="16" presetClass="entr" presetSubtype="37" fill="hold"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barn(outVertical)">
                                      <p:cBhvr>
                                        <p:cTn id="32" dur="250"/>
                                        <p:tgtEl>
                                          <p:spTgt spid="32"/>
                                        </p:tgtEl>
                                      </p:cBhvr>
                                    </p:animEffect>
                                  </p:childTnLst>
                                </p:cTn>
                              </p:par>
                            </p:childTnLst>
                          </p:cTn>
                        </p:par>
                        <p:par>
                          <p:cTn id="33" fill="hold">
                            <p:stCondLst>
                              <p:cond delay="1750"/>
                            </p:stCondLst>
                            <p:childTnLst>
                              <p:par>
                                <p:cTn id="34" presetID="10" presetClass="entr" presetSubtype="0"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500"/>
                                        <p:tgtEl>
                                          <p:spTgt spid="31"/>
                                        </p:tgtEl>
                                      </p:cBhvr>
                                    </p:animEffect>
                                  </p:childTnLst>
                                </p:cTn>
                              </p:par>
                            </p:childTnLst>
                          </p:cTn>
                        </p:par>
                        <p:par>
                          <p:cTn id="40" fill="hold">
                            <p:stCondLst>
                              <p:cond delay="2250"/>
                            </p:stCondLst>
                            <p:childTnLst>
                              <p:par>
                                <p:cTn id="41" presetID="22" presetClass="entr" presetSubtype="8" fill="hold"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left)">
                                      <p:cBhvr>
                                        <p:cTn id="43" dur="500"/>
                                        <p:tgtEl>
                                          <p:spTgt spid="16"/>
                                        </p:tgtEl>
                                      </p:cBhvr>
                                    </p:animEffect>
                                  </p:childTnLst>
                                </p:cTn>
                              </p:par>
                              <p:par>
                                <p:cTn id="44" presetID="22" presetClass="entr" presetSubtype="8" fill="hold" nodeType="withEffect">
                                  <p:stCondLst>
                                    <p:cond delay="0"/>
                                  </p:stCondLst>
                                  <p:childTnLst>
                                    <p:set>
                                      <p:cBhvr>
                                        <p:cTn id="45" dur="1" fill="hold">
                                          <p:stCondLst>
                                            <p:cond delay="0"/>
                                          </p:stCondLst>
                                        </p:cTn>
                                        <p:tgtEl>
                                          <p:spTgt spid="3"/>
                                        </p:tgtEl>
                                        <p:attrNameLst>
                                          <p:attrName>style.visibility</p:attrName>
                                        </p:attrNameLst>
                                      </p:cBhvr>
                                      <p:to>
                                        <p:strVal val="visible"/>
                                      </p:to>
                                    </p:set>
                                    <p:animEffect transition="in" filter="wipe(left)">
                                      <p:cBhvr>
                                        <p:cTn id="46" dur="500"/>
                                        <p:tgtEl>
                                          <p:spTgt spid="3"/>
                                        </p:tgtEl>
                                      </p:cBhvr>
                                    </p:animEffect>
                                  </p:childTnLst>
                                </p:cTn>
                              </p:par>
                            </p:childTnLst>
                          </p:cTn>
                        </p:par>
                        <p:par>
                          <p:cTn id="47" fill="hold">
                            <p:stCondLst>
                              <p:cond delay="2750"/>
                            </p:stCondLst>
                            <p:childTnLst>
                              <p:par>
                                <p:cTn id="48" presetID="22" presetClass="entr" presetSubtype="8"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left)">
                                      <p:cBhvr>
                                        <p:cTn id="50" dur="500"/>
                                        <p:tgtEl>
                                          <p:spTgt spid="19"/>
                                        </p:tgtEl>
                                      </p:cBhvr>
                                    </p:animEffect>
                                  </p:childTnLst>
                                </p:cTn>
                              </p:par>
                              <p:par>
                                <p:cTn id="51" presetID="22" presetClass="entr" presetSubtype="8" fill="hold" nodeType="with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wipe(left)">
                                      <p:cBhvr>
                                        <p:cTn id="5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p:bldP spid="14" grpId="0"/>
      <p:bldP spid="29" grpId="0" animBg="1"/>
      <p:bldP spid="30" grpId="0"/>
      <p:bldP spid="31" grpId="0"/>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矩形 11"/>
          <p:cNvSpPr/>
          <p:nvPr/>
        </p:nvSpPr>
        <p:spPr>
          <a:xfrm>
            <a:off x="4572000" y="0"/>
            <a:ext cx="7620000"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114800" y="404813"/>
            <a:ext cx="7742238" cy="6048375"/>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0" y="0"/>
            <a:ext cx="4572000" cy="6858000"/>
          </a:xfrm>
          <a:prstGeom prst="rect">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54240" y="836613"/>
            <a:ext cx="285750" cy="28575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552360" y="1027113"/>
            <a:ext cx="285750" cy="28575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277811" y="1980560"/>
            <a:ext cx="2365375" cy="923330"/>
          </a:xfrm>
          <a:prstGeom prst="rect">
            <a:avLst/>
          </a:prstGeom>
          <a:noFill/>
        </p:spPr>
        <p:txBody>
          <a:bodyPr wrap="square" rtlCol="0">
            <a:spAutoFit/>
          </a:bodyPr>
          <a:lstStyle/>
          <a:p>
            <a:r>
              <a:rPr lang="en-US" altLang="zh-CN" sz="5400" dirty="0" smtClean="0">
                <a:solidFill>
                  <a:schemeClr val="bg1"/>
                </a:solidFill>
                <a:latin typeface="Brush Script Std" panose="03060802040607070404" pitchFamily="66" charset="0"/>
              </a:rPr>
              <a:t>welcome</a:t>
            </a:r>
            <a:endParaRPr lang="zh-CN" altLang="en-US" sz="5400" dirty="0">
              <a:solidFill>
                <a:schemeClr val="bg1"/>
              </a:solidFill>
              <a:latin typeface="Brush Script Std" panose="03060802040607070404" pitchFamily="66" charset="0"/>
            </a:endParaRPr>
          </a:p>
        </p:txBody>
      </p:sp>
      <p:grpSp>
        <p:nvGrpSpPr>
          <p:cNvPr id="18" name="组合 17"/>
          <p:cNvGrpSpPr/>
          <p:nvPr/>
        </p:nvGrpSpPr>
        <p:grpSpPr>
          <a:xfrm>
            <a:off x="247879" y="3976501"/>
            <a:ext cx="3795485" cy="1650014"/>
            <a:chOff x="247879" y="3545115"/>
            <a:chExt cx="3795485" cy="1650014"/>
          </a:xfrm>
        </p:grpSpPr>
        <p:sp>
          <p:nvSpPr>
            <p:cNvPr id="20" name="矩形 19"/>
            <p:cNvSpPr/>
            <p:nvPr/>
          </p:nvSpPr>
          <p:spPr>
            <a:xfrm>
              <a:off x="247879" y="3545115"/>
              <a:ext cx="3795485" cy="535531"/>
            </a:xfrm>
            <a:prstGeom prst="rect">
              <a:avLst/>
            </a:prstGeom>
          </p:spPr>
          <p:txBody>
            <a:bodyPr wrap="square">
              <a:spAutoFit/>
            </a:bodyPr>
            <a:lstStyle/>
            <a:p>
              <a:pPr algn="just">
                <a:lnSpc>
                  <a:spcPct val="120000"/>
                </a:lnSpc>
                <a:defRPr/>
              </a:pPr>
              <a:r>
                <a:rPr lang="en-US" altLang="zh-CN" sz="1200" dirty="0">
                  <a:solidFill>
                    <a:schemeClr val="bg1"/>
                  </a:solidFill>
                </a:rPr>
                <a:t>With equal passion I have sought knowledge. I have wished to understand the hearts of men. </a:t>
              </a:r>
              <a:endParaRPr lang="zh-CN" altLang="en-US" sz="1200" dirty="0">
                <a:solidFill>
                  <a:schemeClr val="bg1"/>
                </a:solidFill>
              </a:endParaRPr>
            </a:p>
          </p:txBody>
        </p:sp>
        <p:sp>
          <p:nvSpPr>
            <p:cNvPr id="21" name="矩形 20"/>
            <p:cNvSpPr/>
            <p:nvPr/>
          </p:nvSpPr>
          <p:spPr>
            <a:xfrm>
              <a:off x="247879" y="4216400"/>
              <a:ext cx="3795485" cy="978729"/>
            </a:xfrm>
            <a:prstGeom prst="rect">
              <a:avLst/>
            </a:prstGeom>
          </p:spPr>
          <p:txBody>
            <a:bodyPr wrap="square">
              <a:spAutoFit/>
            </a:bodyPr>
            <a:lstStyle/>
            <a:p>
              <a:pPr algn="just">
                <a:lnSpc>
                  <a:spcPct val="120000"/>
                </a:lnSpc>
                <a:defRPr/>
              </a:pPr>
              <a:r>
                <a:rPr lang="en-US" altLang="zh-CN" sz="1200" dirty="0">
                  <a:solidFill>
                    <a:schemeClr val="bg1"/>
                  </a:solidFill>
                </a:rPr>
                <a:t>I have wished to know why the stars shine. And I have tried to apprehend the Pythagorean power by which number holds sway above the flux. A little of this, but not much, I have achieved.</a:t>
              </a:r>
              <a:endParaRPr lang="zh-CN" altLang="en-US" sz="1200" dirty="0">
                <a:solidFill>
                  <a:schemeClr val="bg1"/>
                </a:solidFill>
              </a:endParaRPr>
            </a:p>
          </p:txBody>
        </p:sp>
      </p:grpSp>
      <p:cxnSp>
        <p:nvCxnSpPr>
          <p:cNvPr id="19" name="直接连接符 18"/>
          <p:cNvCxnSpPr/>
          <p:nvPr/>
        </p:nvCxnSpPr>
        <p:spPr>
          <a:xfrm>
            <a:off x="334963" y="3348757"/>
            <a:ext cx="477838" cy="0"/>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4" name="文本框 21"/>
          <p:cNvSpPr txBox="1">
            <a:spLocks noChangeArrowheads="1"/>
          </p:cNvSpPr>
          <p:nvPr/>
        </p:nvSpPr>
        <p:spPr bwMode="auto">
          <a:xfrm>
            <a:off x="9791700" y="649514"/>
            <a:ext cx="2065338" cy="34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r" eaLnBrk="1" hangingPunct="1">
              <a:lnSpc>
                <a:spcPct val="100000"/>
              </a:lnSpc>
              <a:spcBef>
                <a:spcPct val="0"/>
              </a:spcBef>
              <a:buFontTx/>
              <a:buNone/>
            </a:pPr>
            <a:r>
              <a:rPr lang="en-US" altLang="zh-CN" sz="4400" b="1" dirty="0" smtClean="0">
                <a:solidFill>
                  <a:srgbClr val="42A881">
                    <a:alpha val="34000"/>
                  </a:srgbClr>
                </a:solidFill>
                <a:latin typeface="Arial" panose="020B0604020202020204" pitchFamily="34" charset="0"/>
                <a:ea typeface="微软雅黑" panose="020B0503020204020204" pitchFamily="34" charset="-122"/>
                <a:cs typeface="Arial" panose="020B0604020202020204" pitchFamily="34" charset="0"/>
              </a:rPr>
              <a:t>COMPANY INTRODUCTION</a:t>
            </a:r>
            <a:endParaRPr lang="zh-CN" altLang="en-US" sz="4400" b="1" dirty="0">
              <a:solidFill>
                <a:srgbClr val="42A881">
                  <a:alpha val="34000"/>
                </a:srgbClr>
              </a:solidFill>
              <a:latin typeface="Arial" panose="020B0604020202020204" pitchFamily="34" charset="0"/>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34675887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left)">
                                      <p:cBhvr>
                                        <p:cTn id="8" dur="500"/>
                                        <p:tgtEl>
                                          <p:spTgt spid="4"/>
                                        </p:tgtEl>
                                      </p:cBhvr>
                                    </p:animEffect>
                                  </p:childTnLst>
                                </p:cTn>
                              </p:par>
                              <p:par>
                                <p:cTn id="9" presetID="12" presetClass="entr" presetSubtype="8"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p:tgtEl>
                                          <p:spTgt spid="5"/>
                                        </p:tgtEl>
                                        <p:attrNameLst>
                                          <p:attrName>ppt_x</p:attrName>
                                        </p:attrNameLst>
                                      </p:cBhvr>
                                      <p:tavLst>
                                        <p:tav tm="0">
                                          <p:val>
                                            <p:strVal val="#ppt_x-#ppt_w*1.125000"/>
                                          </p:val>
                                        </p:tav>
                                        <p:tav tm="100000">
                                          <p:val>
                                            <p:strVal val="#ppt_x"/>
                                          </p:val>
                                        </p:tav>
                                      </p:tavLst>
                                    </p:anim>
                                    <p:animEffect transition="in" filter="wipe(right)">
                                      <p:cBhvr>
                                        <p:cTn id="12" dur="500"/>
                                        <p:tgtEl>
                                          <p:spTgt spid="5"/>
                                        </p:tgtEl>
                                      </p:cBhvr>
                                    </p:animEffect>
                                  </p:childTnLst>
                                </p:cTn>
                              </p:par>
                            </p:childTnLst>
                          </p:cTn>
                        </p:par>
                        <p:par>
                          <p:cTn id="13" fill="hold">
                            <p:stCondLst>
                              <p:cond delay="500"/>
                            </p:stCondLst>
                            <p:childTnLst>
                              <p:par>
                                <p:cTn id="14" presetID="9" presetClass="entr" presetSubtype="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dissolve">
                                      <p:cBhvr>
                                        <p:cTn id="16" dur="500"/>
                                        <p:tgtEl>
                                          <p:spTgt spid="17"/>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left)">
                                      <p:cBhvr>
                                        <p:cTn id="20" dur="250"/>
                                        <p:tgtEl>
                                          <p:spTgt spid="19"/>
                                        </p:tgtEl>
                                      </p:cBhvr>
                                    </p:animEffect>
                                  </p:childTnLst>
                                </p:cTn>
                              </p:par>
                            </p:childTnLst>
                          </p:cTn>
                        </p:par>
                        <p:par>
                          <p:cTn id="21" fill="hold">
                            <p:stCondLst>
                              <p:cond delay="1250"/>
                            </p:stCondLst>
                            <p:childTnLst>
                              <p:par>
                                <p:cTn id="22" presetID="10" presetClass="entr" presetSubtype="0" fill="hold"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7"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菱形 6"/>
          <p:cNvSpPr/>
          <p:nvPr/>
        </p:nvSpPr>
        <p:spPr>
          <a:xfrm>
            <a:off x="-3506588" y="-1877119"/>
            <a:ext cx="10612238" cy="10612238"/>
          </a:xfrm>
          <a:prstGeom prst="diamond">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8143874" y="1084943"/>
            <a:ext cx="4048125" cy="4688114"/>
            <a:chOff x="8143874" y="1084943"/>
            <a:chExt cx="4048125" cy="4688114"/>
          </a:xfrm>
        </p:grpSpPr>
        <p:sp>
          <p:nvSpPr>
            <p:cNvPr id="6" name="矩形 5"/>
            <p:cNvSpPr/>
            <p:nvPr/>
          </p:nvSpPr>
          <p:spPr>
            <a:xfrm>
              <a:off x="8143874" y="1084943"/>
              <a:ext cx="4048125" cy="4688114"/>
            </a:xfrm>
            <a:prstGeom prst="rect">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8410730" y="1509486"/>
              <a:ext cx="2485869" cy="3884840"/>
              <a:chOff x="3581400" y="376495"/>
              <a:chExt cx="1993900" cy="3116006"/>
            </a:xfrm>
          </p:grpSpPr>
          <p:sp>
            <p:nvSpPr>
              <p:cNvPr id="18" name="矩形 17"/>
              <p:cNvSpPr/>
              <p:nvPr/>
            </p:nvSpPr>
            <p:spPr>
              <a:xfrm>
                <a:off x="3581400" y="376495"/>
                <a:ext cx="1993900" cy="3116006"/>
              </a:xfrm>
              <a:prstGeom prst="rect">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20" name="组合 19"/>
              <p:cNvGrpSpPr/>
              <p:nvPr/>
            </p:nvGrpSpPr>
            <p:grpSpPr>
              <a:xfrm>
                <a:off x="3694444" y="2592389"/>
                <a:ext cx="1717350" cy="727949"/>
                <a:chOff x="8309481" y="1420360"/>
                <a:chExt cx="1717350" cy="727949"/>
              </a:xfrm>
            </p:grpSpPr>
            <p:sp>
              <p:nvSpPr>
                <p:cNvPr id="22" name="文本框 21"/>
                <p:cNvSpPr txBox="1">
                  <a:spLocks noChangeArrowheads="1"/>
                </p:cNvSpPr>
                <p:nvPr/>
              </p:nvSpPr>
              <p:spPr bwMode="auto">
                <a:xfrm>
                  <a:off x="8309481" y="1679265"/>
                  <a:ext cx="1673718" cy="469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3200" b="1" dirty="0">
                      <a:solidFill>
                        <a:schemeClr val="bg1"/>
                      </a:solidFill>
                      <a:latin typeface="微软雅黑" panose="020B0503020204020204" pitchFamily="34" charset="-122"/>
                      <a:ea typeface="微软雅黑" panose="020B0503020204020204" pitchFamily="34" charset="-122"/>
                    </a:rPr>
                    <a:t>数据分析</a:t>
                  </a:r>
                </a:p>
              </p:txBody>
            </p:sp>
            <p:sp>
              <p:nvSpPr>
                <p:cNvPr id="23" name="矩形 29"/>
                <p:cNvSpPr>
                  <a:spLocks noChangeArrowheads="1"/>
                </p:cNvSpPr>
                <p:nvPr/>
              </p:nvSpPr>
              <p:spPr bwMode="auto">
                <a:xfrm>
                  <a:off x="8309481" y="1420360"/>
                  <a:ext cx="1717350" cy="23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20000"/>
                    </a:lnSpc>
                  </a:pPr>
                  <a:r>
                    <a:rPr lang="en-US" altLang="zh-CN" sz="1200" dirty="0">
                      <a:solidFill>
                        <a:schemeClr val="bg1"/>
                      </a:solidFill>
                      <a:latin typeface="Arial" panose="020B0604020202020204" pitchFamily="34" charset="0"/>
                      <a:cs typeface="Arial" panose="020B0604020202020204" pitchFamily="34" charset="0"/>
                    </a:rPr>
                    <a:t>DATA  ANALYSIS</a:t>
                  </a:r>
                </a:p>
              </p:txBody>
            </p:sp>
          </p:grpSp>
        </p:grpSp>
        <p:sp>
          <p:nvSpPr>
            <p:cNvPr id="25" name="菱形 24"/>
            <p:cNvSpPr/>
            <p:nvPr/>
          </p:nvSpPr>
          <p:spPr>
            <a:xfrm>
              <a:off x="8670131"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菱形 25"/>
            <p:cNvSpPr/>
            <p:nvPr/>
          </p:nvSpPr>
          <p:spPr>
            <a:xfrm>
              <a:off x="8945166"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菱形 26"/>
            <p:cNvSpPr/>
            <p:nvPr/>
          </p:nvSpPr>
          <p:spPr>
            <a:xfrm>
              <a:off x="9220200"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菱形 7"/>
          <p:cNvSpPr/>
          <p:nvPr/>
        </p:nvSpPr>
        <p:spPr>
          <a:xfrm>
            <a:off x="-811267" y="-962025"/>
            <a:ext cx="8782050" cy="8782050"/>
          </a:xfrm>
          <a:prstGeom prst="diamond">
            <a:avLst/>
          </a:prstGeom>
          <a:noFill/>
          <a:ln w="1143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1" y="1084943"/>
            <a:ext cx="8143875" cy="4763938"/>
            <a:chOff x="-1" y="1084943"/>
            <a:chExt cx="8143875" cy="4763938"/>
          </a:xfrm>
        </p:grpSpPr>
        <p:sp>
          <p:nvSpPr>
            <p:cNvPr id="4" name="矩形 3"/>
            <p:cNvSpPr/>
            <p:nvPr/>
          </p:nvSpPr>
          <p:spPr>
            <a:xfrm>
              <a:off x="-1" y="1084943"/>
              <a:ext cx="8143875" cy="4688114"/>
            </a:xfrm>
            <a:prstGeom prst="rect">
              <a:avLst/>
            </a:prstGeom>
            <a:blipFill>
              <a:blip r:embed="rId2"/>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组合 28"/>
            <p:cNvGrpSpPr/>
            <p:nvPr/>
          </p:nvGrpSpPr>
          <p:grpSpPr>
            <a:xfrm>
              <a:off x="-1" y="1084943"/>
              <a:ext cx="8143875" cy="4763938"/>
              <a:chOff x="-1" y="1084943"/>
              <a:chExt cx="8143875" cy="4763938"/>
            </a:xfrm>
          </p:grpSpPr>
          <p:sp>
            <p:nvSpPr>
              <p:cNvPr id="28" name="矩形 27"/>
              <p:cNvSpPr/>
              <p:nvPr/>
            </p:nvSpPr>
            <p:spPr>
              <a:xfrm>
                <a:off x="-1" y="1084943"/>
                <a:ext cx="8143875" cy="4688114"/>
              </a:xfrm>
              <a:prstGeom prst="rect">
                <a:avLst/>
              </a:prstGeom>
              <a:gradFill flip="none" rotWithShape="1">
                <a:gsLst>
                  <a:gs pos="0">
                    <a:schemeClr val="bg1">
                      <a:alpha val="47000"/>
                    </a:schemeClr>
                  </a:gs>
                  <a:gs pos="100000">
                    <a:schemeClr val="bg1">
                      <a:lumMod val="95000"/>
                      <a:alpha val="4000"/>
                    </a:schemeClr>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5610937" y="3986833"/>
                <a:ext cx="2168719" cy="1862048"/>
              </a:xfrm>
              <a:prstGeom prst="rect">
                <a:avLst/>
              </a:prstGeom>
              <a:noFill/>
            </p:spPr>
            <p:txBody>
              <a:bodyPr wrap="square" rtlCol="0">
                <a:spAutoFit/>
              </a:bodyPr>
              <a:lstStyle/>
              <a:p>
                <a:r>
                  <a:rPr lang="en-US" altLang="zh-CN" sz="11500" b="1" i="1" dirty="0" smtClean="0">
                    <a:solidFill>
                      <a:srgbClr val="1F8784"/>
                    </a:solidFill>
                    <a:latin typeface="微软雅黑" panose="020B0503020204020204" pitchFamily="34" charset="-122"/>
                    <a:ea typeface="微软雅黑" panose="020B0503020204020204" pitchFamily="34" charset="-122"/>
                  </a:rPr>
                  <a:t>02</a:t>
                </a:r>
                <a:endParaRPr lang="zh-CN" altLang="en-US" sz="11500" b="1" i="1" dirty="0">
                  <a:solidFill>
                    <a:srgbClr val="1F8784"/>
                  </a:solidFill>
                  <a:latin typeface="微软雅黑" panose="020B0503020204020204" pitchFamily="34" charset="-122"/>
                  <a:ea typeface="微软雅黑" panose="020B0503020204020204" pitchFamily="34" charset="-122"/>
                </a:endParaRPr>
              </a:p>
            </p:txBody>
          </p:sp>
        </p:grpSp>
      </p:grpSp>
      <p:sp>
        <p:nvSpPr>
          <p:cNvPr id="16" name="菱形 15"/>
          <p:cNvSpPr/>
          <p:nvPr/>
        </p:nvSpPr>
        <p:spPr>
          <a:xfrm>
            <a:off x="-2356486" y="1059543"/>
            <a:ext cx="4712972" cy="4712972"/>
          </a:xfrm>
          <a:prstGeom prst="diamond">
            <a:avLst/>
          </a:prstGeom>
          <a:solidFill>
            <a:schemeClr val="bg1">
              <a:alpha val="30000"/>
            </a:schemeClr>
          </a:solidFill>
          <a:ln w="1143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408591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0-#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1+#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decel="60000"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0-#ppt_w/2"/>
                                          </p:val>
                                        </p:tav>
                                        <p:tav tm="100000">
                                          <p:val>
                                            <p:strVal val="#ppt_x"/>
                                          </p:val>
                                        </p:tav>
                                      </p:tavLst>
                                    </p:anim>
                                    <p:anim calcmode="lin" valueType="num">
                                      <p:cBhvr additive="base">
                                        <p:cTn id="17" dur="500" fill="hold"/>
                                        <p:tgtEl>
                                          <p:spTgt spid="8"/>
                                        </p:tgtEl>
                                        <p:attrNameLst>
                                          <p:attrName>ppt_y</p:attrName>
                                        </p:attrNameLst>
                                      </p:cBhvr>
                                      <p:tavLst>
                                        <p:tav tm="0">
                                          <p:val>
                                            <p:strVal val="#ppt_y"/>
                                          </p:val>
                                        </p:tav>
                                        <p:tav tm="100000">
                                          <p:val>
                                            <p:strVal val="#ppt_y"/>
                                          </p:val>
                                        </p:tav>
                                      </p:tavLst>
                                    </p:anim>
                                  </p:childTnLst>
                                </p:cTn>
                              </p:par>
                              <p:par>
                                <p:cTn id="18" presetID="2" presetClass="entr" presetSubtype="8" decel="60000" fill="hold" grpId="0" nodeType="withEffect">
                                  <p:stCondLst>
                                    <p:cond delay="25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0-#ppt_w/2"/>
                                          </p:val>
                                        </p:tav>
                                        <p:tav tm="100000">
                                          <p:val>
                                            <p:strVal val="#ppt_x"/>
                                          </p:val>
                                        </p:tav>
                                      </p:tavLst>
                                    </p:anim>
                                    <p:anim calcmode="lin" valueType="num">
                                      <p:cBhvr additive="base">
                                        <p:cTn id="21" dur="500" fill="hold"/>
                                        <p:tgtEl>
                                          <p:spTgt spid="16"/>
                                        </p:tgtEl>
                                        <p:attrNameLst>
                                          <p:attrName>ppt_y</p:attrName>
                                        </p:attrNameLst>
                                      </p:cBhvr>
                                      <p:tavLst>
                                        <p:tav tm="0">
                                          <p:val>
                                            <p:strVal val="#ppt_y"/>
                                          </p:val>
                                        </p:tav>
                                        <p:tav tm="100000">
                                          <p:val>
                                            <p:strVal val="#ppt_y"/>
                                          </p:val>
                                        </p:tav>
                                      </p:tavLst>
                                    </p:anim>
                                  </p:childTnLst>
                                </p:cTn>
                              </p:par>
                              <p:par>
                                <p:cTn id="22" presetID="10" presetClass="entr" presetSubtype="0" fill="hold" grpId="0" nodeType="withEffect">
                                  <p:stCondLst>
                                    <p:cond delay="5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6"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6" name="组合 5"/>
          <p:cNvGrpSpPr/>
          <p:nvPr/>
        </p:nvGrpSpPr>
        <p:grpSpPr>
          <a:xfrm>
            <a:off x="354240" y="238579"/>
            <a:ext cx="483870" cy="476250"/>
            <a:chOff x="4267200" y="1409700"/>
            <a:chExt cx="483870" cy="476250"/>
          </a:xfrm>
        </p:grpSpPr>
        <p:sp>
          <p:nvSpPr>
            <p:cNvPr id="4" name="矩形 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数据分析</a:t>
            </a:r>
          </a:p>
        </p:txBody>
      </p:sp>
      <p:sp>
        <p:nvSpPr>
          <p:cNvPr id="8"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DATA  ANALYSIS</a:t>
            </a:r>
          </a:p>
        </p:txBody>
      </p:sp>
      <p:grpSp>
        <p:nvGrpSpPr>
          <p:cNvPr id="28" name="组合 27"/>
          <p:cNvGrpSpPr/>
          <p:nvPr/>
        </p:nvGrpSpPr>
        <p:grpSpPr>
          <a:xfrm>
            <a:off x="11283157" y="493046"/>
            <a:ext cx="573881" cy="276999"/>
            <a:chOff x="11283157" y="493046"/>
            <a:chExt cx="573881" cy="276999"/>
          </a:xfrm>
        </p:grpSpPr>
        <p:sp>
          <p:nvSpPr>
            <p:cNvPr id="26" name="矩形 25"/>
            <p:cNvSpPr/>
            <p:nvPr/>
          </p:nvSpPr>
          <p:spPr>
            <a:xfrm flipH="1">
              <a:off x="11332369" y="536295"/>
              <a:ext cx="468313" cy="190500"/>
            </a:xfrm>
            <a:prstGeom prst="rect">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11283157" y="493046"/>
              <a:ext cx="573881" cy="276999"/>
            </a:xfrm>
            <a:prstGeom prst="rect">
              <a:avLst/>
            </a:prstGeom>
            <a:noFill/>
          </p:spPr>
          <p:txBody>
            <a:bodyPr wrap="square" rtlCol="0">
              <a:spAutoFit/>
            </a:bodyPr>
            <a:lstStyle/>
            <a:p>
              <a:pPr algn="dist"/>
              <a:r>
                <a:rPr lang="en-US" altLang="zh-CN" sz="1200" dirty="0" smtClean="0">
                  <a:solidFill>
                    <a:schemeClr val="bg1"/>
                  </a:solidFill>
                </a:rPr>
                <a:t>LOGO</a:t>
              </a:r>
              <a:endParaRPr lang="zh-CN" altLang="en-US" sz="1200" dirty="0">
                <a:solidFill>
                  <a:schemeClr val="bg1"/>
                </a:solidFill>
              </a:endParaRPr>
            </a:p>
          </p:txBody>
        </p:sp>
      </p:grpSp>
      <p:grpSp>
        <p:nvGrpSpPr>
          <p:cNvPr id="10" name="组合 9"/>
          <p:cNvGrpSpPr/>
          <p:nvPr/>
        </p:nvGrpSpPr>
        <p:grpSpPr>
          <a:xfrm>
            <a:off x="0" y="1310509"/>
            <a:ext cx="12192000" cy="3151133"/>
            <a:chOff x="0" y="1200150"/>
            <a:chExt cx="12192000" cy="3151133"/>
          </a:xfrm>
        </p:grpSpPr>
        <p:sp>
          <p:nvSpPr>
            <p:cNvPr id="2" name="矩形 1"/>
            <p:cNvSpPr/>
            <p:nvPr/>
          </p:nvSpPr>
          <p:spPr>
            <a:xfrm>
              <a:off x="0" y="1200150"/>
              <a:ext cx="12192000" cy="3151133"/>
            </a:xfrm>
            <a:prstGeom prst="rect">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2" name="图表 31"/>
            <p:cNvGraphicFramePr/>
            <p:nvPr>
              <p:extLst>
                <p:ext uri="{D42A27DB-BD31-4B8C-83A1-F6EECF244321}">
                  <p14:modId xmlns:p14="http://schemas.microsoft.com/office/powerpoint/2010/main" val="2746905125"/>
                </p:ext>
              </p:extLst>
            </p:nvPr>
          </p:nvGraphicFramePr>
          <p:xfrm>
            <a:off x="334963" y="1357641"/>
            <a:ext cx="6349616" cy="2899048"/>
          </p:xfrm>
          <a:graphic>
            <a:graphicData uri="http://schemas.openxmlformats.org/drawingml/2006/chart">
              <c:chart xmlns:c="http://schemas.openxmlformats.org/drawingml/2006/chart" xmlns:r="http://schemas.openxmlformats.org/officeDocument/2006/relationships" r:id="rId2"/>
            </a:graphicData>
          </a:graphic>
        </p:graphicFrame>
        <p:grpSp>
          <p:nvGrpSpPr>
            <p:cNvPr id="34" name="组合 33"/>
            <p:cNvGrpSpPr/>
            <p:nvPr/>
          </p:nvGrpSpPr>
          <p:grpSpPr>
            <a:xfrm>
              <a:off x="7382146" y="1845078"/>
              <a:ext cx="4252806" cy="1961592"/>
              <a:chOff x="174516" y="1151395"/>
              <a:chExt cx="4252806" cy="1961592"/>
            </a:xfrm>
          </p:grpSpPr>
          <p:sp>
            <p:nvSpPr>
              <p:cNvPr id="35" name="矩形 34"/>
              <p:cNvSpPr/>
              <p:nvPr/>
            </p:nvSpPr>
            <p:spPr>
              <a:xfrm>
                <a:off x="174517" y="1151395"/>
                <a:ext cx="2647776" cy="523220"/>
              </a:xfrm>
              <a:prstGeom prst="rect">
                <a:avLst/>
              </a:prstGeom>
            </p:spPr>
            <p:txBody>
              <a:bodyPr wrap="none">
                <a:spAutoFit/>
              </a:bodyPr>
              <a:lstStyle/>
              <a:p>
                <a:r>
                  <a:rPr lang="en-US" altLang="zh-CN" sz="2800" b="1" dirty="0" smtClean="0">
                    <a:solidFill>
                      <a:schemeClr val="bg1"/>
                    </a:solidFill>
                    <a:ea typeface="Microsoft Yi Baiti" panose="03000500000000000000" pitchFamily="66" charset="0"/>
                  </a:rPr>
                  <a:t>ADD YOUR TITLE</a:t>
                </a:r>
                <a:endParaRPr lang="zh-CN" altLang="en-US" sz="2800" b="1" dirty="0">
                  <a:solidFill>
                    <a:schemeClr val="bg1"/>
                  </a:solidFill>
                </a:endParaRPr>
              </a:p>
            </p:txBody>
          </p:sp>
          <p:sp>
            <p:nvSpPr>
              <p:cNvPr id="36" name="矩形 35"/>
              <p:cNvSpPr/>
              <p:nvPr/>
            </p:nvSpPr>
            <p:spPr>
              <a:xfrm>
                <a:off x="174516" y="2355857"/>
                <a:ext cx="4252806" cy="757130"/>
              </a:xfrm>
              <a:prstGeom prst="rect">
                <a:avLst/>
              </a:prstGeom>
            </p:spPr>
            <p:txBody>
              <a:bodyPr wrap="square">
                <a:spAutoFit/>
              </a:bodyPr>
              <a:lstStyle/>
              <a:p>
                <a:pPr algn="just">
                  <a:lnSpc>
                    <a:spcPct val="120000"/>
                  </a:lnSpc>
                </a:pPr>
                <a:r>
                  <a:rPr lang="en-US" altLang="zh-CN" sz="1200" dirty="0">
                    <a:solidFill>
                      <a:schemeClr val="bg1"/>
                    </a:solidFill>
                    <a:latin typeface="Arial" panose="020B0604020202020204" pitchFamily="34" charset="0"/>
                    <a:cs typeface="Arial" panose="020B0604020202020204" pitchFamily="34" charset="0"/>
                  </a:rPr>
                  <a:t>Once when I was six years old I saw a magnificent picture in a book, called True Stories from Nature, about the primeval forest. </a:t>
                </a:r>
                <a:endParaRPr lang="zh-CN" altLang="en-US" sz="1200" dirty="0">
                  <a:solidFill>
                    <a:schemeClr val="bg1"/>
                  </a:solidFill>
                  <a:latin typeface="Arial" panose="020B0604020202020204" pitchFamily="34" charset="0"/>
                  <a:cs typeface="Arial" panose="020B0604020202020204" pitchFamily="34" charset="0"/>
                </a:endParaRPr>
              </a:p>
            </p:txBody>
          </p:sp>
          <p:cxnSp>
            <p:nvCxnSpPr>
              <p:cNvPr id="37" name="直接连接符 36"/>
              <p:cNvCxnSpPr/>
              <p:nvPr/>
            </p:nvCxnSpPr>
            <p:spPr>
              <a:xfrm>
                <a:off x="303431" y="2015236"/>
                <a:ext cx="394094" cy="0"/>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7078717" y="1529255"/>
              <a:ext cx="4778321" cy="2569779"/>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矩形 39"/>
          <p:cNvSpPr/>
          <p:nvPr/>
        </p:nvSpPr>
        <p:spPr>
          <a:xfrm>
            <a:off x="1242080" y="5011835"/>
            <a:ext cx="4023603" cy="1192634"/>
          </a:xfrm>
          <a:prstGeom prst="rect">
            <a:avLst/>
          </a:prstGeom>
        </p:spPr>
        <p:txBody>
          <a:bodyPr wrap="square">
            <a:spAutoFit/>
          </a:bodyPr>
          <a:lstStyle/>
          <a:p>
            <a:pPr lvl="0">
              <a:lnSpc>
                <a:spcPct val="130000"/>
              </a:lnSpc>
              <a:defRPr/>
            </a:pPr>
            <a:r>
              <a:rPr lang="en-US" altLang="zh-CN" sz="1100" dirty="0">
                <a:solidFill>
                  <a:schemeClr val="tx1">
                    <a:lumMod val="75000"/>
                    <a:lumOff val="25000"/>
                  </a:schemeClr>
                </a:solidFill>
                <a:latin typeface="Arial" panose="020B0604020202020204" pitchFamily="34" charset="0"/>
                <a:cs typeface="Arial" panose="020B0604020202020204" pitchFamily="34" charset="0"/>
              </a:rPr>
              <a:t>we are introduced to the narrator, a pilot, and his ideas about </a:t>
            </a:r>
            <a:r>
              <a:rPr lang="en-US" altLang="zh-CN" sz="1100" dirty="0" smtClean="0">
                <a:solidFill>
                  <a:schemeClr val="tx1">
                    <a:lumMod val="75000"/>
                    <a:lumOff val="25000"/>
                  </a:schemeClr>
                </a:solidFill>
                <a:latin typeface="Arial" panose="020B0604020202020204" pitchFamily="34" charset="0"/>
                <a:cs typeface="Arial" panose="020B0604020202020204" pitchFamily="34" charset="0"/>
              </a:rPr>
              <a:t>grown-</a:t>
            </a:r>
            <a:r>
              <a:rPr lang="en-US" altLang="zh-CN" sz="1100" dirty="0" err="1" smtClean="0">
                <a:solidFill>
                  <a:schemeClr val="tx1">
                    <a:lumMod val="75000"/>
                    <a:lumOff val="25000"/>
                  </a:schemeClr>
                </a:solidFill>
                <a:latin typeface="Arial" panose="020B0604020202020204" pitchFamily="34" charset="0"/>
                <a:cs typeface="Arial" panose="020B0604020202020204" pitchFamily="34" charset="0"/>
              </a:rPr>
              <a:t>ups.Once</a:t>
            </a:r>
            <a:r>
              <a:rPr lang="en-US" altLang="zh-CN" sz="1100" dirty="0" smtClean="0">
                <a:solidFill>
                  <a:schemeClr val="tx1">
                    <a:lumMod val="75000"/>
                    <a:lumOff val="25000"/>
                  </a:schemeClr>
                </a:solidFill>
                <a:latin typeface="Arial" panose="020B0604020202020204" pitchFamily="34" charset="0"/>
                <a:cs typeface="Arial" panose="020B0604020202020204" pitchFamily="34" charset="0"/>
              </a:rPr>
              <a:t> </a:t>
            </a:r>
            <a:r>
              <a:rPr lang="en-US" altLang="zh-CN" sz="1100" dirty="0">
                <a:solidFill>
                  <a:schemeClr val="tx1">
                    <a:lumMod val="75000"/>
                    <a:lumOff val="25000"/>
                  </a:schemeClr>
                </a:solidFill>
                <a:latin typeface="Arial" panose="020B0604020202020204" pitchFamily="34" charset="0"/>
                <a:cs typeface="Arial" panose="020B0604020202020204" pitchFamily="34" charset="0"/>
              </a:rPr>
              <a:t>when I was six years old I saw a magnificent picture in a book, called True Stories from Nature, about the primeval forest. It was a picture of a boa constrictor in the act of swallowing an animal. Here is a copy of the drawing.</a:t>
            </a:r>
            <a:endParaRPr lang="zh-CN" altLang="en-US" sz="11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42" name="组合 41"/>
          <p:cNvGrpSpPr/>
          <p:nvPr/>
        </p:nvGrpSpPr>
        <p:grpSpPr>
          <a:xfrm rot="16200000">
            <a:off x="713336" y="5098174"/>
            <a:ext cx="283779" cy="283779"/>
            <a:chOff x="1418897" y="3247697"/>
            <a:chExt cx="283779" cy="283779"/>
          </a:xfrm>
        </p:grpSpPr>
        <p:sp>
          <p:nvSpPr>
            <p:cNvPr id="44" name="矩形 43"/>
            <p:cNvSpPr/>
            <p:nvPr/>
          </p:nvSpPr>
          <p:spPr>
            <a:xfrm>
              <a:off x="1418897" y="3247697"/>
              <a:ext cx="283779" cy="283779"/>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6" name="组合 45"/>
            <p:cNvGrpSpPr/>
            <p:nvPr/>
          </p:nvGrpSpPr>
          <p:grpSpPr>
            <a:xfrm>
              <a:off x="1482206" y="3350296"/>
              <a:ext cx="157161" cy="78581"/>
              <a:chOff x="1809750" y="3071813"/>
              <a:chExt cx="223837" cy="111919"/>
            </a:xfrm>
          </p:grpSpPr>
          <p:cxnSp>
            <p:nvCxnSpPr>
              <p:cNvPr id="47" name="直接连接符 46"/>
              <p:cNvCxnSpPr/>
              <p:nvPr/>
            </p:nvCxnSpPr>
            <p:spPr>
              <a:xfrm>
                <a:off x="1809750"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1921668"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sp>
        <p:nvSpPr>
          <p:cNvPr id="61" name="矩形 60"/>
          <p:cNvSpPr/>
          <p:nvPr/>
        </p:nvSpPr>
        <p:spPr>
          <a:xfrm>
            <a:off x="7564051" y="5011835"/>
            <a:ext cx="4023603" cy="1192634"/>
          </a:xfrm>
          <a:prstGeom prst="rect">
            <a:avLst/>
          </a:prstGeom>
        </p:spPr>
        <p:txBody>
          <a:bodyPr wrap="square">
            <a:spAutoFit/>
          </a:bodyPr>
          <a:lstStyle/>
          <a:p>
            <a:pPr lvl="0">
              <a:lnSpc>
                <a:spcPct val="130000"/>
              </a:lnSpc>
              <a:defRPr/>
            </a:pPr>
            <a:r>
              <a:rPr lang="en-US" altLang="zh-CN" sz="1100" dirty="0">
                <a:solidFill>
                  <a:schemeClr val="tx1">
                    <a:lumMod val="75000"/>
                    <a:lumOff val="25000"/>
                  </a:schemeClr>
                </a:solidFill>
                <a:latin typeface="Arial" panose="020B0604020202020204" pitchFamily="34" charset="0"/>
                <a:cs typeface="Arial" panose="020B0604020202020204" pitchFamily="34" charset="0"/>
              </a:rPr>
              <a:t>we are introduced to the narrator, a pilot, and his ideas about </a:t>
            </a:r>
            <a:r>
              <a:rPr lang="en-US" altLang="zh-CN" sz="1100" dirty="0" smtClean="0">
                <a:solidFill>
                  <a:schemeClr val="tx1">
                    <a:lumMod val="75000"/>
                    <a:lumOff val="25000"/>
                  </a:schemeClr>
                </a:solidFill>
                <a:latin typeface="Arial" panose="020B0604020202020204" pitchFamily="34" charset="0"/>
                <a:cs typeface="Arial" panose="020B0604020202020204" pitchFamily="34" charset="0"/>
              </a:rPr>
              <a:t>grown-</a:t>
            </a:r>
            <a:r>
              <a:rPr lang="en-US" altLang="zh-CN" sz="1100" dirty="0" err="1" smtClean="0">
                <a:solidFill>
                  <a:schemeClr val="tx1">
                    <a:lumMod val="75000"/>
                    <a:lumOff val="25000"/>
                  </a:schemeClr>
                </a:solidFill>
                <a:latin typeface="Arial" panose="020B0604020202020204" pitchFamily="34" charset="0"/>
                <a:cs typeface="Arial" panose="020B0604020202020204" pitchFamily="34" charset="0"/>
              </a:rPr>
              <a:t>ups.Once</a:t>
            </a:r>
            <a:r>
              <a:rPr lang="en-US" altLang="zh-CN" sz="1100" dirty="0" smtClean="0">
                <a:solidFill>
                  <a:schemeClr val="tx1">
                    <a:lumMod val="75000"/>
                    <a:lumOff val="25000"/>
                  </a:schemeClr>
                </a:solidFill>
                <a:latin typeface="Arial" panose="020B0604020202020204" pitchFamily="34" charset="0"/>
                <a:cs typeface="Arial" panose="020B0604020202020204" pitchFamily="34" charset="0"/>
              </a:rPr>
              <a:t> </a:t>
            </a:r>
            <a:r>
              <a:rPr lang="en-US" altLang="zh-CN" sz="1100" dirty="0">
                <a:solidFill>
                  <a:schemeClr val="tx1">
                    <a:lumMod val="75000"/>
                    <a:lumOff val="25000"/>
                  </a:schemeClr>
                </a:solidFill>
                <a:latin typeface="Arial" panose="020B0604020202020204" pitchFamily="34" charset="0"/>
                <a:cs typeface="Arial" panose="020B0604020202020204" pitchFamily="34" charset="0"/>
              </a:rPr>
              <a:t>when I was six years old I saw a magnificent picture in a book, called True Stories from Nature, about the primeval forest. It was a picture of a boa constrictor in the act of swallowing an animal. Here is a copy of the drawing.</a:t>
            </a:r>
            <a:endParaRPr lang="zh-CN" altLang="en-US" sz="11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62" name="组合 61"/>
          <p:cNvGrpSpPr/>
          <p:nvPr/>
        </p:nvGrpSpPr>
        <p:grpSpPr>
          <a:xfrm rot="16200000">
            <a:off x="7035307" y="5098174"/>
            <a:ext cx="283779" cy="283779"/>
            <a:chOff x="1418897" y="3247697"/>
            <a:chExt cx="283779" cy="283779"/>
          </a:xfrm>
        </p:grpSpPr>
        <p:sp>
          <p:nvSpPr>
            <p:cNvPr id="63" name="矩形 62"/>
            <p:cNvSpPr/>
            <p:nvPr/>
          </p:nvSpPr>
          <p:spPr>
            <a:xfrm>
              <a:off x="1418897" y="3247697"/>
              <a:ext cx="283779" cy="283779"/>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4" name="组合 63"/>
            <p:cNvGrpSpPr/>
            <p:nvPr/>
          </p:nvGrpSpPr>
          <p:grpSpPr>
            <a:xfrm>
              <a:off x="1482206" y="3350296"/>
              <a:ext cx="157161" cy="78581"/>
              <a:chOff x="1809750" y="3071813"/>
              <a:chExt cx="223837" cy="111919"/>
            </a:xfrm>
          </p:grpSpPr>
          <p:cxnSp>
            <p:nvCxnSpPr>
              <p:cNvPr id="65" name="直接连接符 64"/>
              <p:cNvCxnSpPr/>
              <p:nvPr/>
            </p:nvCxnSpPr>
            <p:spPr>
              <a:xfrm>
                <a:off x="1809750"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1921668"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2072925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750"/>
                                        <p:tgtEl>
                                          <p:spTgt spid="10"/>
                                        </p:tgtEl>
                                      </p:cBhvr>
                                    </p:animEffect>
                                    <p:anim calcmode="lin" valueType="num">
                                      <p:cBhvr>
                                        <p:cTn id="8" dur="750" fill="hold"/>
                                        <p:tgtEl>
                                          <p:spTgt spid="10"/>
                                        </p:tgtEl>
                                        <p:attrNameLst>
                                          <p:attrName>ppt_x</p:attrName>
                                        </p:attrNameLst>
                                      </p:cBhvr>
                                      <p:tavLst>
                                        <p:tav tm="0">
                                          <p:val>
                                            <p:strVal val="#ppt_x"/>
                                          </p:val>
                                        </p:tav>
                                        <p:tav tm="100000">
                                          <p:val>
                                            <p:strVal val="#ppt_x"/>
                                          </p:val>
                                        </p:tav>
                                      </p:tavLst>
                                    </p:anim>
                                    <p:anim calcmode="lin" valueType="num">
                                      <p:cBhvr>
                                        <p:cTn id="9" dur="75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12" presetClass="entr" presetSubtype="8" fill="hold" nodeType="afterEffect">
                                  <p:stCondLst>
                                    <p:cond delay="0"/>
                                  </p:stCondLst>
                                  <p:childTnLst>
                                    <p:set>
                                      <p:cBhvr>
                                        <p:cTn id="12" dur="1" fill="hold">
                                          <p:stCondLst>
                                            <p:cond delay="0"/>
                                          </p:stCondLst>
                                        </p:cTn>
                                        <p:tgtEl>
                                          <p:spTgt spid="42"/>
                                        </p:tgtEl>
                                        <p:attrNameLst>
                                          <p:attrName>style.visibility</p:attrName>
                                        </p:attrNameLst>
                                      </p:cBhvr>
                                      <p:to>
                                        <p:strVal val="visible"/>
                                      </p:to>
                                    </p:set>
                                    <p:anim calcmode="lin" valueType="num">
                                      <p:cBhvr additive="base">
                                        <p:cTn id="13" dur="500"/>
                                        <p:tgtEl>
                                          <p:spTgt spid="42"/>
                                        </p:tgtEl>
                                        <p:attrNameLst>
                                          <p:attrName>ppt_x</p:attrName>
                                        </p:attrNameLst>
                                      </p:cBhvr>
                                      <p:tavLst>
                                        <p:tav tm="0">
                                          <p:val>
                                            <p:strVal val="#ppt_x-#ppt_w*1.125000"/>
                                          </p:val>
                                        </p:tav>
                                        <p:tav tm="100000">
                                          <p:val>
                                            <p:strVal val="#ppt_x"/>
                                          </p:val>
                                        </p:tav>
                                      </p:tavLst>
                                    </p:anim>
                                    <p:animEffect transition="in" filter="wipe(right)">
                                      <p:cBhvr>
                                        <p:cTn id="14" dur="500"/>
                                        <p:tgtEl>
                                          <p:spTgt spid="42"/>
                                        </p:tgtEl>
                                      </p:cBhvr>
                                    </p:animEffect>
                                  </p:childTnLst>
                                </p:cTn>
                              </p:par>
                            </p:childTnLst>
                          </p:cTn>
                        </p:par>
                        <p:par>
                          <p:cTn id="15" fill="hold">
                            <p:stCondLst>
                              <p:cond delay="1250"/>
                            </p:stCondLst>
                            <p:childTnLst>
                              <p:par>
                                <p:cTn id="16" presetID="10" presetClass="entr" presetSubtype="0" fill="hold" grpId="0" nodeType="after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fade">
                                      <p:cBhvr>
                                        <p:cTn id="18" dur="500"/>
                                        <p:tgtEl>
                                          <p:spTgt spid="40"/>
                                        </p:tgtEl>
                                      </p:cBhvr>
                                    </p:animEffect>
                                  </p:childTnLst>
                                </p:cTn>
                              </p:par>
                            </p:childTnLst>
                          </p:cTn>
                        </p:par>
                        <p:par>
                          <p:cTn id="19" fill="hold">
                            <p:stCondLst>
                              <p:cond delay="1750"/>
                            </p:stCondLst>
                            <p:childTnLst>
                              <p:par>
                                <p:cTn id="20" presetID="12" presetClass="entr" presetSubtype="8" fill="hold" nodeType="afterEffect">
                                  <p:stCondLst>
                                    <p:cond delay="0"/>
                                  </p:stCondLst>
                                  <p:childTnLst>
                                    <p:set>
                                      <p:cBhvr>
                                        <p:cTn id="21" dur="1" fill="hold">
                                          <p:stCondLst>
                                            <p:cond delay="0"/>
                                          </p:stCondLst>
                                        </p:cTn>
                                        <p:tgtEl>
                                          <p:spTgt spid="62"/>
                                        </p:tgtEl>
                                        <p:attrNameLst>
                                          <p:attrName>style.visibility</p:attrName>
                                        </p:attrNameLst>
                                      </p:cBhvr>
                                      <p:to>
                                        <p:strVal val="visible"/>
                                      </p:to>
                                    </p:set>
                                    <p:anim calcmode="lin" valueType="num">
                                      <p:cBhvr additive="base">
                                        <p:cTn id="22" dur="500"/>
                                        <p:tgtEl>
                                          <p:spTgt spid="62"/>
                                        </p:tgtEl>
                                        <p:attrNameLst>
                                          <p:attrName>ppt_x</p:attrName>
                                        </p:attrNameLst>
                                      </p:cBhvr>
                                      <p:tavLst>
                                        <p:tav tm="0">
                                          <p:val>
                                            <p:strVal val="#ppt_x-#ppt_w*1.125000"/>
                                          </p:val>
                                        </p:tav>
                                        <p:tav tm="100000">
                                          <p:val>
                                            <p:strVal val="#ppt_x"/>
                                          </p:val>
                                        </p:tav>
                                      </p:tavLst>
                                    </p:anim>
                                    <p:animEffect transition="in" filter="wipe(right)">
                                      <p:cBhvr>
                                        <p:cTn id="23" dur="500"/>
                                        <p:tgtEl>
                                          <p:spTgt spid="62"/>
                                        </p:tgtEl>
                                      </p:cBhvr>
                                    </p:animEffect>
                                  </p:childTnLst>
                                </p:cTn>
                              </p:par>
                            </p:childTnLst>
                          </p:cTn>
                        </p:par>
                        <p:par>
                          <p:cTn id="24" fill="hold">
                            <p:stCondLst>
                              <p:cond delay="2250"/>
                            </p:stCondLst>
                            <p:childTnLst>
                              <p:par>
                                <p:cTn id="25" presetID="10" presetClass="entr" presetSubtype="0" fill="hold" grpId="0" nodeType="afterEffect">
                                  <p:stCondLst>
                                    <p:cond delay="0"/>
                                  </p:stCondLst>
                                  <p:childTnLst>
                                    <p:set>
                                      <p:cBhvr>
                                        <p:cTn id="26" dur="1" fill="hold">
                                          <p:stCondLst>
                                            <p:cond delay="0"/>
                                          </p:stCondLst>
                                        </p:cTn>
                                        <p:tgtEl>
                                          <p:spTgt spid="61"/>
                                        </p:tgtEl>
                                        <p:attrNameLst>
                                          <p:attrName>style.visibility</p:attrName>
                                        </p:attrNameLst>
                                      </p:cBhvr>
                                      <p:to>
                                        <p:strVal val="visible"/>
                                      </p:to>
                                    </p:set>
                                    <p:animEffect transition="in" filter="fade">
                                      <p:cBhvr>
                                        <p:cTn id="27"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6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0" y="185738"/>
            <a:ext cx="12192000" cy="6486525"/>
            <a:chOff x="0" y="185738"/>
            <a:chExt cx="12192000" cy="6486525"/>
          </a:xfrm>
          <a:effectLst>
            <a:outerShdw blurRad="63500" sx="101000" sy="101000" algn="ctr" rotWithShape="0">
              <a:prstClr val="black">
                <a:alpha val="15000"/>
              </a:prstClr>
            </a:outerShdw>
          </a:effectLst>
        </p:grpSpPr>
        <p:sp>
          <p:nvSpPr>
            <p:cNvPr id="11" name="任意多边形 10"/>
            <p:cNvSpPr/>
            <p:nvPr/>
          </p:nvSpPr>
          <p:spPr>
            <a:xfrm>
              <a:off x="0" y="185738"/>
              <a:ext cx="12192000" cy="6486525"/>
            </a:xfrm>
            <a:custGeom>
              <a:avLst/>
              <a:gdLst>
                <a:gd name="connsiteX0" fmla="*/ 0 w 12192000"/>
                <a:gd name="connsiteY0" fmla="*/ 0 h 6486525"/>
                <a:gd name="connsiteX1" fmla="*/ 5965295 w 12192000"/>
                <a:gd name="connsiteY1" fmla="*/ 0 h 6486525"/>
                <a:gd name="connsiteX2" fmla="*/ 6096001 w 12192000"/>
                <a:gd name="connsiteY2" fmla="*/ 157162 h 6486525"/>
                <a:gd name="connsiteX3" fmla="*/ 6226707 w 12192000"/>
                <a:gd name="connsiteY3" fmla="*/ 0 h 6486525"/>
                <a:gd name="connsiteX4" fmla="*/ 12192000 w 12192000"/>
                <a:gd name="connsiteY4" fmla="*/ 0 h 6486525"/>
                <a:gd name="connsiteX5" fmla="*/ 12192000 w 12192000"/>
                <a:gd name="connsiteY5" fmla="*/ 6486525 h 6486525"/>
                <a:gd name="connsiteX6" fmla="*/ 6226708 w 12192000"/>
                <a:gd name="connsiteY6" fmla="*/ 6486525 h 6486525"/>
                <a:gd name="connsiteX7" fmla="*/ 6096001 w 12192000"/>
                <a:gd name="connsiteY7" fmla="*/ 6329362 h 6486525"/>
                <a:gd name="connsiteX8" fmla="*/ 5965294 w 12192000"/>
                <a:gd name="connsiteY8" fmla="*/ 6486525 h 6486525"/>
                <a:gd name="connsiteX9" fmla="*/ 0 w 12192000"/>
                <a:gd name="connsiteY9" fmla="*/ 6486525 h 648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486525">
                  <a:moveTo>
                    <a:pt x="0" y="0"/>
                  </a:moveTo>
                  <a:lnTo>
                    <a:pt x="5965295" y="0"/>
                  </a:lnTo>
                  <a:lnTo>
                    <a:pt x="6096001" y="157162"/>
                  </a:lnTo>
                  <a:lnTo>
                    <a:pt x="6226707" y="0"/>
                  </a:lnTo>
                  <a:lnTo>
                    <a:pt x="12192000" y="0"/>
                  </a:lnTo>
                  <a:lnTo>
                    <a:pt x="12192000" y="6486525"/>
                  </a:lnTo>
                  <a:lnTo>
                    <a:pt x="6226708" y="6486525"/>
                  </a:lnTo>
                  <a:lnTo>
                    <a:pt x="6096001" y="6329362"/>
                  </a:lnTo>
                  <a:lnTo>
                    <a:pt x="5965294" y="6486525"/>
                  </a:lnTo>
                  <a:lnTo>
                    <a:pt x="0" y="6486525"/>
                  </a:lnTo>
                  <a:close/>
                </a:path>
              </a:pathLst>
            </a:cu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p:nvSpPr>
          <p:spPr>
            <a:xfrm>
              <a:off x="0" y="185738"/>
              <a:ext cx="12192000" cy="6486525"/>
            </a:xfrm>
            <a:custGeom>
              <a:avLst/>
              <a:gdLst>
                <a:gd name="connsiteX0" fmla="*/ 0 w 12192000"/>
                <a:gd name="connsiteY0" fmla="*/ 0 h 6486525"/>
                <a:gd name="connsiteX1" fmla="*/ 5965295 w 12192000"/>
                <a:gd name="connsiteY1" fmla="*/ 0 h 6486525"/>
                <a:gd name="connsiteX2" fmla="*/ 6096001 w 12192000"/>
                <a:gd name="connsiteY2" fmla="*/ 157162 h 6486525"/>
                <a:gd name="connsiteX3" fmla="*/ 6226707 w 12192000"/>
                <a:gd name="connsiteY3" fmla="*/ 0 h 6486525"/>
                <a:gd name="connsiteX4" fmla="*/ 12192000 w 12192000"/>
                <a:gd name="connsiteY4" fmla="*/ 0 h 6486525"/>
                <a:gd name="connsiteX5" fmla="*/ 12192000 w 12192000"/>
                <a:gd name="connsiteY5" fmla="*/ 6486525 h 6486525"/>
                <a:gd name="connsiteX6" fmla="*/ 6226708 w 12192000"/>
                <a:gd name="connsiteY6" fmla="*/ 6486525 h 6486525"/>
                <a:gd name="connsiteX7" fmla="*/ 6096001 w 12192000"/>
                <a:gd name="connsiteY7" fmla="*/ 6329362 h 6486525"/>
                <a:gd name="connsiteX8" fmla="*/ 5965294 w 12192000"/>
                <a:gd name="connsiteY8" fmla="*/ 6486525 h 6486525"/>
                <a:gd name="connsiteX9" fmla="*/ 0 w 12192000"/>
                <a:gd name="connsiteY9" fmla="*/ 6486525 h 648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486525">
                  <a:moveTo>
                    <a:pt x="0" y="0"/>
                  </a:moveTo>
                  <a:lnTo>
                    <a:pt x="5965295" y="0"/>
                  </a:lnTo>
                  <a:lnTo>
                    <a:pt x="6096001" y="157162"/>
                  </a:lnTo>
                  <a:lnTo>
                    <a:pt x="6226707" y="0"/>
                  </a:lnTo>
                  <a:lnTo>
                    <a:pt x="12192000" y="0"/>
                  </a:lnTo>
                  <a:lnTo>
                    <a:pt x="12192000" y="6486525"/>
                  </a:lnTo>
                  <a:lnTo>
                    <a:pt x="6226708" y="6486525"/>
                  </a:lnTo>
                  <a:lnTo>
                    <a:pt x="6096001" y="6329362"/>
                  </a:lnTo>
                  <a:lnTo>
                    <a:pt x="5965294" y="6486525"/>
                  </a:lnTo>
                  <a:lnTo>
                    <a:pt x="0" y="6486525"/>
                  </a:lnTo>
                  <a:close/>
                </a:path>
              </a:pathLst>
            </a:custGeom>
            <a:gradFill flip="none" rotWithShape="1">
              <a:gsLst>
                <a:gs pos="0">
                  <a:srgbClr val="00697D">
                    <a:alpha val="90000"/>
                  </a:srgbClr>
                </a:gs>
                <a:gs pos="100000">
                  <a:srgbClr val="65D97D">
                    <a:alpha val="9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文本框 12"/>
          <p:cNvSpPr txBox="1"/>
          <p:nvPr/>
        </p:nvSpPr>
        <p:spPr>
          <a:xfrm>
            <a:off x="227013" y="321412"/>
            <a:ext cx="2217737" cy="1754326"/>
          </a:xfrm>
          <a:prstGeom prst="rect">
            <a:avLst/>
          </a:prstGeom>
          <a:noFill/>
        </p:spPr>
        <p:txBody>
          <a:bodyPr wrap="square" rtlCol="0">
            <a:spAutoFit/>
          </a:bodyPr>
          <a:lstStyle/>
          <a:p>
            <a:r>
              <a:rPr lang="zh-CN" altLang="en-US" sz="5400" b="1" dirty="0" smtClean="0">
                <a:solidFill>
                  <a:schemeClr val="bg1"/>
                </a:solidFill>
                <a:ea typeface="华文细黑" panose="02010600040101010101" pitchFamily="2" charset="-122"/>
              </a:rPr>
              <a:t>汇 报目 录</a:t>
            </a:r>
            <a:endParaRPr lang="en-US" altLang="zh-CN" sz="5400" b="1" dirty="0" smtClean="0">
              <a:solidFill>
                <a:schemeClr val="bg1"/>
              </a:solidFill>
              <a:ea typeface="华文细黑" panose="02010600040101010101" pitchFamily="2" charset="-122"/>
            </a:endParaRPr>
          </a:p>
        </p:txBody>
      </p:sp>
      <p:grpSp>
        <p:nvGrpSpPr>
          <p:cNvPr id="19" name="组合 18"/>
          <p:cNvGrpSpPr/>
          <p:nvPr/>
        </p:nvGrpSpPr>
        <p:grpSpPr>
          <a:xfrm>
            <a:off x="2636634" y="548680"/>
            <a:ext cx="2382" cy="2092920"/>
            <a:chOff x="2621644" y="548680"/>
            <a:chExt cx="2382" cy="2092920"/>
          </a:xfrm>
        </p:grpSpPr>
        <p:cxnSp>
          <p:nvCxnSpPr>
            <p:cNvPr id="15" name="直接连接符 14"/>
            <p:cNvCxnSpPr/>
            <p:nvPr/>
          </p:nvCxnSpPr>
          <p:spPr>
            <a:xfrm>
              <a:off x="2621644" y="548680"/>
              <a:ext cx="0" cy="20929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2624026" y="2276872"/>
              <a:ext cx="0" cy="364728"/>
            </a:xfrm>
            <a:prstGeom prst="line">
              <a:avLst/>
            </a:prstGeom>
            <a:ln w="34925"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5067893" y="1863725"/>
            <a:ext cx="1993900" cy="1758950"/>
            <a:chOff x="3581400" y="1733550"/>
            <a:chExt cx="1993900" cy="1758950"/>
          </a:xfrm>
        </p:grpSpPr>
        <p:sp>
          <p:nvSpPr>
            <p:cNvPr id="21" name="矩形 20"/>
            <p:cNvSpPr/>
            <p:nvPr/>
          </p:nvSpPr>
          <p:spPr>
            <a:xfrm>
              <a:off x="3581400" y="1733550"/>
              <a:ext cx="1993900" cy="1758950"/>
            </a:xfrm>
            <a:prstGeom prst="rect">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694444" y="1929494"/>
              <a:ext cx="595086" cy="400110"/>
            </a:xfrm>
            <a:prstGeom prst="rect">
              <a:avLst/>
            </a:prstGeom>
            <a:noFill/>
          </p:spPr>
          <p:txBody>
            <a:bodyPr wrap="square" rtlCol="0">
              <a:spAutoFit/>
            </a:bodyPr>
            <a:lstStyle/>
            <a:p>
              <a:r>
                <a:rPr lang="en-US" altLang="zh-CN" sz="2000" b="1" i="1" dirty="0" smtClean="0">
                  <a:solidFill>
                    <a:schemeClr val="bg1"/>
                  </a:solidFill>
                  <a:latin typeface="微软雅黑" panose="020B0503020204020204" pitchFamily="34" charset="-122"/>
                  <a:ea typeface="微软雅黑" panose="020B0503020204020204" pitchFamily="34" charset="-122"/>
                </a:rPr>
                <a:t>01</a:t>
              </a:r>
              <a:endParaRPr lang="zh-CN" altLang="en-US" sz="2000" b="1" i="1" dirty="0">
                <a:solidFill>
                  <a:schemeClr val="bg1"/>
                </a:solidFill>
                <a:latin typeface="微软雅黑" panose="020B0503020204020204" pitchFamily="34" charset="-122"/>
                <a:ea typeface="微软雅黑" panose="020B0503020204020204" pitchFamily="34" charset="-122"/>
              </a:endParaRPr>
            </a:p>
          </p:txBody>
        </p:sp>
        <p:grpSp>
          <p:nvGrpSpPr>
            <p:cNvPr id="25" name="组合 24"/>
            <p:cNvGrpSpPr/>
            <p:nvPr/>
          </p:nvGrpSpPr>
          <p:grpSpPr>
            <a:xfrm>
              <a:off x="3694444" y="2592389"/>
              <a:ext cx="1717350" cy="666750"/>
              <a:chOff x="8309481" y="1420360"/>
              <a:chExt cx="1717350" cy="666750"/>
            </a:xfrm>
          </p:grpSpPr>
          <p:sp>
            <p:nvSpPr>
              <p:cNvPr id="23" name="文本框 21"/>
              <p:cNvSpPr txBox="1">
                <a:spLocks noChangeArrowheads="1"/>
              </p:cNvSpPr>
              <p:nvPr/>
            </p:nvSpPr>
            <p:spPr bwMode="auto">
              <a:xfrm>
                <a:off x="8309481" y="1625786"/>
                <a:ext cx="1673718" cy="461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eaLnBrk="1" hangingPunct="1">
                  <a:lnSpc>
                    <a:spcPct val="100000"/>
                  </a:lnSpc>
                  <a:spcBef>
                    <a:spcPct val="0"/>
                  </a:spcBef>
                  <a:buFontTx/>
                  <a:buNone/>
                </a:pPr>
                <a:r>
                  <a:rPr lang="zh-CN" altLang="en-US" sz="2400" b="1" dirty="0">
                    <a:solidFill>
                      <a:schemeClr val="bg1"/>
                    </a:solidFill>
                    <a:latin typeface="微软雅黑" panose="020B0503020204020204" pitchFamily="34" charset="-122"/>
                    <a:ea typeface="微软雅黑" panose="020B0503020204020204" pitchFamily="34" charset="-122"/>
                  </a:rPr>
                  <a:t>项目</a:t>
                </a:r>
                <a:r>
                  <a:rPr lang="zh-CN" altLang="en-US" sz="2400" b="1" dirty="0" smtClean="0">
                    <a:solidFill>
                      <a:schemeClr val="bg1"/>
                    </a:solidFill>
                    <a:latin typeface="微软雅黑" panose="020B0503020204020204" pitchFamily="34" charset="-122"/>
                    <a:ea typeface="微软雅黑" panose="020B0503020204020204" pitchFamily="34" charset="-122"/>
                  </a:rPr>
                  <a:t>介绍</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4" name="矩形 29"/>
              <p:cNvSpPr>
                <a:spLocks noChangeArrowheads="1"/>
              </p:cNvSpPr>
              <p:nvPr/>
            </p:nvSpPr>
            <p:spPr bwMode="auto">
              <a:xfrm>
                <a:off x="8309481" y="1420360"/>
                <a:ext cx="1717350" cy="286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pPr>
                <a:r>
                  <a:rPr lang="en-US" altLang="zh-CN" sz="1050" dirty="0">
                    <a:solidFill>
                      <a:schemeClr val="bg1"/>
                    </a:solidFill>
                    <a:latin typeface="Arial" panose="020B0604020202020204" pitchFamily="34" charset="0"/>
                    <a:cs typeface="Arial" panose="020B0604020202020204" pitchFamily="34" charset="0"/>
                  </a:rPr>
                  <a:t>ABOUT </a:t>
                </a:r>
                <a:r>
                  <a:rPr lang="en-US" altLang="zh-CN" sz="1050" dirty="0" smtClean="0">
                    <a:solidFill>
                      <a:schemeClr val="bg1"/>
                    </a:solidFill>
                    <a:latin typeface="Arial" panose="020B0604020202020204" pitchFamily="34" charset="0"/>
                    <a:cs typeface="Arial" panose="020B0604020202020204" pitchFamily="34" charset="0"/>
                  </a:rPr>
                  <a:t>THIS PROJECT</a:t>
                </a:r>
                <a:endParaRPr lang="en-US" altLang="zh-CN" sz="1050" dirty="0">
                  <a:solidFill>
                    <a:schemeClr val="bg1"/>
                  </a:solidFill>
                  <a:latin typeface="Arial" panose="020B0604020202020204" pitchFamily="34" charset="0"/>
                  <a:cs typeface="Arial" panose="020B0604020202020204" pitchFamily="34" charset="0"/>
                </a:endParaRPr>
              </a:p>
            </p:txBody>
          </p:sp>
        </p:grpSp>
        <p:cxnSp>
          <p:nvCxnSpPr>
            <p:cNvPr id="27" name="直接连接符 26"/>
            <p:cNvCxnSpPr/>
            <p:nvPr/>
          </p:nvCxnSpPr>
          <p:spPr>
            <a:xfrm>
              <a:off x="3800252" y="2460997"/>
              <a:ext cx="495548"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7765772" y="1863725"/>
            <a:ext cx="1993900" cy="1758950"/>
            <a:chOff x="3581400" y="1733550"/>
            <a:chExt cx="1993900" cy="1758950"/>
          </a:xfrm>
        </p:grpSpPr>
        <p:sp>
          <p:nvSpPr>
            <p:cNvPr id="31" name="矩形 30"/>
            <p:cNvSpPr/>
            <p:nvPr/>
          </p:nvSpPr>
          <p:spPr>
            <a:xfrm>
              <a:off x="3581400" y="1733550"/>
              <a:ext cx="1993900" cy="1758950"/>
            </a:xfrm>
            <a:prstGeom prst="rect">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3694444" y="1929494"/>
              <a:ext cx="595086" cy="400110"/>
            </a:xfrm>
            <a:prstGeom prst="rect">
              <a:avLst/>
            </a:prstGeom>
            <a:noFill/>
          </p:spPr>
          <p:txBody>
            <a:bodyPr wrap="square" rtlCol="0">
              <a:spAutoFit/>
            </a:bodyPr>
            <a:lstStyle/>
            <a:p>
              <a:r>
                <a:rPr lang="en-US" altLang="zh-CN" sz="2000" b="1" i="1" dirty="0" smtClean="0">
                  <a:solidFill>
                    <a:schemeClr val="bg1"/>
                  </a:solidFill>
                  <a:latin typeface="微软雅黑" panose="020B0503020204020204" pitchFamily="34" charset="-122"/>
                  <a:ea typeface="微软雅黑" panose="020B0503020204020204" pitchFamily="34" charset="-122"/>
                </a:rPr>
                <a:t>02</a:t>
              </a:r>
              <a:endParaRPr lang="zh-CN" altLang="en-US" sz="2000" b="1" i="1" dirty="0">
                <a:solidFill>
                  <a:schemeClr val="bg1"/>
                </a:solidFill>
                <a:latin typeface="微软雅黑" panose="020B0503020204020204" pitchFamily="34" charset="-122"/>
                <a:ea typeface="微软雅黑" panose="020B0503020204020204" pitchFamily="34" charset="-122"/>
              </a:endParaRPr>
            </a:p>
          </p:txBody>
        </p:sp>
        <p:grpSp>
          <p:nvGrpSpPr>
            <p:cNvPr id="33" name="组合 32"/>
            <p:cNvGrpSpPr/>
            <p:nvPr/>
          </p:nvGrpSpPr>
          <p:grpSpPr>
            <a:xfrm>
              <a:off x="3694444" y="2592389"/>
              <a:ext cx="1717350" cy="666750"/>
              <a:chOff x="8309481" y="1420360"/>
              <a:chExt cx="1717350" cy="666750"/>
            </a:xfrm>
          </p:grpSpPr>
          <p:sp>
            <p:nvSpPr>
              <p:cNvPr id="35" name="文本框 21"/>
              <p:cNvSpPr txBox="1">
                <a:spLocks noChangeArrowheads="1"/>
              </p:cNvSpPr>
              <p:nvPr/>
            </p:nvSpPr>
            <p:spPr bwMode="auto">
              <a:xfrm>
                <a:off x="8309481" y="1625786"/>
                <a:ext cx="1673718" cy="461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a:solidFill>
                      <a:schemeClr val="bg1"/>
                    </a:solidFill>
                    <a:latin typeface="微软雅黑" panose="020B0503020204020204" pitchFamily="34" charset="-122"/>
                    <a:ea typeface="微软雅黑" panose="020B0503020204020204" pitchFamily="34" charset="-122"/>
                  </a:rPr>
                  <a:t>完成情况</a:t>
                </a:r>
              </a:p>
            </p:txBody>
          </p:sp>
          <p:sp>
            <p:nvSpPr>
              <p:cNvPr id="36" name="矩形 29"/>
              <p:cNvSpPr>
                <a:spLocks noChangeArrowheads="1"/>
              </p:cNvSpPr>
              <p:nvPr/>
            </p:nvSpPr>
            <p:spPr bwMode="auto">
              <a:xfrm>
                <a:off x="8309481" y="1420360"/>
                <a:ext cx="1717350" cy="268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20000"/>
                  </a:lnSpc>
                </a:pPr>
                <a:r>
                  <a:rPr lang="en-US" altLang="zh-CN" sz="1050" dirty="0">
                    <a:solidFill>
                      <a:schemeClr val="bg1"/>
                    </a:solidFill>
                    <a:latin typeface="Arial" panose="020B0604020202020204" pitchFamily="34" charset="0"/>
                    <a:cs typeface="Arial" panose="020B0604020202020204" pitchFamily="34" charset="0"/>
                  </a:rPr>
                  <a:t>PROJECT PROGRESS</a:t>
                </a:r>
              </a:p>
            </p:txBody>
          </p:sp>
        </p:grpSp>
        <p:cxnSp>
          <p:nvCxnSpPr>
            <p:cNvPr id="34" name="直接连接符 33"/>
            <p:cNvCxnSpPr/>
            <p:nvPr/>
          </p:nvCxnSpPr>
          <p:spPr>
            <a:xfrm>
              <a:off x="3800252" y="2460997"/>
              <a:ext cx="495548"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37" name="组合 36"/>
          <p:cNvGrpSpPr/>
          <p:nvPr/>
        </p:nvGrpSpPr>
        <p:grpSpPr>
          <a:xfrm>
            <a:off x="5056310" y="4192899"/>
            <a:ext cx="1993900" cy="1758950"/>
            <a:chOff x="3581400" y="1733550"/>
            <a:chExt cx="1993900" cy="1758950"/>
          </a:xfrm>
        </p:grpSpPr>
        <p:sp>
          <p:nvSpPr>
            <p:cNvPr id="38" name="矩形 37"/>
            <p:cNvSpPr/>
            <p:nvPr/>
          </p:nvSpPr>
          <p:spPr>
            <a:xfrm>
              <a:off x="3581400" y="1733550"/>
              <a:ext cx="1993900" cy="1758950"/>
            </a:xfrm>
            <a:prstGeom prst="rect">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nvSpPr>
          <p:spPr>
            <a:xfrm>
              <a:off x="3694444" y="1929494"/>
              <a:ext cx="595086" cy="400110"/>
            </a:xfrm>
            <a:prstGeom prst="rect">
              <a:avLst/>
            </a:prstGeom>
            <a:noFill/>
          </p:spPr>
          <p:txBody>
            <a:bodyPr wrap="square" rtlCol="0">
              <a:spAutoFit/>
            </a:bodyPr>
            <a:lstStyle/>
            <a:p>
              <a:r>
                <a:rPr lang="en-US" altLang="zh-CN" sz="2000" b="1" i="1" dirty="0" smtClean="0">
                  <a:solidFill>
                    <a:schemeClr val="bg1"/>
                  </a:solidFill>
                  <a:latin typeface="微软雅黑" panose="020B0503020204020204" pitchFamily="34" charset="-122"/>
                  <a:ea typeface="微软雅黑" panose="020B0503020204020204" pitchFamily="34" charset="-122"/>
                </a:rPr>
                <a:t>03</a:t>
              </a:r>
              <a:endParaRPr lang="zh-CN" altLang="en-US" sz="2000" b="1" i="1" dirty="0">
                <a:solidFill>
                  <a:schemeClr val="bg1"/>
                </a:solidFill>
                <a:latin typeface="微软雅黑" panose="020B0503020204020204" pitchFamily="34" charset="-122"/>
                <a:ea typeface="微软雅黑" panose="020B0503020204020204" pitchFamily="34" charset="-122"/>
              </a:endParaRPr>
            </a:p>
          </p:txBody>
        </p:sp>
        <p:grpSp>
          <p:nvGrpSpPr>
            <p:cNvPr id="40" name="组合 39"/>
            <p:cNvGrpSpPr/>
            <p:nvPr/>
          </p:nvGrpSpPr>
          <p:grpSpPr>
            <a:xfrm>
              <a:off x="3694444" y="2592389"/>
              <a:ext cx="1717350" cy="667091"/>
              <a:chOff x="8309481" y="1420360"/>
              <a:chExt cx="1717350" cy="667091"/>
            </a:xfrm>
          </p:grpSpPr>
          <p:sp>
            <p:nvSpPr>
              <p:cNvPr id="42" name="文本框 21"/>
              <p:cNvSpPr txBox="1">
                <a:spLocks noChangeArrowheads="1"/>
              </p:cNvSpPr>
              <p:nvPr/>
            </p:nvSpPr>
            <p:spPr bwMode="auto">
              <a:xfrm>
                <a:off x="8309481" y="1625786"/>
                <a:ext cx="167371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a:solidFill>
                      <a:schemeClr val="bg1"/>
                    </a:solidFill>
                    <a:latin typeface="微软雅黑" panose="020B0503020204020204" pitchFamily="34" charset="-122"/>
                    <a:ea typeface="微软雅黑" panose="020B0503020204020204" pitchFamily="34" charset="-122"/>
                  </a:rPr>
                  <a:t>功能介绍</a:t>
                </a:r>
              </a:p>
            </p:txBody>
          </p:sp>
          <p:sp>
            <p:nvSpPr>
              <p:cNvPr id="43" name="矩形 29"/>
              <p:cNvSpPr>
                <a:spLocks noChangeArrowheads="1"/>
              </p:cNvSpPr>
              <p:nvPr/>
            </p:nvSpPr>
            <p:spPr bwMode="auto">
              <a:xfrm>
                <a:off x="8309481" y="1420360"/>
                <a:ext cx="1717350" cy="268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20000"/>
                  </a:lnSpc>
                </a:pPr>
                <a:r>
                  <a:rPr lang="en-US" altLang="zh-CN" sz="1050" dirty="0">
                    <a:solidFill>
                      <a:schemeClr val="bg1"/>
                    </a:solidFill>
                    <a:latin typeface="Arial" panose="020B0604020202020204" pitchFamily="34" charset="0"/>
                    <a:cs typeface="Arial" panose="020B0604020202020204" pitchFamily="34" charset="0"/>
                  </a:rPr>
                  <a:t>INTRODUCTION</a:t>
                </a:r>
              </a:p>
            </p:txBody>
          </p:sp>
        </p:grpSp>
        <p:cxnSp>
          <p:nvCxnSpPr>
            <p:cNvPr id="41" name="直接连接符 40"/>
            <p:cNvCxnSpPr/>
            <p:nvPr/>
          </p:nvCxnSpPr>
          <p:spPr>
            <a:xfrm>
              <a:off x="3800252" y="2460997"/>
              <a:ext cx="495548"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65" name="组合 64"/>
          <p:cNvGrpSpPr/>
          <p:nvPr/>
        </p:nvGrpSpPr>
        <p:grpSpPr>
          <a:xfrm>
            <a:off x="7760549" y="4186239"/>
            <a:ext cx="1993900" cy="1758950"/>
            <a:chOff x="3581400" y="1733550"/>
            <a:chExt cx="1993900" cy="1758950"/>
          </a:xfrm>
        </p:grpSpPr>
        <p:sp>
          <p:nvSpPr>
            <p:cNvPr id="66" name="矩形 65"/>
            <p:cNvSpPr/>
            <p:nvPr/>
          </p:nvSpPr>
          <p:spPr>
            <a:xfrm>
              <a:off x="3581400" y="1733550"/>
              <a:ext cx="1993900" cy="1758950"/>
            </a:xfrm>
            <a:prstGeom prst="rect">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p:cNvSpPr txBox="1"/>
            <p:nvPr/>
          </p:nvSpPr>
          <p:spPr>
            <a:xfrm>
              <a:off x="3694444" y="1929494"/>
              <a:ext cx="595086" cy="400110"/>
            </a:xfrm>
            <a:prstGeom prst="rect">
              <a:avLst/>
            </a:prstGeom>
            <a:noFill/>
          </p:spPr>
          <p:txBody>
            <a:bodyPr wrap="square" rtlCol="0">
              <a:spAutoFit/>
            </a:bodyPr>
            <a:lstStyle/>
            <a:p>
              <a:r>
                <a:rPr lang="en-US" altLang="zh-CN" sz="2000" b="1" i="1" dirty="0" smtClean="0">
                  <a:solidFill>
                    <a:schemeClr val="bg1"/>
                  </a:solidFill>
                  <a:latin typeface="微软雅黑" panose="020B0503020204020204" pitchFamily="34" charset="-122"/>
                  <a:ea typeface="微软雅黑" panose="020B0503020204020204" pitchFamily="34" charset="-122"/>
                </a:rPr>
                <a:t>04</a:t>
              </a:r>
              <a:endParaRPr lang="zh-CN" altLang="en-US" sz="2000" b="1" i="1" dirty="0">
                <a:solidFill>
                  <a:schemeClr val="bg1"/>
                </a:solidFill>
                <a:latin typeface="微软雅黑" panose="020B0503020204020204" pitchFamily="34" charset="-122"/>
                <a:ea typeface="微软雅黑" panose="020B0503020204020204" pitchFamily="34" charset="-122"/>
              </a:endParaRPr>
            </a:p>
          </p:txBody>
        </p:sp>
        <p:grpSp>
          <p:nvGrpSpPr>
            <p:cNvPr id="68" name="组合 67"/>
            <p:cNvGrpSpPr/>
            <p:nvPr/>
          </p:nvGrpSpPr>
          <p:grpSpPr>
            <a:xfrm>
              <a:off x="3694444" y="2592389"/>
              <a:ext cx="1717350" cy="666750"/>
              <a:chOff x="8309481" y="1420360"/>
              <a:chExt cx="1717350" cy="666750"/>
            </a:xfrm>
          </p:grpSpPr>
          <p:sp>
            <p:nvSpPr>
              <p:cNvPr id="70" name="文本框 21"/>
              <p:cNvSpPr txBox="1">
                <a:spLocks noChangeArrowheads="1"/>
              </p:cNvSpPr>
              <p:nvPr/>
            </p:nvSpPr>
            <p:spPr bwMode="auto">
              <a:xfrm>
                <a:off x="8309481" y="1625786"/>
                <a:ext cx="1673718" cy="461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a:solidFill>
                      <a:schemeClr val="bg1"/>
                    </a:solidFill>
                    <a:latin typeface="微软雅黑" panose="020B0503020204020204" pitchFamily="34" charset="-122"/>
                    <a:ea typeface="微软雅黑" panose="020B0503020204020204" pitchFamily="34" charset="-122"/>
                  </a:rPr>
                  <a:t>系统展示</a:t>
                </a:r>
              </a:p>
            </p:txBody>
          </p:sp>
          <p:sp>
            <p:nvSpPr>
              <p:cNvPr id="71" name="矩形 29"/>
              <p:cNvSpPr>
                <a:spLocks noChangeArrowheads="1"/>
              </p:cNvSpPr>
              <p:nvPr/>
            </p:nvSpPr>
            <p:spPr bwMode="auto">
              <a:xfrm>
                <a:off x="8309481" y="1420360"/>
                <a:ext cx="1717350" cy="268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20000"/>
                  </a:lnSpc>
                </a:pPr>
                <a:r>
                  <a:rPr lang="en-US" altLang="zh-CN" sz="1050" dirty="0">
                    <a:solidFill>
                      <a:schemeClr val="bg1"/>
                    </a:solidFill>
                    <a:latin typeface="Arial" panose="020B0604020202020204" pitchFamily="34" charset="0"/>
                    <a:cs typeface="Arial" panose="020B0604020202020204" pitchFamily="34" charset="0"/>
                  </a:rPr>
                  <a:t>DEMONSTRATES</a:t>
                </a:r>
              </a:p>
            </p:txBody>
          </p:sp>
        </p:grpSp>
        <p:cxnSp>
          <p:nvCxnSpPr>
            <p:cNvPr id="69" name="直接连接符 68"/>
            <p:cNvCxnSpPr/>
            <p:nvPr/>
          </p:nvCxnSpPr>
          <p:spPr>
            <a:xfrm>
              <a:off x="3800252" y="2460997"/>
              <a:ext cx="495548"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000938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up)">
                                      <p:cBhvr>
                                        <p:cTn id="7" dur="500"/>
                                        <p:tgtEl>
                                          <p:spTgt spid="19"/>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17" presetClass="entr" presetSubtype="10" fill="hold" nodeType="after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p:cTn id="16" dur="500" fill="hold"/>
                                        <p:tgtEl>
                                          <p:spTgt spid="29"/>
                                        </p:tgtEl>
                                        <p:attrNameLst>
                                          <p:attrName>ppt_w</p:attrName>
                                        </p:attrNameLst>
                                      </p:cBhvr>
                                      <p:tavLst>
                                        <p:tav tm="0">
                                          <p:val>
                                            <p:fltVal val="0"/>
                                          </p:val>
                                        </p:tav>
                                        <p:tav tm="100000">
                                          <p:val>
                                            <p:strVal val="#ppt_w"/>
                                          </p:val>
                                        </p:tav>
                                      </p:tavLst>
                                    </p:anim>
                                    <p:anim calcmode="lin" valueType="num">
                                      <p:cBhvr>
                                        <p:cTn id="17" dur="500" fill="hold"/>
                                        <p:tgtEl>
                                          <p:spTgt spid="29"/>
                                        </p:tgtEl>
                                        <p:attrNameLst>
                                          <p:attrName>ppt_h</p:attrName>
                                        </p:attrNameLst>
                                      </p:cBhvr>
                                      <p:tavLst>
                                        <p:tav tm="0">
                                          <p:val>
                                            <p:strVal val="#ppt_h"/>
                                          </p:val>
                                        </p:tav>
                                        <p:tav tm="100000">
                                          <p:val>
                                            <p:strVal val="#ppt_h"/>
                                          </p:val>
                                        </p:tav>
                                      </p:tavLst>
                                    </p:anim>
                                  </p:childTnLst>
                                </p:cTn>
                              </p:par>
                              <p:par>
                                <p:cTn id="18" presetID="17" presetClass="entr" presetSubtype="10" fill="hold" nodeType="withEffect">
                                  <p:stCondLst>
                                    <p:cond delay="250"/>
                                  </p:stCondLst>
                                  <p:childTnLst>
                                    <p:set>
                                      <p:cBhvr>
                                        <p:cTn id="19" dur="1" fill="hold">
                                          <p:stCondLst>
                                            <p:cond delay="0"/>
                                          </p:stCondLst>
                                        </p:cTn>
                                        <p:tgtEl>
                                          <p:spTgt spid="30"/>
                                        </p:tgtEl>
                                        <p:attrNameLst>
                                          <p:attrName>style.visibility</p:attrName>
                                        </p:attrNameLst>
                                      </p:cBhvr>
                                      <p:to>
                                        <p:strVal val="visible"/>
                                      </p:to>
                                    </p:set>
                                    <p:anim calcmode="lin" valueType="num">
                                      <p:cBhvr>
                                        <p:cTn id="20" dur="500" fill="hold"/>
                                        <p:tgtEl>
                                          <p:spTgt spid="30"/>
                                        </p:tgtEl>
                                        <p:attrNameLst>
                                          <p:attrName>ppt_w</p:attrName>
                                        </p:attrNameLst>
                                      </p:cBhvr>
                                      <p:tavLst>
                                        <p:tav tm="0">
                                          <p:val>
                                            <p:fltVal val="0"/>
                                          </p:val>
                                        </p:tav>
                                        <p:tav tm="100000">
                                          <p:val>
                                            <p:strVal val="#ppt_w"/>
                                          </p:val>
                                        </p:tav>
                                      </p:tavLst>
                                    </p:anim>
                                    <p:anim calcmode="lin" valueType="num">
                                      <p:cBhvr>
                                        <p:cTn id="21" dur="500" fill="hold"/>
                                        <p:tgtEl>
                                          <p:spTgt spid="30"/>
                                        </p:tgtEl>
                                        <p:attrNameLst>
                                          <p:attrName>ppt_h</p:attrName>
                                        </p:attrNameLst>
                                      </p:cBhvr>
                                      <p:tavLst>
                                        <p:tav tm="0">
                                          <p:val>
                                            <p:strVal val="#ppt_h"/>
                                          </p:val>
                                        </p:tav>
                                        <p:tav tm="100000">
                                          <p:val>
                                            <p:strVal val="#ppt_h"/>
                                          </p:val>
                                        </p:tav>
                                      </p:tavLst>
                                    </p:anim>
                                  </p:childTnLst>
                                </p:cTn>
                              </p:par>
                              <p:par>
                                <p:cTn id="22" presetID="17" presetClass="entr" presetSubtype="10" fill="hold" nodeType="withEffect">
                                  <p:stCondLst>
                                    <p:cond delay="500"/>
                                  </p:stCondLst>
                                  <p:childTnLst>
                                    <p:set>
                                      <p:cBhvr>
                                        <p:cTn id="23" dur="1" fill="hold">
                                          <p:stCondLst>
                                            <p:cond delay="0"/>
                                          </p:stCondLst>
                                        </p:cTn>
                                        <p:tgtEl>
                                          <p:spTgt spid="37"/>
                                        </p:tgtEl>
                                        <p:attrNameLst>
                                          <p:attrName>style.visibility</p:attrName>
                                        </p:attrNameLst>
                                      </p:cBhvr>
                                      <p:to>
                                        <p:strVal val="visible"/>
                                      </p:to>
                                    </p:set>
                                    <p:anim calcmode="lin" valueType="num">
                                      <p:cBhvr>
                                        <p:cTn id="24" dur="500" fill="hold"/>
                                        <p:tgtEl>
                                          <p:spTgt spid="37"/>
                                        </p:tgtEl>
                                        <p:attrNameLst>
                                          <p:attrName>ppt_w</p:attrName>
                                        </p:attrNameLst>
                                      </p:cBhvr>
                                      <p:tavLst>
                                        <p:tav tm="0">
                                          <p:val>
                                            <p:fltVal val="0"/>
                                          </p:val>
                                        </p:tav>
                                        <p:tav tm="100000">
                                          <p:val>
                                            <p:strVal val="#ppt_w"/>
                                          </p:val>
                                        </p:tav>
                                      </p:tavLst>
                                    </p:anim>
                                    <p:anim calcmode="lin" valueType="num">
                                      <p:cBhvr>
                                        <p:cTn id="25" dur="500" fill="hold"/>
                                        <p:tgtEl>
                                          <p:spTgt spid="37"/>
                                        </p:tgtEl>
                                        <p:attrNameLst>
                                          <p:attrName>ppt_h</p:attrName>
                                        </p:attrNameLst>
                                      </p:cBhvr>
                                      <p:tavLst>
                                        <p:tav tm="0">
                                          <p:val>
                                            <p:strVal val="#ppt_h"/>
                                          </p:val>
                                        </p:tav>
                                        <p:tav tm="100000">
                                          <p:val>
                                            <p:strVal val="#ppt_h"/>
                                          </p:val>
                                        </p:tav>
                                      </p:tavLst>
                                    </p:anim>
                                  </p:childTnLst>
                                </p:cTn>
                              </p:par>
                              <p:par>
                                <p:cTn id="26" presetID="17" presetClass="entr" presetSubtype="10" fill="hold" nodeType="withEffect">
                                  <p:stCondLst>
                                    <p:cond delay="750"/>
                                  </p:stCondLst>
                                  <p:childTnLst>
                                    <p:set>
                                      <p:cBhvr>
                                        <p:cTn id="27" dur="1" fill="hold">
                                          <p:stCondLst>
                                            <p:cond delay="0"/>
                                          </p:stCondLst>
                                        </p:cTn>
                                        <p:tgtEl>
                                          <p:spTgt spid="65"/>
                                        </p:tgtEl>
                                        <p:attrNameLst>
                                          <p:attrName>style.visibility</p:attrName>
                                        </p:attrNameLst>
                                      </p:cBhvr>
                                      <p:to>
                                        <p:strVal val="visible"/>
                                      </p:to>
                                    </p:set>
                                    <p:anim calcmode="lin" valueType="num">
                                      <p:cBhvr>
                                        <p:cTn id="28" dur="500" fill="hold"/>
                                        <p:tgtEl>
                                          <p:spTgt spid="65"/>
                                        </p:tgtEl>
                                        <p:attrNameLst>
                                          <p:attrName>ppt_w</p:attrName>
                                        </p:attrNameLst>
                                      </p:cBhvr>
                                      <p:tavLst>
                                        <p:tav tm="0">
                                          <p:val>
                                            <p:fltVal val="0"/>
                                          </p:val>
                                        </p:tav>
                                        <p:tav tm="100000">
                                          <p:val>
                                            <p:strVal val="#ppt_w"/>
                                          </p:val>
                                        </p:tav>
                                      </p:tavLst>
                                    </p:anim>
                                    <p:anim calcmode="lin" valueType="num">
                                      <p:cBhvr>
                                        <p:cTn id="29" dur="500" fill="hold"/>
                                        <p:tgtEl>
                                          <p:spTgt spid="6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菱形 6"/>
          <p:cNvSpPr/>
          <p:nvPr/>
        </p:nvSpPr>
        <p:spPr>
          <a:xfrm>
            <a:off x="-3506588" y="-1877119"/>
            <a:ext cx="10612238" cy="10612238"/>
          </a:xfrm>
          <a:prstGeom prst="diamond">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8143874" y="1084943"/>
            <a:ext cx="4048125" cy="4688114"/>
            <a:chOff x="8143874" y="1084943"/>
            <a:chExt cx="4048125" cy="4688114"/>
          </a:xfrm>
        </p:grpSpPr>
        <p:sp>
          <p:nvSpPr>
            <p:cNvPr id="6" name="矩形 5"/>
            <p:cNvSpPr/>
            <p:nvPr/>
          </p:nvSpPr>
          <p:spPr>
            <a:xfrm>
              <a:off x="8143874" y="1084943"/>
              <a:ext cx="4048125" cy="4688114"/>
            </a:xfrm>
            <a:prstGeom prst="rect">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8410730" y="1509486"/>
              <a:ext cx="2485869" cy="3884840"/>
              <a:chOff x="3581400" y="376495"/>
              <a:chExt cx="1993900" cy="3116006"/>
            </a:xfrm>
          </p:grpSpPr>
          <p:sp>
            <p:nvSpPr>
              <p:cNvPr id="18" name="矩形 17"/>
              <p:cNvSpPr/>
              <p:nvPr/>
            </p:nvSpPr>
            <p:spPr>
              <a:xfrm>
                <a:off x="3581400" y="376495"/>
                <a:ext cx="1993900" cy="3116006"/>
              </a:xfrm>
              <a:prstGeom prst="rect">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20" name="组合 19"/>
              <p:cNvGrpSpPr/>
              <p:nvPr/>
            </p:nvGrpSpPr>
            <p:grpSpPr>
              <a:xfrm>
                <a:off x="3694444" y="2592389"/>
                <a:ext cx="1717350" cy="727949"/>
                <a:chOff x="8309481" y="1420360"/>
                <a:chExt cx="1717350" cy="727949"/>
              </a:xfrm>
            </p:grpSpPr>
            <p:sp>
              <p:nvSpPr>
                <p:cNvPr id="22" name="文本框 21"/>
                <p:cNvSpPr txBox="1">
                  <a:spLocks noChangeArrowheads="1"/>
                </p:cNvSpPr>
                <p:nvPr/>
              </p:nvSpPr>
              <p:spPr bwMode="auto">
                <a:xfrm>
                  <a:off x="8309481" y="1679265"/>
                  <a:ext cx="1673718" cy="469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3200" b="1" dirty="0">
                      <a:solidFill>
                        <a:schemeClr val="bg1"/>
                      </a:solidFill>
                      <a:latin typeface="微软雅黑" panose="020B0503020204020204" pitchFamily="34" charset="-122"/>
                      <a:ea typeface="微软雅黑" panose="020B0503020204020204" pitchFamily="34" charset="-122"/>
                    </a:rPr>
                    <a:t>业务介绍</a:t>
                  </a:r>
                </a:p>
              </p:txBody>
            </p:sp>
            <p:sp>
              <p:nvSpPr>
                <p:cNvPr id="23" name="矩形 29"/>
                <p:cNvSpPr>
                  <a:spLocks noChangeArrowheads="1"/>
                </p:cNvSpPr>
                <p:nvPr/>
              </p:nvSpPr>
              <p:spPr bwMode="auto">
                <a:xfrm>
                  <a:off x="8309481" y="1420360"/>
                  <a:ext cx="1717350" cy="23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20000"/>
                    </a:lnSpc>
                  </a:pPr>
                  <a:r>
                    <a:rPr lang="en-US" altLang="zh-CN" sz="1200" dirty="0">
                      <a:solidFill>
                        <a:schemeClr val="bg1"/>
                      </a:solidFill>
                      <a:latin typeface="Arial" panose="020B0604020202020204" pitchFamily="34" charset="0"/>
                      <a:cs typeface="Arial" panose="020B0604020202020204" pitchFamily="34" charset="0"/>
                    </a:rPr>
                    <a:t>ABOUT OUR SERVICE</a:t>
                  </a:r>
                </a:p>
              </p:txBody>
            </p:sp>
          </p:grpSp>
        </p:grpSp>
        <p:sp>
          <p:nvSpPr>
            <p:cNvPr id="25" name="菱形 24"/>
            <p:cNvSpPr/>
            <p:nvPr/>
          </p:nvSpPr>
          <p:spPr>
            <a:xfrm>
              <a:off x="8670131"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菱形 25"/>
            <p:cNvSpPr/>
            <p:nvPr/>
          </p:nvSpPr>
          <p:spPr>
            <a:xfrm>
              <a:off x="8945166"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菱形 26"/>
            <p:cNvSpPr/>
            <p:nvPr/>
          </p:nvSpPr>
          <p:spPr>
            <a:xfrm>
              <a:off x="9220200"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菱形 7"/>
          <p:cNvSpPr/>
          <p:nvPr/>
        </p:nvSpPr>
        <p:spPr>
          <a:xfrm>
            <a:off x="-811267" y="-962025"/>
            <a:ext cx="8782050" cy="8782050"/>
          </a:xfrm>
          <a:prstGeom prst="diamond">
            <a:avLst/>
          </a:prstGeom>
          <a:noFill/>
          <a:ln w="1143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1" y="1084943"/>
            <a:ext cx="8143875" cy="4763938"/>
            <a:chOff x="-1" y="1084943"/>
            <a:chExt cx="8143875" cy="4763938"/>
          </a:xfrm>
        </p:grpSpPr>
        <p:sp>
          <p:nvSpPr>
            <p:cNvPr id="4" name="矩形 3"/>
            <p:cNvSpPr/>
            <p:nvPr/>
          </p:nvSpPr>
          <p:spPr>
            <a:xfrm>
              <a:off x="-1" y="1084943"/>
              <a:ext cx="8143875" cy="4688114"/>
            </a:xfrm>
            <a:prstGeom prst="rect">
              <a:avLst/>
            </a:prstGeom>
            <a:blipFill>
              <a:blip r:embed="rId2"/>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组合 28"/>
            <p:cNvGrpSpPr/>
            <p:nvPr/>
          </p:nvGrpSpPr>
          <p:grpSpPr>
            <a:xfrm>
              <a:off x="-1" y="1084943"/>
              <a:ext cx="8143875" cy="4763938"/>
              <a:chOff x="-1" y="1084943"/>
              <a:chExt cx="8143875" cy="4763938"/>
            </a:xfrm>
          </p:grpSpPr>
          <p:sp>
            <p:nvSpPr>
              <p:cNvPr id="28" name="矩形 27"/>
              <p:cNvSpPr/>
              <p:nvPr/>
            </p:nvSpPr>
            <p:spPr>
              <a:xfrm>
                <a:off x="-1" y="1084943"/>
                <a:ext cx="8143875" cy="4688114"/>
              </a:xfrm>
              <a:prstGeom prst="rect">
                <a:avLst/>
              </a:prstGeom>
              <a:gradFill flip="none" rotWithShape="1">
                <a:gsLst>
                  <a:gs pos="0">
                    <a:schemeClr val="bg1">
                      <a:alpha val="47000"/>
                    </a:schemeClr>
                  </a:gs>
                  <a:gs pos="100000">
                    <a:schemeClr val="bg1">
                      <a:lumMod val="95000"/>
                      <a:alpha val="4000"/>
                    </a:schemeClr>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5610937" y="3986833"/>
                <a:ext cx="2168719" cy="1862048"/>
              </a:xfrm>
              <a:prstGeom prst="rect">
                <a:avLst/>
              </a:prstGeom>
              <a:noFill/>
            </p:spPr>
            <p:txBody>
              <a:bodyPr wrap="square" rtlCol="0">
                <a:spAutoFit/>
              </a:bodyPr>
              <a:lstStyle/>
              <a:p>
                <a:r>
                  <a:rPr lang="en-US" altLang="zh-CN" sz="11500" b="1" i="1" dirty="0" smtClean="0">
                    <a:solidFill>
                      <a:srgbClr val="1F8784"/>
                    </a:solidFill>
                    <a:latin typeface="微软雅黑" panose="020B0503020204020204" pitchFamily="34" charset="-122"/>
                    <a:ea typeface="微软雅黑" panose="020B0503020204020204" pitchFamily="34" charset="-122"/>
                  </a:rPr>
                  <a:t>03</a:t>
                </a:r>
                <a:endParaRPr lang="zh-CN" altLang="en-US" sz="11500" b="1" i="1" dirty="0">
                  <a:solidFill>
                    <a:srgbClr val="1F8784"/>
                  </a:solidFill>
                  <a:latin typeface="微软雅黑" panose="020B0503020204020204" pitchFamily="34" charset="-122"/>
                  <a:ea typeface="微软雅黑" panose="020B0503020204020204" pitchFamily="34" charset="-122"/>
                </a:endParaRPr>
              </a:p>
            </p:txBody>
          </p:sp>
        </p:grpSp>
      </p:grpSp>
      <p:sp>
        <p:nvSpPr>
          <p:cNvPr id="16" name="菱形 15"/>
          <p:cNvSpPr/>
          <p:nvPr/>
        </p:nvSpPr>
        <p:spPr>
          <a:xfrm>
            <a:off x="-2356486" y="1059543"/>
            <a:ext cx="4712972" cy="4712972"/>
          </a:xfrm>
          <a:prstGeom prst="diamond">
            <a:avLst/>
          </a:prstGeom>
          <a:solidFill>
            <a:schemeClr val="bg1">
              <a:alpha val="30000"/>
            </a:schemeClr>
          </a:solidFill>
          <a:ln w="1143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056442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0-#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1+#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decel="60000"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0-#ppt_w/2"/>
                                          </p:val>
                                        </p:tav>
                                        <p:tav tm="100000">
                                          <p:val>
                                            <p:strVal val="#ppt_x"/>
                                          </p:val>
                                        </p:tav>
                                      </p:tavLst>
                                    </p:anim>
                                    <p:anim calcmode="lin" valueType="num">
                                      <p:cBhvr additive="base">
                                        <p:cTn id="17" dur="500" fill="hold"/>
                                        <p:tgtEl>
                                          <p:spTgt spid="8"/>
                                        </p:tgtEl>
                                        <p:attrNameLst>
                                          <p:attrName>ppt_y</p:attrName>
                                        </p:attrNameLst>
                                      </p:cBhvr>
                                      <p:tavLst>
                                        <p:tav tm="0">
                                          <p:val>
                                            <p:strVal val="#ppt_y"/>
                                          </p:val>
                                        </p:tav>
                                        <p:tav tm="100000">
                                          <p:val>
                                            <p:strVal val="#ppt_y"/>
                                          </p:val>
                                        </p:tav>
                                      </p:tavLst>
                                    </p:anim>
                                  </p:childTnLst>
                                </p:cTn>
                              </p:par>
                              <p:par>
                                <p:cTn id="18" presetID="2" presetClass="entr" presetSubtype="8" decel="60000" fill="hold" grpId="0" nodeType="withEffect">
                                  <p:stCondLst>
                                    <p:cond delay="25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0-#ppt_w/2"/>
                                          </p:val>
                                        </p:tav>
                                        <p:tav tm="100000">
                                          <p:val>
                                            <p:strVal val="#ppt_x"/>
                                          </p:val>
                                        </p:tav>
                                      </p:tavLst>
                                    </p:anim>
                                    <p:anim calcmode="lin" valueType="num">
                                      <p:cBhvr additive="base">
                                        <p:cTn id="21" dur="500" fill="hold"/>
                                        <p:tgtEl>
                                          <p:spTgt spid="16"/>
                                        </p:tgtEl>
                                        <p:attrNameLst>
                                          <p:attrName>ppt_y</p:attrName>
                                        </p:attrNameLst>
                                      </p:cBhvr>
                                      <p:tavLst>
                                        <p:tav tm="0">
                                          <p:val>
                                            <p:strVal val="#ppt_y"/>
                                          </p:val>
                                        </p:tav>
                                        <p:tav tm="100000">
                                          <p:val>
                                            <p:strVal val="#ppt_y"/>
                                          </p:val>
                                        </p:tav>
                                      </p:tavLst>
                                    </p:anim>
                                  </p:childTnLst>
                                </p:cTn>
                              </p:par>
                              <p:par>
                                <p:cTn id="22" presetID="10" presetClass="entr" presetSubtype="0" fill="hold" grpId="0" nodeType="withEffect">
                                  <p:stCondLst>
                                    <p:cond delay="5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6" grpId="0" animBg="1"/>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6" name="组合 5"/>
          <p:cNvGrpSpPr/>
          <p:nvPr/>
        </p:nvGrpSpPr>
        <p:grpSpPr>
          <a:xfrm>
            <a:off x="354240" y="238579"/>
            <a:ext cx="483870" cy="476250"/>
            <a:chOff x="4267200" y="1409700"/>
            <a:chExt cx="483870" cy="476250"/>
          </a:xfrm>
        </p:grpSpPr>
        <p:sp>
          <p:nvSpPr>
            <p:cNvPr id="4" name="矩形 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业务介绍</a:t>
            </a:r>
          </a:p>
        </p:txBody>
      </p:sp>
      <p:sp>
        <p:nvSpPr>
          <p:cNvPr id="8"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ABOUT OUR SERVICE</a:t>
            </a:r>
          </a:p>
        </p:txBody>
      </p:sp>
      <p:grpSp>
        <p:nvGrpSpPr>
          <p:cNvPr id="28" name="组合 27"/>
          <p:cNvGrpSpPr/>
          <p:nvPr/>
        </p:nvGrpSpPr>
        <p:grpSpPr>
          <a:xfrm>
            <a:off x="11283157" y="493046"/>
            <a:ext cx="573881" cy="276999"/>
            <a:chOff x="11283157" y="493046"/>
            <a:chExt cx="573881" cy="276999"/>
          </a:xfrm>
        </p:grpSpPr>
        <p:sp>
          <p:nvSpPr>
            <p:cNvPr id="26" name="矩形 25"/>
            <p:cNvSpPr/>
            <p:nvPr/>
          </p:nvSpPr>
          <p:spPr>
            <a:xfrm flipH="1">
              <a:off x="11332369" y="536295"/>
              <a:ext cx="468313" cy="190500"/>
            </a:xfrm>
            <a:prstGeom prst="rect">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11283157" y="493046"/>
              <a:ext cx="573881" cy="276999"/>
            </a:xfrm>
            <a:prstGeom prst="rect">
              <a:avLst/>
            </a:prstGeom>
            <a:noFill/>
          </p:spPr>
          <p:txBody>
            <a:bodyPr wrap="square" rtlCol="0">
              <a:spAutoFit/>
            </a:bodyPr>
            <a:lstStyle/>
            <a:p>
              <a:pPr algn="dist"/>
              <a:r>
                <a:rPr lang="en-US" altLang="zh-CN" sz="1200" dirty="0" smtClean="0">
                  <a:solidFill>
                    <a:schemeClr val="bg1"/>
                  </a:solidFill>
                </a:rPr>
                <a:t>LOGO</a:t>
              </a:r>
              <a:endParaRPr lang="zh-CN" altLang="en-US" sz="1200" dirty="0">
                <a:solidFill>
                  <a:schemeClr val="bg1"/>
                </a:solidFill>
              </a:endParaRPr>
            </a:p>
          </p:txBody>
        </p:sp>
      </p:grpSp>
      <p:grpSp>
        <p:nvGrpSpPr>
          <p:cNvPr id="33" name="组合 32"/>
          <p:cNvGrpSpPr/>
          <p:nvPr/>
        </p:nvGrpSpPr>
        <p:grpSpPr>
          <a:xfrm>
            <a:off x="6412295" y="1636680"/>
            <a:ext cx="2112773" cy="1241542"/>
            <a:chOff x="4823048" y="3030953"/>
            <a:chExt cx="1820243" cy="1069641"/>
          </a:xfrm>
        </p:grpSpPr>
        <p:sp>
          <p:nvSpPr>
            <p:cNvPr id="38" name="文本框 37"/>
            <p:cNvSpPr txBox="1"/>
            <p:nvPr/>
          </p:nvSpPr>
          <p:spPr>
            <a:xfrm>
              <a:off x="4834618" y="3154691"/>
              <a:ext cx="832130" cy="225388"/>
            </a:xfrm>
            <a:prstGeom prst="rect">
              <a:avLst/>
            </a:prstGeom>
            <a:noFill/>
          </p:spPr>
          <p:txBody>
            <a:bodyPr wrap="square" rtlCol="0">
              <a:spAutoFit/>
            </a:bodyPr>
            <a:lstStyle/>
            <a:p>
              <a:r>
                <a:rPr lang="en-US" altLang="zh-CN" sz="1100" dirty="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rPr>
                <a:t>Reason </a:t>
              </a:r>
              <a:r>
                <a:rPr lang="en-US" altLang="zh-CN" sz="1100" dirty="0" smtClean="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rPr>
                <a:t>01</a:t>
              </a:r>
              <a:endParaRPr lang="zh-CN" altLang="en-US" sz="1100" dirty="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endParaRPr>
            </a:p>
          </p:txBody>
        </p:sp>
        <p:sp>
          <p:nvSpPr>
            <p:cNvPr id="39" name="矩形 38"/>
            <p:cNvSpPr/>
            <p:nvPr/>
          </p:nvSpPr>
          <p:spPr>
            <a:xfrm>
              <a:off x="4823048" y="3448295"/>
              <a:ext cx="1820243" cy="652299"/>
            </a:xfrm>
            <a:prstGeom prst="rect">
              <a:avLst/>
            </a:prstGeom>
          </p:spPr>
          <p:txBody>
            <a:bodyPr wrap="square">
              <a:spAutoFit/>
            </a:bodyPr>
            <a:lstStyle/>
            <a:p>
              <a:pPr lvl="0">
                <a:lnSpc>
                  <a:spcPct val="120000"/>
                </a:lnSpc>
              </a:pPr>
              <a:r>
                <a:rPr lang="en-US" altLang="zh-CN" sz="900" dirty="0">
                  <a:solidFill>
                    <a:prstClr val="black">
                      <a:lumMod val="75000"/>
                      <a:lumOff val="25000"/>
                    </a:prstClr>
                  </a:solidFill>
                  <a:latin typeface="Arial" panose="020B0604020202020204" pitchFamily="34" charset="0"/>
                  <a:cs typeface="Arial" panose="020B0604020202020204" pitchFamily="34" charset="0"/>
                </a:rPr>
                <a:t>Once when I was six years old I saw a magnificent picture in a book, called True Stories from Nature, about the primeval forest. </a:t>
              </a:r>
              <a:endParaRPr lang="zh-CN" altLang="en-US" sz="900" dirty="0">
                <a:solidFill>
                  <a:prstClr val="black">
                    <a:lumMod val="75000"/>
                    <a:lumOff val="25000"/>
                  </a:prstClr>
                </a:solidFill>
                <a:latin typeface="Arial" panose="020B0604020202020204" pitchFamily="34" charset="0"/>
                <a:cs typeface="Arial" panose="020B0604020202020204" pitchFamily="34" charset="0"/>
              </a:endParaRPr>
            </a:p>
          </p:txBody>
        </p:sp>
        <p:cxnSp>
          <p:nvCxnSpPr>
            <p:cNvPr id="41" name="直接连接符 40"/>
            <p:cNvCxnSpPr/>
            <p:nvPr/>
          </p:nvCxnSpPr>
          <p:spPr>
            <a:xfrm>
              <a:off x="4925372" y="3421627"/>
              <a:ext cx="526770" cy="0"/>
            </a:xfrm>
            <a:prstGeom prst="line">
              <a:avLst/>
            </a:prstGeom>
            <a:ln>
              <a:solidFill>
                <a:schemeClr val="bg1">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43" name="矩形 42"/>
            <p:cNvSpPr/>
            <p:nvPr/>
          </p:nvSpPr>
          <p:spPr>
            <a:xfrm>
              <a:off x="4925372" y="3030953"/>
              <a:ext cx="103828" cy="103828"/>
            </a:xfrm>
            <a:prstGeom prst="rect">
              <a:avLst/>
            </a:prstGeom>
            <a:solidFill>
              <a:srgbClr val="0069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Arial" panose="020B0604020202020204" pitchFamily="34" charset="0"/>
                <a:cs typeface="Arial" panose="020B0604020202020204" pitchFamily="34" charset="0"/>
              </a:endParaRPr>
            </a:p>
          </p:txBody>
        </p:sp>
      </p:grpSp>
      <p:grpSp>
        <p:nvGrpSpPr>
          <p:cNvPr id="45" name="组合 44"/>
          <p:cNvGrpSpPr/>
          <p:nvPr/>
        </p:nvGrpSpPr>
        <p:grpSpPr>
          <a:xfrm>
            <a:off x="9491852" y="1636681"/>
            <a:ext cx="2112773" cy="1226220"/>
            <a:chOff x="7138107" y="3030953"/>
            <a:chExt cx="1820243" cy="1056440"/>
          </a:xfrm>
        </p:grpSpPr>
        <p:sp>
          <p:nvSpPr>
            <p:cNvPr id="49" name="文本框 48"/>
            <p:cNvSpPr txBox="1"/>
            <p:nvPr/>
          </p:nvSpPr>
          <p:spPr>
            <a:xfrm>
              <a:off x="7149677" y="3154691"/>
              <a:ext cx="832130" cy="225388"/>
            </a:xfrm>
            <a:prstGeom prst="rect">
              <a:avLst/>
            </a:prstGeom>
            <a:noFill/>
          </p:spPr>
          <p:txBody>
            <a:bodyPr wrap="square" rtlCol="0">
              <a:spAutoFit/>
            </a:bodyPr>
            <a:lstStyle/>
            <a:p>
              <a:r>
                <a:rPr lang="en-US" altLang="zh-CN" sz="1100" dirty="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rPr>
                <a:t>Reason </a:t>
              </a:r>
              <a:r>
                <a:rPr lang="en-US" altLang="zh-CN" sz="1100" dirty="0" smtClean="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rPr>
                <a:t>02</a:t>
              </a:r>
              <a:endParaRPr lang="zh-CN" altLang="en-US" sz="1100" dirty="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endParaRPr>
            </a:p>
          </p:txBody>
        </p:sp>
        <p:sp>
          <p:nvSpPr>
            <p:cNvPr id="50" name="矩形 49"/>
            <p:cNvSpPr/>
            <p:nvPr/>
          </p:nvSpPr>
          <p:spPr>
            <a:xfrm>
              <a:off x="7138107" y="3448296"/>
              <a:ext cx="1820243" cy="639097"/>
            </a:xfrm>
            <a:prstGeom prst="rect">
              <a:avLst/>
            </a:prstGeom>
          </p:spPr>
          <p:txBody>
            <a:bodyPr wrap="square">
              <a:spAutoFit/>
            </a:bodyPr>
            <a:lstStyle/>
            <a:p>
              <a:pPr lvl="0">
                <a:lnSpc>
                  <a:spcPct val="120000"/>
                </a:lnSpc>
              </a:pPr>
              <a:r>
                <a:rPr lang="en-US" altLang="zh-CN" sz="900" dirty="0">
                  <a:solidFill>
                    <a:prstClr val="black">
                      <a:lumMod val="75000"/>
                      <a:lumOff val="25000"/>
                    </a:prstClr>
                  </a:solidFill>
                  <a:latin typeface="Arial" panose="020B0604020202020204" pitchFamily="34" charset="0"/>
                  <a:cs typeface="Arial" panose="020B0604020202020204" pitchFamily="34" charset="0"/>
                </a:rPr>
                <a:t>Once when I was six years old I saw a magnificent picture in a book, called True Stories from Nature, about the primeval forest. </a:t>
              </a:r>
              <a:endParaRPr lang="zh-CN" altLang="en-US" sz="900" dirty="0">
                <a:solidFill>
                  <a:prstClr val="black">
                    <a:lumMod val="75000"/>
                    <a:lumOff val="25000"/>
                  </a:prstClr>
                </a:solidFill>
                <a:latin typeface="Arial" panose="020B0604020202020204" pitchFamily="34" charset="0"/>
                <a:cs typeface="Arial" panose="020B0604020202020204" pitchFamily="34" charset="0"/>
              </a:endParaRPr>
            </a:p>
          </p:txBody>
        </p:sp>
        <p:cxnSp>
          <p:nvCxnSpPr>
            <p:cNvPr id="51" name="直接连接符 50"/>
            <p:cNvCxnSpPr/>
            <p:nvPr/>
          </p:nvCxnSpPr>
          <p:spPr>
            <a:xfrm>
              <a:off x="7240431" y="3421627"/>
              <a:ext cx="526770" cy="0"/>
            </a:xfrm>
            <a:prstGeom prst="line">
              <a:avLst/>
            </a:prstGeom>
            <a:ln>
              <a:solidFill>
                <a:schemeClr val="bg1">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52" name="矩形 51"/>
            <p:cNvSpPr/>
            <p:nvPr/>
          </p:nvSpPr>
          <p:spPr>
            <a:xfrm>
              <a:off x="7240431" y="3030953"/>
              <a:ext cx="103828" cy="103828"/>
            </a:xfrm>
            <a:prstGeom prst="rect">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Arial" panose="020B0604020202020204" pitchFamily="34" charset="0"/>
                <a:cs typeface="Arial" panose="020B0604020202020204" pitchFamily="34" charset="0"/>
              </a:endParaRPr>
            </a:p>
          </p:txBody>
        </p:sp>
      </p:grpSp>
      <p:grpSp>
        <p:nvGrpSpPr>
          <p:cNvPr id="53" name="组合 52"/>
          <p:cNvGrpSpPr/>
          <p:nvPr/>
        </p:nvGrpSpPr>
        <p:grpSpPr>
          <a:xfrm>
            <a:off x="6412295" y="3234921"/>
            <a:ext cx="2112772" cy="1252620"/>
            <a:chOff x="4823048" y="4231336"/>
            <a:chExt cx="1820243" cy="1079185"/>
          </a:xfrm>
        </p:grpSpPr>
        <p:sp>
          <p:nvSpPr>
            <p:cNvPr id="54" name="文本框 53"/>
            <p:cNvSpPr txBox="1"/>
            <p:nvPr/>
          </p:nvSpPr>
          <p:spPr>
            <a:xfrm>
              <a:off x="4834618" y="4377819"/>
              <a:ext cx="832130" cy="225388"/>
            </a:xfrm>
            <a:prstGeom prst="rect">
              <a:avLst/>
            </a:prstGeom>
            <a:noFill/>
          </p:spPr>
          <p:txBody>
            <a:bodyPr wrap="square" rtlCol="0">
              <a:spAutoFit/>
            </a:bodyPr>
            <a:lstStyle/>
            <a:p>
              <a:r>
                <a:rPr lang="en-US" altLang="zh-CN" sz="1100" dirty="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rPr>
                <a:t>Reason </a:t>
              </a:r>
              <a:r>
                <a:rPr lang="en-US" altLang="zh-CN" sz="1100" dirty="0" smtClean="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rPr>
                <a:t>03</a:t>
              </a:r>
              <a:endParaRPr lang="zh-CN" altLang="en-US" sz="1100" dirty="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endParaRPr>
            </a:p>
          </p:txBody>
        </p:sp>
        <p:sp>
          <p:nvSpPr>
            <p:cNvPr id="55" name="矩形 54"/>
            <p:cNvSpPr/>
            <p:nvPr/>
          </p:nvSpPr>
          <p:spPr>
            <a:xfrm>
              <a:off x="4823048" y="4671424"/>
              <a:ext cx="1820243" cy="639097"/>
            </a:xfrm>
            <a:prstGeom prst="rect">
              <a:avLst/>
            </a:prstGeom>
          </p:spPr>
          <p:txBody>
            <a:bodyPr wrap="square">
              <a:spAutoFit/>
            </a:bodyPr>
            <a:lstStyle/>
            <a:p>
              <a:pPr lvl="0">
                <a:lnSpc>
                  <a:spcPct val="120000"/>
                </a:lnSpc>
              </a:pPr>
              <a:r>
                <a:rPr lang="en-US" altLang="zh-CN" sz="900" dirty="0">
                  <a:solidFill>
                    <a:prstClr val="black">
                      <a:lumMod val="75000"/>
                      <a:lumOff val="25000"/>
                    </a:prstClr>
                  </a:solidFill>
                  <a:latin typeface="Arial" panose="020B0604020202020204" pitchFamily="34" charset="0"/>
                  <a:cs typeface="Arial" panose="020B0604020202020204" pitchFamily="34" charset="0"/>
                </a:rPr>
                <a:t>Once when I was six years old I saw a magnificent picture in a book, called True Stories from Nature, about the primeval forest. </a:t>
              </a:r>
              <a:endParaRPr lang="zh-CN" altLang="en-US" sz="900" dirty="0">
                <a:solidFill>
                  <a:prstClr val="black">
                    <a:lumMod val="75000"/>
                    <a:lumOff val="25000"/>
                  </a:prstClr>
                </a:solidFill>
                <a:latin typeface="Arial" panose="020B0604020202020204" pitchFamily="34" charset="0"/>
                <a:cs typeface="Arial" panose="020B0604020202020204" pitchFamily="34" charset="0"/>
              </a:endParaRPr>
            </a:p>
          </p:txBody>
        </p:sp>
        <p:cxnSp>
          <p:nvCxnSpPr>
            <p:cNvPr id="56" name="直接连接符 55"/>
            <p:cNvCxnSpPr/>
            <p:nvPr/>
          </p:nvCxnSpPr>
          <p:spPr>
            <a:xfrm>
              <a:off x="4925372" y="4644755"/>
              <a:ext cx="526770" cy="0"/>
            </a:xfrm>
            <a:prstGeom prst="line">
              <a:avLst/>
            </a:prstGeom>
            <a:ln>
              <a:solidFill>
                <a:schemeClr val="bg1">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57" name="矩形 56"/>
            <p:cNvSpPr/>
            <p:nvPr/>
          </p:nvSpPr>
          <p:spPr>
            <a:xfrm>
              <a:off x="4925372" y="4231336"/>
              <a:ext cx="103828" cy="103828"/>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Arial" panose="020B0604020202020204" pitchFamily="34" charset="0"/>
                <a:cs typeface="Arial" panose="020B0604020202020204" pitchFamily="34" charset="0"/>
              </a:endParaRPr>
            </a:p>
          </p:txBody>
        </p:sp>
      </p:grpSp>
      <p:grpSp>
        <p:nvGrpSpPr>
          <p:cNvPr id="58" name="组合 57"/>
          <p:cNvGrpSpPr/>
          <p:nvPr/>
        </p:nvGrpSpPr>
        <p:grpSpPr>
          <a:xfrm>
            <a:off x="9491852" y="3234921"/>
            <a:ext cx="2112773" cy="1236107"/>
            <a:chOff x="7138107" y="4231336"/>
            <a:chExt cx="1820243" cy="1064958"/>
          </a:xfrm>
        </p:grpSpPr>
        <p:sp>
          <p:nvSpPr>
            <p:cNvPr id="59" name="文本框 58"/>
            <p:cNvSpPr txBox="1"/>
            <p:nvPr/>
          </p:nvSpPr>
          <p:spPr>
            <a:xfrm>
              <a:off x="7149677" y="4363592"/>
              <a:ext cx="832130" cy="225388"/>
            </a:xfrm>
            <a:prstGeom prst="rect">
              <a:avLst/>
            </a:prstGeom>
            <a:noFill/>
          </p:spPr>
          <p:txBody>
            <a:bodyPr wrap="square" rtlCol="0">
              <a:spAutoFit/>
            </a:bodyPr>
            <a:lstStyle/>
            <a:p>
              <a:r>
                <a:rPr lang="en-US" altLang="zh-CN" sz="1100" dirty="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rPr>
                <a:t>Reason </a:t>
              </a:r>
              <a:r>
                <a:rPr lang="en-US" altLang="zh-CN" sz="1100" dirty="0" smtClean="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rPr>
                <a:t>04</a:t>
              </a:r>
              <a:endParaRPr lang="zh-CN" altLang="en-US" sz="1100" dirty="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endParaRPr>
            </a:p>
          </p:txBody>
        </p:sp>
        <p:sp>
          <p:nvSpPr>
            <p:cNvPr id="67" name="矩形 66"/>
            <p:cNvSpPr/>
            <p:nvPr/>
          </p:nvSpPr>
          <p:spPr>
            <a:xfrm>
              <a:off x="7138107" y="4657197"/>
              <a:ext cx="1820243" cy="639097"/>
            </a:xfrm>
            <a:prstGeom prst="rect">
              <a:avLst/>
            </a:prstGeom>
          </p:spPr>
          <p:txBody>
            <a:bodyPr wrap="square">
              <a:spAutoFit/>
            </a:bodyPr>
            <a:lstStyle/>
            <a:p>
              <a:pPr lvl="0">
                <a:lnSpc>
                  <a:spcPct val="120000"/>
                </a:lnSpc>
              </a:pPr>
              <a:r>
                <a:rPr lang="en-US" altLang="zh-CN" sz="900" dirty="0">
                  <a:solidFill>
                    <a:prstClr val="black">
                      <a:lumMod val="75000"/>
                      <a:lumOff val="25000"/>
                    </a:prstClr>
                  </a:solidFill>
                  <a:latin typeface="Arial" panose="020B0604020202020204" pitchFamily="34" charset="0"/>
                  <a:cs typeface="Arial" panose="020B0604020202020204" pitchFamily="34" charset="0"/>
                </a:rPr>
                <a:t>Once when I was six years old I saw a magnificent picture in a book, called True Stories from Nature, about the primeval forest. </a:t>
              </a:r>
              <a:endParaRPr lang="zh-CN" altLang="en-US" sz="900" dirty="0">
                <a:solidFill>
                  <a:prstClr val="black">
                    <a:lumMod val="75000"/>
                    <a:lumOff val="25000"/>
                  </a:prstClr>
                </a:solidFill>
                <a:latin typeface="Arial" panose="020B0604020202020204" pitchFamily="34" charset="0"/>
                <a:cs typeface="Arial" panose="020B0604020202020204" pitchFamily="34" charset="0"/>
              </a:endParaRPr>
            </a:p>
          </p:txBody>
        </p:sp>
        <p:cxnSp>
          <p:nvCxnSpPr>
            <p:cNvPr id="68" name="直接连接符 67"/>
            <p:cNvCxnSpPr/>
            <p:nvPr/>
          </p:nvCxnSpPr>
          <p:spPr>
            <a:xfrm>
              <a:off x="7240431" y="4630528"/>
              <a:ext cx="526770" cy="0"/>
            </a:xfrm>
            <a:prstGeom prst="line">
              <a:avLst/>
            </a:prstGeom>
            <a:ln>
              <a:solidFill>
                <a:schemeClr val="bg1">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7240431" y="4231336"/>
              <a:ext cx="103828" cy="103828"/>
            </a:xfrm>
            <a:prstGeom prst="rect">
              <a:avLst/>
            </a:prstGeom>
            <a:solidFill>
              <a:srgbClr val="65D9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Arial" panose="020B0604020202020204" pitchFamily="34" charset="0"/>
                <a:cs typeface="Arial" panose="020B0604020202020204" pitchFamily="34" charset="0"/>
              </a:endParaRPr>
            </a:p>
          </p:txBody>
        </p:sp>
      </p:grpSp>
      <p:grpSp>
        <p:nvGrpSpPr>
          <p:cNvPr id="70" name="组合 69"/>
          <p:cNvGrpSpPr/>
          <p:nvPr/>
        </p:nvGrpSpPr>
        <p:grpSpPr>
          <a:xfrm>
            <a:off x="6412295" y="4844240"/>
            <a:ext cx="2112774" cy="1219624"/>
            <a:chOff x="4823048" y="5479574"/>
            <a:chExt cx="1820243" cy="1050757"/>
          </a:xfrm>
        </p:grpSpPr>
        <p:sp>
          <p:nvSpPr>
            <p:cNvPr id="71" name="文本框 70"/>
            <p:cNvSpPr txBox="1"/>
            <p:nvPr/>
          </p:nvSpPr>
          <p:spPr>
            <a:xfrm>
              <a:off x="4834618" y="5597629"/>
              <a:ext cx="832130" cy="225388"/>
            </a:xfrm>
            <a:prstGeom prst="rect">
              <a:avLst/>
            </a:prstGeom>
            <a:noFill/>
          </p:spPr>
          <p:txBody>
            <a:bodyPr wrap="square" rtlCol="0">
              <a:spAutoFit/>
            </a:bodyPr>
            <a:lstStyle/>
            <a:p>
              <a:r>
                <a:rPr lang="en-US" altLang="zh-CN" sz="1100" dirty="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rPr>
                <a:t>Reason </a:t>
              </a:r>
              <a:r>
                <a:rPr lang="en-US" altLang="zh-CN" sz="1100" dirty="0" smtClean="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rPr>
                <a:t>05</a:t>
              </a:r>
              <a:endParaRPr lang="zh-CN" altLang="en-US" sz="1100" dirty="0">
                <a:solidFill>
                  <a:schemeClr val="bg1">
                    <a:lumMod val="50000"/>
                  </a:schemeClr>
                </a:solidFill>
                <a:latin typeface="Arial" panose="020B0604020202020204" pitchFamily="34" charset="0"/>
                <a:ea typeface="汉仪中等线简" panose="02010609000101010101" pitchFamily="49" charset="-122"/>
                <a:cs typeface="Arial" panose="020B0604020202020204" pitchFamily="34" charset="0"/>
              </a:endParaRPr>
            </a:p>
          </p:txBody>
        </p:sp>
        <p:sp>
          <p:nvSpPr>
            <p:cNvPr id="72" name="矩形 71"/>
            <p:cNvSpPr/>
            <p:nvPr/>
          </p:nvSpPr>
          <p:spPr>
            <a:xfrm>
              <a:off x="4823048" y="5891234"/>
              <a:ext cx="1820243" cy="639097"/>
            </a:xfrm>
            <a:prstGeom prst="rect">
              <a:avLst/>
            </a:prstGeom>
          </p:spPr>
          <p:txBody>
            <a:bodyPr wrap="square">
              <a:spAutoFit/>
            </a:bodyPr>
            <a:lstStyle/>
            <a:p>
              <a:pPr lvl="0">
                <a:lnSpc>
                  <a:spcPct val="120000"/>
                </a:lnSpc>
              </a:pPr>
              <a:r>
                <a:rPr lang="en-US" altLang="zh-CN" sz="900" dirty="0">
                  <a:solidFill>
                    <a:prstClr val="black">
                      <a:lumMod val="75000"/>
                      <a:lumOff val="25000"/>
                    </a:prstClr>
                  </a:solidFill>
                  <a:latin typeface="Arial" panose="020B0604020202020204" pitchFamily="34" charset="0"/>
                  <a:cs typeface="Arial" panose="020B0604020202020204" pitchFamily="34" charset="0"/>
                </a:rPr>
                <a:t>Once when I was six years old I saw a magnificent picture in a book, called True Stories from Nature, about the primeval forest. </a:t>
              </a:r>
              <a:endParaRPr lang="zh-CN" altLang="en-US" sz="900" dirty="0">
                <a:solidFill>
                  <a:prstClr val="black">
                    <a:lumMod val="75000"/>
                    <a:lumOff val="25000"/>
                  </a:prstClr>
                </a:solidFill>
                <a:latin typeface="Arial" panose="020B0604020202020204" pitchFamily="34" charset="0"/>
                <a:cs typeface="Arial" panose="020B0604020202020204" pitchFamily="34" charset="0"/>
              </a:endParaRPr>
            </a:p>
          </p:txBody>
        </p:sp>
        <p:cxnSp>
          <p:nvCxnSpPr>
            <p:cNvPr id="73" name="直接连接符 72"/>
            <p:cNvCxnSpPr/>
            <p:nvPr/>
          </p:nvCxnSpPr>
          <p:spPr>
            <a:xfrm>
              <a:off x="4925372" y="5864565"/>
              <a:ext cx="526770" cy="0"/>
            </a:xfrm>
            <a:prstGeom prst="line">
              <a:avLst/>
            </a:prstGeom>
            <a:ln>
              <a:solidFill>
                <a:schemeClr val="bg1">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74" name="矩形 73"/>
            <p:cNvSpPr/>
            <p:nvPr/>
          </p:nvSpPr>
          <p:spPr>
            <a:xfrm>
              <a:off x="4925372" y="5479574"/>
              <a:ext cx="103828" cy="103828"/>
            </a:xfrm>
            <a:prstGeom prst="rect">
              <a:avLst/>
            </a:prstGeom>
            <a:solidFill>
              <a:srgbClr val="98FF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Arial" panose="020B0604020202020204" pitchFamily="34" charset="0"/>
                <a:cs typeface="Arial" panose="020B0604020202020204" pitchFamily="34" charset="0"/>
              </a:endParaRPr>
            </a:p>
          </p:txBody>
        </p:sp>
      </p:grpSp>
      <p:grpSp>
        <p:nvGrpSpPr>
          <p:cNvPr id="75" name="组合 74"/>
          <p:cNvGrpSpPr/>
          <p:nvPr/>
        </p:nvGrpSpPr>
        <p:grpSpPr>
          <a:xfrm>
            <a:off x="407988" y="1500513"/>
            <a:ext cx="4605988" cy="4524297"/>
            <a:chOff x="407988" y="1569487"/>
            <a:chExt cx="4605988" cy="4524297"/>
          </a:xfrm>
        </p:grpSpPr>
        <p:grpSp>
          <p:nvGrpSpPr>
            <p:cNvPr id="76" name="组合 75"/>
            <p:cNvGrpSpPr/>
            <p:nvPr/>
          </p:nvGrpSpPr>
          <p:grpSpPr>
            <a:xfrm rot="20880000">
              <a:off x="407988" y="1569487"/>
              <a:ext cx="4605988" cy="4524297"/>
              <a:chOff x="260804" y="1974850"/>
              <a:chExt cx="3917580" cy="3848099"/>
            </a:xfrm>
          </p:grpSpPr>
          <p:sp>
            <p:nvSpPr>
              <p:cNvPr id="91" name="Freeform 5"/>
              <p:cNvSpPr>
                <a:spLocks/>
              </p:cNvSpPr>
              <p:nvPr/>
            </p:nvSpPr>
            <p:spPr bwMode="auto">
              <a:xfrm>
                <a:off x="3036424" y="2634016"/>
                <a:ext cx="1141960" cy="2435348"/>
              </a:xfrm>
              <a:custGeom>
                <a:avLst/>
                <a:gdLst>
                  <a:gd name="T0" fmla="*/ 89 w 6408"/>
                  <a:gd name="T1" fmla="*/ 13555 h 13673"/>
                  <a:gd name="T2" fmla="*/ 225 w 6408"/>
                  <a:gd name="T3" fmla="*/ 13477 h 13673"/>
                  <a:gd name="T4" fmla="*/ 351 w 6408"/>
                  <a:gd name="T5" fmla="*/ 13337 h 13673"/>
                  <a:gd name="T6" fmla="*/ 506 w 6408"/>
                  <a:gd name="T7" fmla="*/ 13062 h 13673"/>
                  <a:gd name="T8" fmla="*/ 546 w 6408"/>
                  <a:gd name="T9" fmla="*/ 12913 h 13673"/>
                  <a:gd name="T10" fmla="*/ 552 w 6408"/>
                  <a:gd name="T11" fmla="*/ 12601 h 13673"/>
                  <a:gd name="T12" fmla="*/ 478 w 6408"/>
                  <a:gd name="T13" fmla="*/ 12263 h 13673"/>
                  <a:gd name="T14" fmla="*/ 265 w 6408"/>
                  <a:gd name="T15" fmla="*/ 11703 h 13673"/>
                  <a:gd name="T16" fmla="*/ 153 w 6408"/>
                  <a:gd name="T17" fmla="*/ 11391 h 13673"/>
                  <a:gd name="T18" fmla="*/ 75 w 6408"/>
                  <a:gd name="T19" fmla="*/ 11064 h 13673"/>
                  <a:gd name="T20" fmla="*/ 8 w 6408"/>
                  <a:gd name="T21" fmla="*/ 10488 h 13673"/>
                  <a:gd name="T22" fmla="*/ 7 w 6408"/>
                  <a:gd name="T23" fmla="*/ 9911 h 13673"/>
                  <a:gd name="T24" fmla="*/ 96 w 6408"/>
                  <a:gd name="T25" fmla="*/ 9224 h 13673"/>
                  <a:gd name="T26" fmla="*/ 289 w 6408"/>
                  <a:gd name="T27" fmla="*/ 8563 h 13673"/>
                  <a:gd name="T28" fmla="*/ 562 w 6408"/>
                  <a:gd name="T29" fmla="*/ 7986 h 13673"/>
                  <a:gd name="T30" fmla="*/ 746 w 6408"/>
                  <a:gd name="T31" fmla="*/ 7695 h 13673"/>
                  <a:gd name="T32" fmla="*/ 956 w 6408"/>
                  <a:gd name="T33" fmla="*/ 7421 h 13673"/>
                  <a:gd name="T34" fmla="*/ 1192 w 6408"/>
                  <a:gd name="T35" fmla="*/ 7165 h 13673"/>
                  <a:gd name="T36" fmla="*/ 2082 w 6408"/>
                  <a:gd name="T37" fmla="*/ 6288 h 13673"/>
                  <a:gd name="T38" fmla="*/ 2619 w 6408"/>
                  <a:gd name="T39" fmla="*/ 5711 h 13673"/>
                  <a:gd name="T40" fmla="*/ 3102 w 6408"/>
                  <a:gd name="T41" fmla="*/ 5095 h 13673"/>
                  <a:gd name="T42" fmla="*/ 3426 w 6408"/>
                  <a:gd name="T43" fmla="*/ 4569 h 13673"/>
                  <a:gd name="T44" fmla="*/ 3600 w 6408"/>
                  <a:gd name="T45" fmla="*/ 4211 h 13673"/>
                  <a:gd name="T46" fmla="*/ 3746 w 6408"/>
                  <a:gd name="T47" fmla="*/ 3832 h 13673"/>
                  <a:gd name="T48" fmla="*/ 3860 w 6408"/>
                  <a:gd name="T49" fmla="*/ 3429 h 13673"/>
                  <a:gd name="T50" fmla="*/ 3938 w 6408"/>
                  <a:gd name="T51" fmla="*/ 2998 h 13673"/>
                  <a:gd name="T52" fmla="*/ 3978 w 6408"/>
                  <a:gd name="T53" fmla="*/ 2540 h 13673"/>
                  <a:gd name="T54" fmla="*/ 3977 w 6408"/>
                  <a:gd name="T55" fmla="*/ 2049 h 13673"/>
                  <a:gd name="T56" fmla="*/ 3930 w 6408"/>
                  <a:gd name="T57" fmla="*/ 1524 h 13673"/>
                  <a:gd name="T58" fmla="*/ 3835 w 6408"/>
                  <a:gd name="T59" fmla="*/ 962 h 13673"/>
                  <a:gd name="T60" fmla="*/ 3689 w 6408"/>
                  <a:gd name="T61" fmla="*/ 362 h 13673"/>
                  <a:gd name="T62" fmla="*/ 3591 w 6408"/>
                  <a:gd name="T63" fmla="*/ 26 h 13673"/>
                  <a:gd name="T64" fmla="*/ 3703 w 6408"/>
                  <a:gd name="T65" fmla="*/ 169 h 13673"/>
                  <a:gd name="T66" fmla="*/ 3964 w 6408"/>
                  <a:gd name="T67" fmla="*/ 419 h 13673"/>
                  <a:gd name="T68" fmla="*/ 4304 w 6408"/>
                  <a:gd name="T69" fmla="*/ 847 h 13673"/>
                  <a:gd name="T70" fmla="*/ 4714 w 6408"/>
                  <a:gd name="T71" fmla="*/ 1447 h 13673"/>
                  <a:gd name="T72" fmla="*/ 5061 w 6408"/>
                  <a:gd name="T73" fmla="*/ 2034 h 13673"/>
                  <a:gd name="T74" fmla="*/ 5478 w 6408"/>
                  <a:gd name="T75" fmla="*/ 2881 h 13673"/>
                  <a:gd name="T76" fmla="*/ 5823 w 6408"/>
                  <a:gd name="T77" fmla="*/ 3769 h 13673"/>
                  <a:gd name="T78" fmla="*/ 6092 w 6408"/>
                  <a:gd name="T79" fmla="*/ 4691 h 13673"/>
                  <a:gd name="T80" fmla="*/ 6281 w 6408"/>
                  <a:gd name="T81" fmla="*/ 5635 h 13673"/>
                  <a:gd name="T82" fmla="*/ 6387 w 6408"/>
                  <a:gd name="T83" fmla="*/ 6590 h 13673"/>
                  <a:gd name="T84" fmla="*/ 6404 w 6408"/>
                  <a:gd name="T85" fmla="*/ 7549 h 13673"/>
                  <a:gd name="T86" fmla="*/ 6328 w 6408"/>
                  <a:gd name="T87" fmla="*/ 8500 h 13673"/>
                  <a:gd name="T88" fmla="*/ 6153 w 6408"/>
                  <a:gd name="T89" fmla="*/ 9434 h 13673"/>
                  <a:gd name="T90" fmla="*/ 5922 w 6408"/>
                  <a:gd name="T91" fmla="*/ 10213 h 13673"/>
                  <a:gd name="T92" fmla="*/ 5749 w 6408"/>
                  <a:gd name="T93" fmla="*/ 10654 h 13673"/>
                  <a:gd name="T94" fmla="*/ 5543 w 6408"/>
                  <a:gd name="T95" fmla="*/ 11078 h 13673"/>
                  <a:gd name="T96" fmla="*/ 5306 w 6408"/>
                  <a:gd name="T97" fmla="*/ 11482 h 13673"/>
                  <a:gd name="T98" fmla="*/ 5037 w 6408"/>
                  <a:gd name="T99" fmla="*/ 11863 h 13673"/>
                  <a:gd name="T100" fmla="*/ 4736 w 6408"/>
                  <a:gd name="T101" fmla="*/ 12217 h 13673"/>
                  <a:gd name="T102" fmla="*/ 4404 w 6408"/>
                  <a:gd name="T103" fmla="*/ 12542 h 13673"/>
                  <a:gd name="T104" fmla="*/ 4041 w 6408"/>
                  <a:gd name="T105" fmla="*/ 12834 h 13673"/>
                  <a:gd name="T106" fmla="*/ 3646 w 6408"/>
                  <a:gd name="T107" fmla="*/ 13088 h 13673"/>
                  <a:gd name="T108" fmla="*/ 3221 w 6408"/>
                  <a:gd name="T109" fmla="*/ 13303 h 13673"/>
                  <a:gd name="T110" fmla="*/ 2923 w 6408"/>
                  <a:gd name="T111" fmla="*/ 13421 h 13673"/>
                  <a:gd name="T112" fmla="*/ 2397 w 6408"/>
                  <a:gd name="T113" fmla="*/ 13567 h 13673"/>
                  <a:gd name="T114" fmla="*/ 1714 w 6408"/>
                  <a:gd name="T115" fmla="*/ 13659 h 13673"/>
                  <a:gd name="T116" fmla="*/ 1021 w 6408"/>
                  <a:gd name="T117" fmla="*/ 13664 h 13673"/>
                  <a:gd name="T118" fmla="*/ 327 w 6408"/>
                  <a:gd name="T119" fmla="*/ 13601 h 13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408" h="13673">
                    <a:moveTo>
                      <a:pt x="32" y="13558"/>
                    </a:moveTo>
                    <a:lnTo>
                      <a:pt x="32" y="13558"/>
                    </a:lnTo>
                    <a:lnTo>
                      <a:pt x="41" y="13559"/>
                    </a:lnTo>
                    <a:lnTo>
                      <a:pt x="51" y="13559"/>
                    </a:lnTo>
                    <a:lnTo>
                      <a:pt x="60" y="13559"/>
                    </a:lnTo>
                    <a:lnTo>
                      <a:pt x="70" y="13559"/>
                    </a:lnTo>
                    <a:lnTo>
                      <a:pt x="89" y="13555"/>
                    </a:lnTo>
                    <a:lnTo>
                      <a:pt x="108" y="13550"/>
                    </a:lnTo>
                    <a:lnTo>
                      <a:pt x="127" y="13543"/>
                    </a:lnTo>
                    <a:lnTo>
                      <a:pt x="147" y="13533"/>
                    </a:lnTo>
                    <a:lnTo>
                      <a:pt x="167" y="13522"/>
                    </a:lnTo>
                    <a:lnTo>
                      <a:pt x="186" y="13509"/>
                    </a:lnTo>
                    <a:lnTo>
                      <a:pt x="206" y="13494"/>
                    </a:lnTo>
                    <a:lnTo>
                      <a:pt x="225" y="13477"/>
                    </a:lnTo>
                    <a:lnTo>
                      <a:pt x="243" y="13460"/>
                    </a:lnTo>
                    <a:lnTo>
                      <a:pt x="262" y="13442"/>
                    </a:lnTo>
                    <a:lnTo>
                      <a:pt x="280" y="13422"/>
                    </a:lnTo>
                    <a:lnTo>
                      <a:pt x="298" y="13402"/>
                    </a:lnTo>
                    <a:lnTo>
                      <a:pt x="316" y="13381"/>
                    </a:lnTo>
                    <a:lnTo>
                      <a:pt x="333" y="13359"/>
                    </a:lnTo>
                    <a:lnTo>
                      <a:pt x="351" y="13337"/>
                    </a:lnTo>
                    <a:lnTo>
                      <a:pt x="367" y="13314"/>
                    </a:lnTo>
                    <a:lnTo>
                      <a:pt x="398" y="13268"/>
                    </a:lnTo>
                    <a:lnTo>
                      <a:pt x="426" y="13222"/>
                    </a:lnTo>
                    <a:lnTo>
                      <a:pt x="451" y="13178"/>
                    </a:lnTo>
                    <a:lnTo>
                      <a:pt x="473" y="13136"/>
                    </a:lnTo>
                    <a:lnTo>
                      <a:pt x="492" y="13096"/>
                    </a:lnTo>
                    <a:lnTo>
                      <a:pt x="506" y="13062"/>
                    </a:lnTo>
                    <a:lnTo>
                      <a:pt x="517" y="13033"/>
                    </a:lnTo>
                    <a:lnTo>
                      <a:pt x="517" y="13033"/>
                    </a:lnTo>
                    <a:lnTo>
                      <a:pt x="524" y="13010"/>
                    </a:lnTo>
                    <a:lnTo>
                      <a:pt x="531" y="12986"/>
                    </a:lnTo>
                    <a:lnTo>
                      <a:pt x="536" y="12962"/>
                    </a:lnTo>
                    <a:lnTo>
                      <a:pt x="541" y="12937"/>
                    </a:lnTo>
                    <a:lnTo>
                      <a:pt x="546" y="12913"/>
                    </a:lnTo>
                    <a:lnTo>
                      <a:pt x="550" y="12890"/>
                    </a:lnTo>
                    <a:lnTo>
                      <a:pt x="555" y="12842"/>
                    </a:lnTo>
                    <a:lnTo>
                      <a:pt x="559" y="12794"/>
                    </a:lnTo>
                    <a:lnTo>
                      <a:pt x="560" y="12745"/>
                    </a:lnTo>
                    <a:lnTo>
                      <a:pt x="560" y="12697"/>
                    </a:lnTo>
                    <a:lnTo>
                      <a:pt x="557" y="12649"/>
                    </a:lnTo>
                    <a:lnTo>
                      <a:pt x="552" y="12601"/>
                    </a:lnTo>
                    <a:lnTo>
                      <a:pt x="546" y="12552"/>
                    </a:lnTo>
                    <a:lnTo>
                      <a:pt x="538" y="12503"/>
                    </a:lnTo>
                    <a:lnTo>
                      <a:pt x="529" y="12455"/>
                    </a:lnTo>
                    <a:lnTo>
                      <a:pt x="518" y="12407"/>
                    </a:lnTo>
                    <a:lnTo>
                      <a:pt x="505" y="12359"/>
                    </a:lnTo>
                    <a:lnTo>
                      <a:pt x="492" y="12311"/>
                    </a:lnTo>
                    <a:lnTo>
                      <a:pt x="478" y="12263"/>
                    </a:lnTo>
                    <a:lnTo>
                      <a:pt x="462" y="12215"/>
                    </a:lnTo>
                    <a:lnTo>
                      <a:pt x="446" y="12167"/>
                    </a:lnTo>
                    <a:lnTo>
                      <a:pt x="430" y="12120"/>
                    </a:lnTo>
                    <a:lnTo>
                      <a:pt x="412" y="12073"/>
                    </a:lnTo>
                    <a:lnTo>
                      <a:pt x="377" y="11978"/>
                    </a:lnTo>
                    <a:lnTo>
                      <a:pt x="340" y="11886"/>
                    </a:lnTo>
                    <a:lnTo>
                      <a:pt x="265" y="11703"/>
                    </a:lnTo>
                    <a:lnTo>
                      <a:pt x="230" y="11613"/>
                    </a:lnTo>
                    <a:lnTo>
                      <a:pt x="214" y="11570"/>
                    </a:lnTo>
                    <a:lnTo>
                      <a:pt x="198" y="11526"/>
                    </a:lnTo>
                    <a:lnTo>
                      <a:pt x="198" y="11526"/>
                    </a:lnTo>
                    <a:lnTo>
                      <a:pt x="183" y="11481"/>
                    </a:lnTo>
                    <a:lnTo>
                      <a:pt x="168" y="11436"/>
                    </a:lnTo>
                    <a:lnTo>
                      <a:pt x="153" y="11391"/>
                    </a:lnTo>
                    <a:lnTo>
                      <a:pt x="140" y="11345"/>
                    </a:lnTo>
                    <a:lnTo>
                      <a:pt x="128" y="11298"/>
                    </a:lnTo>
                    <a:lnTo>
                      <a:pt x="116" y="11252"/>
                    </a:lnTo>
                    <a:lnTo>
                      <a:pt x="105" y="11206"/>
                    </a:lnTo>
                    <a:lnTo>
                      <a:pt x="94" y="11159"/>
                    </a:lnTo>
                    <a:lnTo>
                      <a:pt x="84" y="11111"/>
                    </a:lnTo>
                    <a:lnTo>
                      <a:pt x="75" y="11064"/>
                    </a:lnTo>
                    <a:lnTo>
                      <a:pt x="66" y="11017"/>
                    </a:lnTo>
                    <a:lnTo>
                      <a:pt x="58" y="10969"/>
                    </a:lnTo>
                    <a:lnTo>
                      <a:pt x="44" y="10874"/>
                    </a:lnTo>
                    <a:lnTo>
                      <a:pt x="32" y="10777"/>
                    </a:lnTo>
                    <a:lnTo>
                      <a:pt x="22" y="10681"/>
                    </a:lnTo>
                    <a:lnTo>
                      <a:pt x="14" y="10584"/>
                    </a:lnTo>
                    <a:lnTo>
                      <a:pt x="8" y="10488"/>
                    </a:lnTo>
                    <a:lnTo>
                      <a:pt x="3" y="10391"/>
                    </a:lnTo>
                    <a:lnTo>
                      <a:pt x="1" y="10295"/>
                    </a:lnTo>
                    <a:lnTo>
                      <a:pt x="0" y="10199"/>
                    </a:lnTo>
                    <a:lnTo>
                      <a:pt x="1" y="10104"/>
                    </a:lnTo>
                    <a:lnTo>
                      <a:pt x="3" y="10009"/>
                    </a:lnTo>
                    <a:lnTo>
                      <a:pt x="3" y="10009"/>
                    </a:lnTo>
                    <a:lnTo>
                      <a:pt x="7" y="9911"/>
                    </a:lnTo>
                    <a:lnTo>
                      <a:pt x="14" y="9811"/>
                    </a:lnTo>
                    <a:lnTo>
                      <a:pt x="22" y="9713"/>
                    </a:lnTo>
                    <a:lnTo>
                      <a:pt x="33" y="9614"/>
                    </a:lnTo>
                    <a:lnTo>
                      <a:pt x="45" y="9516"/>
                    </a:lnTo>
                    <a:lnTo>
                      <a:pt x="60" y="9418"/>
                    </a:lnTo>
                    <a:lnTo>
                      <a:pt x="77" y="9321"/>
                    </a:lnTo>
                    <a:lnTo>
                      <a:pt x="96" y="9224"/>
                    </a:lnTo>
                    <a:lnTo>
                      <a:pt x="117" y="9127"/>
                    </a:lnTo>
                    <a:lnTo>
                      <a:pt x="140" y="9032"/>
                    </a:lnTo>
                    <a:lnTo>
                      <a:pt x="167" y="8936"/>
                    </a:lnTo>
                    <a:lnTo>
                      <a:pt x="194" y="8842"/>
                    </a:lnTo>
                    <a:lnTo>
                      <a:pt x="224" y="8748"/>
                    </a:lnTo>
                    <a:lnTo>
                      <a:pt x="255" y="8656"/>
                    </a:lnTo>
                    <a:lnTo>
                      <a:pt x="289" y="8563"/>
                    </a:lnTo>
                    <a:lnTo>
                      <a:pt x="325" y="8472"/>
                    </a:lnTo>
                    <a:lnTo>
                      <a:pt x="364" y="8381"/>
                    </a:lnTo>
                    <a:lnTo>
                      <a:pt x="404" y="8292"/>
                    </a:lnTo>
                    <a:lnTo>
                      <a:pt x="446" y="8203"/>
                    </a:lnTo>
                    <a:lnTo>
                      <a:pt x="490" y="8116"/>
                    </a:lnTo>
                    <a:lnTo>
                      <a:pt x="538" y="8029"/>
                    </a:lnTo>
                    <a:lnTo>
                      <a:pt x="562" y="7986"/>
                    </a:lnTo>
                    <a:lnTo>
                      <a:pt x="586" y="7944"/>
                    </a:lnTo>
                    <a:lnTo>
                      <a:pt x="612" y="7901"/>
                    </a:lnTo>
                    <a:lnTo>
                      <a:pt x="637" y="7860"/>
                    </a:lnTo>
                    <a:lnTo>
                      <a:pt x="663" y="7818"/>
                    </a:lnTo>
                    <a:lnTo>
                      <a:pt x="690" y="7777"/>
                    </a:lnTo>
                    <a:lnTo>
                      <a:pt x="718" y="7737"/>
                    </a:lnTo>
                    <a:lnTo>
                      <a:pt x="746" y="7695"/>
                    </a:lnTo>
                    <a:lnTo>
                      <a:pt x="774" y="7655"/>
                    </a:lnTo>
                    <a:lnTo>
                      <a:pt x="803" y="7615"/>
                    </a:lnTo>
                    <a:lnTo>
                      <a:pt x="832" y="7576"/>
                    </a:lnTo>
                    <a:lnTo>
                      <a:pt x="862" y="7536"/>
                    </a:lnTo>
                    <a:lnTo>
                      <a:pt x="893" y="7497"/>
                    </a:lnTo>
                    <a:lnTo>
                      <a:pt x="924" y="7459"/>
                    </a:lnTo>
                    <a:lnTo>
                      <a:pt x="956" y="7421"/>
                    </a:lnTo>
                    <a:lnTo>
                      <a:pt x="988" y="7384"/>
                    </a:lnTo>
                    <a:lnTo>
                      <a:pt x="1020" y="7346"/>
                    </a:lnTo>
                    <a:lnTo>
                      <a:pt x="1054" y="7309"/>
                    </a:lnTo>
                    <a:lnTo>
                      <a:pt x="1088" y="7272"/>
                    </a:lnTo>
                    <a:lnTo>
                      <a:pt x="1122" y="7237"/>
                    </a:lnTo>
                    <a:lnTo>
                      <a:pt x="1156" y="7201"/>
                    </a:lnTo>
                    <a:lnTo>
                      <a:pt x="1192" y="7165"/>
                    </a:lnTo>
                    <a:lnTo>
                      <a:pt x="1192" y="7165"/>
                    </a:lnTo>
                    <a:lnTo>
                      <a:pt x="1354" y="7005"/>
                    </a:lnTo>
                    <a:lnTo>
                      <a:pt x="1517" y="6847"/>
                    </a:lnTo>
                    <a:lnTo>
                      <a:pt x="1680" y="6688"/>
                    </a:lnTo>
                    <a:lnTo>
                      <a:pt x="1842" y="6529"/>
                    </a:lnTo>
                    <a:lnTo>
                      <a:pt x="2003" y="6369"/>
                    </a:lnTo>
                    <a:lnTo>
                      <a:pt x="2082" y="6288"/>
                    </a:lnTo>
                    <a:lnTo>
                      <a:pt x="2162" y="6208"/>
                    </a:lnTo>
                    <a:lnTo>
                      <a:pt x="2240" y="6127"/>
                    </a:lnTo>
                    <a:lnTo>
                      <a:pt x="2318" y="6044"/>
                    </a:lnTo>
                    <a:lnTo>
                      <a:pt x="2394" y="5962"/>
                    </a:lnTo>
                    <a:lnTo>
                      <a:pt x="2471" y="5879"/>
                    </a:lnTo>
                    <a:lnTo>
                      <a:pt x="2546" y="5796"/>
                    </a:lnTo>
                    <a:lnTo>
                      <a:pt x="2619" y="5711"/>
                    </a:lnTo>
                    <a:lnTo>
                      <a:pt x="2693" y="5626"/>
                    </a:lnTo>
                    <a:lnTo>
                      <a:pt x="2764" y="5540"/>
                    </a:lnTo>
                    <a:lnTo>
                      <a:pt x="2835" y="5453"/>
                    </a:lnTo>
                    <a:lnTo>
                      <a:pt x="2904" y="5365"/>
                    </a:lnTo>
                    <a:lnTo>
                      <a:pt x="2971" y="5276"/>
                    </a:lnTo>
                    <a:lnTo>
                      <a:pt x="3038" y="5185"/>
                    </a:lnTo>
                    <a:lnTo>
                      <a:pt x="3102" y="5095"/>
                    </a:lnTo>
                    <a:lnTo>
                      <a:pt x="3166" y="5002"/>
                    </a:lnTo>
                    <a:lnTo>
                      <a:pt x="3226" y="4908"/>
                    </a:lnTo>
                    <a:lnTo>
                      <a:pt x="3286" y="4813"/>
                    </a:lnTo>
                    <a:lnTo>
                      <a:pt x="3344" y="4717"/>
                    </a:lnTo>
                    <a:lnTo>
                      <a:pt x="3372" y="4667"/>
                    </a:lnTo>
                    <a:lnTo>
                      <a:pt x="3399" y="4619"/>
                    </a:lnTo>
                    <a:lnTo>
                      <a:pt x="3426" y="4569"/>
                    </a:lnTo>
                    <a:lnTo>
                      <a:pt x="3452" y="4520"/>
                    </a:lnTo>
                    <a:lnTo>
                      <a:pt x="3478" y="4469"/>
                    </a:lnTo>
                    <a:lnTo>
                      <a:pt x="3504" y="4418"/>
                    </a:lnTo>
                    <a:lnTo>
                      <a:pt x="3529" y="4367"/>
                    </a:lnTo>
                    <a:lnTo>
                      <a:pt x="3554" y="4316"/>
                    </a:lnTo>
                    <a:lnTo>
                      <a:pt x="3577" y="4263"/>
                    </a:lnTo>
                    <a:lnTo>
                      <a:pt x="3600" y="4211"/>
                    </a:lnTo>
                    <a:lnTo>
                      <a:pt x="3623" y="4159"/>
                    </a:lnTo>
                    <a:lnTo>
                      <a:pt x="3645" y="4105"/>
                    </a:lnTo>
                    <a:lnTo>
                      <a:pt x="3666" y="4051"/>
                    </a:lnTo>
                    <a:lnTo>
                      <a:pt x="3688" y="3997"/>
                    </a:lnTo>
                    <a:lnTo>
                      <a:pt x="3708" y="3942"/>
                    </a:lnTo>
                    <a:lnTo>
                      <a:pt x="3727" y="3887"/>
                    </a:lnTo>
                    <a:lnTo>
                      <a:pt x="3746" y="3832"/>
                    </a:lnTo>
                    <a:lnTo>
                      <a:pt x="3764" y="3776"/>
                    </a:lnTo>
                    <a:lnTo>
                      <a:pt x="3782" y="3719"/>
                    </a:lnTo>
                    <a:lnTo>
                      <a:pt x="3799" y="3662"/>
                    </a:lnTo>
                    <a:lnTo>
                      <a:pt x="3815" y="3605"/>
                    </a:lnTo>
                    <a:lnTo>
                      <a:pt x="3830" y="3546"/>
                    </a:lnTo>
                    <a:lnTo>
                      <a:pt x="3845" y="3488"/>
                    </a:lnTo>
                    <a:lnTo>
                      <a:pt x="3860" y="3429"/>
                    </a:lnTo>
                    <a:lnTo>
                      <a:pt x="3874" y="3368"/>
                    </a:lnTo>
                    <a:lnTo>
                      <a:pt x="3886" y="3308"/>
                    </a:lnTo>
                    <a:lnTo>
                      <a:pt x="3898" y="3248"/>
                    </a:lnTo>
                    <a:lnTo>
                      <a:pt x="3909" y="3186"/>
                    </a:lnTo>
                    <a:lnTo>
                      <a:pt x="3920" y="3124"/>
                    </a:lnTo>
                    <a:lnTo>
                      <a:pt x="3930" y="3062"/>
                    </a:lnTo>
                    <a:lnTo>
                      <a:pt x="3938" y="2998"/>
                    </a:lnTo>
                    <a:lnTo>
                      <a:pt x="3947" y="2935"/>
                    </a:lnTo>
                    <a:lnTo>
                      <a:pt x="3954" y="2870"/>
                    </a:lnTo>
                    <a:lnTo>
                      <a:pt x="3960" y="2805"/>
                    </a:lnTo>
                    <a:lnTo>
                      <a:pt x="3966" y="2740"/>
                    </a:lnTo>
                    <a:lnTo>
                      <a:pt x="3971" y="2673"/>
                    </a:lnTo>
                    <a:lnTo>
                      <a:pt x="3975" y="2607"/>
                    </a:lnTo>
                    <a:lnTo>
                      <a:pt x="3978" y="2540"/>
                    </a:lnTo>
                    <a:lnTo>
                      <a:pt x="3981" y="2471"/>
                    </a:lnTo>
                    <a:lnTo>
                      <a:pt x="3982" y="2403"/>
                    </a:lnTo>
                    <a:lnTo>
                      <a:pt x="3983" y="2334"/>
                    </a:lnTo>
                    <a:lnTo>
                      <a:pt x="3983" y="2263"/>
                    </a:lnTo>
                    <a:lnTo>
                      <a:pt x="3982" y="2193"/>
                    </a:lnTo>
                    <a:lnTo>
                      <a:pt x="3980" y="2121"/>
                    </a:lnTo>
                    <a:lnTo>
                      <a:pt x="3977" y="2049"/>
                    </a:lnTo>
                    <a:lnTo>
                      <a:pt x="3973" y="1976"/>
                    </a:lnTo>
                    <a:lnTo>
                      <a:pt x="3968" y="1902"/>
                    </a:lnTo>
                    <a:lnTo>
                      <a:pt x="3963" y="1828"/>
                    </a:lnTo>
                    <a:lnTo>
                      <a:pt x="3956" y="1753"/>
                    </a:lnTo>
                    <a:lnTo>
                      <a:pt x="3948" y="1678"/>
                    </a:lnTo>
                    <a:lnTo>
                      <a:pt x="3940" y="1601"/>
                    </a:lnTo>
                    <a:lnTo>
                      <a:pt x="3930" y="1524"/>
                    </a:lnTo>
                    <a:lnTo>
                      <a:pt x="3920" y="1446"/>
                    </a:lnTo>
                    <a:lnTo>
                      <a:pt x="3909" y="1367"/>
                    </a:lnTo>
                    <a:lnTo>
                      <a:pt x="3896" y="1288"/>
                    </a:lnTo>
                    <a:lnTo>
                      <a:pt x="3883" y="1207"/>
                    </a:lnTo>
                    <a:lnTo>
                      <a:pt x="3868" y="1127"/>
                    </a:lnTo>
                    <a:lnTo>
                      <a:pt x="3852" y="1044"/>
                    </a:lnTo>
                    <a:lnTo>
                      <a:pt x="3835" y="962"/>
                    </a:lnTo>
                    <a:lnTo>
                      <a:pt x="3817" y="878"/>
                    </a:lnTo>
                    <a:lnTo>
                      <a:pt x="3799" y="795"/>
                    </a:lnTo>
                    <a:lnTo>
                      <a:pt x="3779" y="709"/>
                    </a:lnTo>
                    <a:lnTo>
                      <a:pt x="3758" y="624"/>
                    </a:lnTo>
                    <a:lnTo>
                      <a:pt x="3736" y="538"/>
                    </a:lnTo>
                    <a:lnTo>
                      <a:pt x="3713" y="450"/>
                    </a:lnTo>
                    <a:lnTo>
                      <a:pt x="3689" y="362"/>
                    </a:lnTo>
                    <a:lnTo>
                      <a:pt x="3663" y="272"/>
                    </a:lnTo>
                    <a:lnTo>
                      <a:pt x="3637" y="183"/>
                    </a:lnTo>
                    <a:lnTo>
                      <a:pt x="3609" y="91"/>
                    </a:lnTo>
                    <a:lnTo>
                      <a:pt x="3581" y="0"/>
                    </a:lnTo>
                    <a:lnTo>
                      <a:pt x="3581" y="0"/>
                    </a:lnTo>
                    <a:lnTo>
                      <a:pt x="3586" y="13"/>
                    </a:lnTo>
                    <a:lnTo>
                      <a:pt x="3591" y="26"/>
                    </a:lnTo>
                    <a:lnTo>
                      <a:pt x="3599" y="39"/>
                    </a:lnTo>
                    <a:lnTo>
                      <a:pt x="3607" y="53"/>
                    </a:lnTo>
                    <a:lnTo>
                      <a:pt x="3616" y="67"/>
                    </a:lnTo>
                    <a:lnTo>
                      <a:pt x="3626" y="81"/>
                    </a:lnTo>
                    <a:lnTo>
                      <a:pt x="3649" y="110"/>
                    </a:lnTo>
                    <a:lnTo>
                      <a:pt x="3674" y="140"/>
                    </a:lnTo>
                    <a:lnTo>
                      <a:pt x="3703" y="169"/>
                    </a:lnTo>
                    <a:lnTo>
                      <a:pt x="3733" y="200"/>
                    </a:lnTo>
                    <a:lnTo>
                      <a:pt x="3764" y="230"/>
                    </a:lnTo>
                    <a:lnTo>
                      <a:pt x="3827" y="288"/>
                    </a:lnTo>
                    <a:lnTo>
                      <a:pt x="3888" y="344"/>
                    </a:lnTo>
                    <a:lnTo>
                      <a:pt x="3916" y="371"/>
                    </a:lnTo>
                    <a:lnTo>
                      <a:pt x="3941" y="395"/>
                    </a:lnTo>
                    <a:lnTo>
                      <a:pt x="3964" y="419"/>
                    </a:lnTo>
                    <a:lnTo>
                      <a:pt x="3983" y="440"/>
                    </a:lnTo>
                    <a:lnTo>
                      <a:pt x="3983" y="440"/>
                    </a:lnTo>
                    <a:lnTo>
                      <a:pt x="4050" y="520"/>
                    </a:lnTo>
                    <a:lnTo>
                      <a:pt x="4114" y="601"/>
                    </a:lnTo>
                    <a:lnTo>
                      <a:pt x="4178" y="682"/>
                    </a:lnTo>
                    <a:lnTo>
                      <a:pt x="4242" y="765"/>
                    </a:lnTo>
                    <a:lnTo>
                      <a:pt x="4304" y="847"/>
                    </a:lnTo>
                    <a:lnTo>
                      <a:pt x="4365" y="931"/>
                    </a:lnTo>
                    <a:lnTo>
                      <a:pt x="4426" y="1015"/>
                    </a:lnTo>
                    <a:lnTo>
                      <a:pt x="4485" y="1101"/>
                    </a:lnTo>
                    <a:lnTo>
                      <a:pt x="4544" y="1186"/>
                    </a:lnTo>
                    <a:lnTo>
                      <a:pt x="4602" y="1273"/>
                    </a:lnTo>
                    <a:lnTo>
                      <a:pt x="4659" y="1359"/>
                    </a:lnTo>
                    <a:lnTo>
                      <a:pt x="4714" y="1447"/>
                    </a:lnTo>
                    <a:lnTo>
                      <a:pt x="4770" y="1534"/>
                    </a:lnTo>
                    <a:lnTo>
                      <a:pt x="4824" y="1623"/>
                    </a:lnTo>
                    <a:lnTo>
                      <a:pt x="4877" y="1711"/>
                    </a:lnTo>
                    <a:lnTo>
                      <a:pt x="4930" y="1801"/>
                    </a:lnTo>
                    <a:lnTo>
                      <a:pt x="4930" y="1801"/>
                    </a:lnTo>
                    <a:lnTo>
                      <a:pt x="4996" y="1917"/>
                    </a:lnTo>
                    <a:lnTo>
                      <a:pt x="5061" y="2034"/>
                    </a:lnTo>
                    <a:lnTo>
                      <a:pt x="5125" y="2152"/>
                    </a:lnTo>
                    <a:lnTo>
                      <a:pt x="5187" y="2271"/>
                    </a:lnTo>
                    <a:lnTo>
                      <a:pt x="5248" y="2391"/>
                    </a:lnTo>
                    <a:lnTo>
                      <a:pt x="5308" y="2512"/>
                    </a:lnTo>
                    <a:lnTo>
                      <a:pt x="5365" y="2634"/>
                    </a:lnTo>
                    <a:lnTo>
                      <a:pt x="5422" y="2757"/>
                    </a:lnTo>
                    <a:lnTo>
                      <a:pt x="5478" y="2881"/>
                    </a:lnTo>
                    <a:lnTo>
                      <a:pt x="5531" y="3005"/>
                    </a:lnTo>
                    <a:lnTo>
                      <a:pt x="5583" y="3131"/>
                    </a:lnTo>
                    <a:lnTo>
                      <a:pt x="5635" y="3257"/>
                    </a:lnTo>
                    <a:lnTo>
                      <a:pt x="5684" y="3384"/>
                    </a:lnTo>
                    <a:lnTo>
                      <a:pt x="5731" y="3512"/>
                    </a:lnTo>
                    <a:lnTo>
                      <a:pt x="5777" y="3641"/>
                    </a:lnTo>
                    <a:lnTo>
                      <a:pt x="5823" y="3769"/>
                    </a:lnTo>
                    <a:lnTo>
                      <a:pt x="5866" y="3899"/>
                    </a:lnTo>
                    <a:lnTo>
                      <a:pt x="5907" y="4030"/>
                    </a:lnTo>
                    <a:lnTo>
                      <a:pt x="5947" y="4161"/>
                    </a:lnTo>
                    <a:lnTo>
                      <a:pt x="5986" y="4292"/>
                    </a:lnTo>
                    <a:lnTo>
                      <a:pt x="6023" y="4425"/>
                    </a:lnTo>
                    <a:lnTo>
                      <a:pt x="6058" y="4558"/>
                    </a:lnTo>
                    <a:lnTo>
                      <a:pt x="6092" y="4691"/>
                    </a:lnTo>
                    <a:lnTo>
                      <a:pt x="6124" y="4824"/>
                    </a:lnTo>
                    <a:lnTo>
                      <a:pt x="6155" y="4959"/>
                    </a:lnTo>
                    <a:lnTo>
                      <a:pt x="6184" y="5093"/>
                    </a:lnTo>
                    <a:lnTo>
                      <a:pt x="6211" y="5228"/>
                    </a:lnTo>
                    <a:lnTo>
                      <a:pt x="6236" y="5363"/>
                    </a:lnTo>
                    <a:lnTo>
                      <a:pt x="6260" y="5499"/>
                    </a:lnTo>
                    <a:lnTo>
                      <a:pt x="6281" y="5635"/>
                    </a:lnTo>
                    <a:lnTo>
                      <a:pt x="6302" y="5771"/>
                    </a:lnTo>
                    <a:lnTo>
                      <a:pt x="6321" y="5906"/>
                    </a:lnTo>
                    <a:lnTo>
                      <a:pt x="6338" y="6043"/>
                    </a:lnTo>
                    <a:lnTo>
                      <a:pt x="6353" y="6180"/>
                    </a:lnTo>
                    <a:lnTo>
                      <a:pt x="6366" y="6317"/>
                    </a:lnTo>
                    <a:lnTo>
                      <a:pt x="6378" y="6453"/>
                    </a:lnTo>
                    <a:lnTo>
                      <a:pt x="6387" y="6590"/>
                    </a:lnTo>
                    <a:lnTo>
                      <a:pt x="6395" y="6728"/>
                    </a:lnTo>
                    <a:lnTo>
                      <a:pt x="6401" y="6865"/>
                    </a:lnTo>
                    <a:lnTo>
                      <a:pt x="6405" y="7001"/>
                    </a:lnTo>
                    <a:lnTo>
                      <a:pt x="6408" y="7138"/>
                    </a:lnTo>
                    <a:lnTo>
                      <a:pt x="6408" y="7276"/>
                    </a:lnTo>
                    <a:lnTo>
                      <a:pt x="6407" y="7413"/>
                    </a:lnTo>
                    <a:lnTo>
                      <a:pt x="6404" y="7549"/>
                    </a:lnTo>
                    <a:lnTo>
                      <a:pt x="6399" y="7685"/>
                    </a:lnTo>
                    <a:lnTo>
                      <a:pt x="6392" y="7822"/>
                    </a:lnTo>
                    <a:lnTo>
                      <a:pt x="6383" y="7958"/>
                    </a:lnTo>
                    <a:lnTo>
                      <a:pt x="6372" y="8095"/>
                    </a:lnTo>
                    <a:lnTo>
                      <a:pt x="6359" y="8229"/>
                    </a:lnTo>
                    <a:lnTo>
                      <a:pt x="6344" y="8365"/>
                    </a:lnTo>
                    <a:lnTo>
                      <a:pt x="6328" y="8500"/>
                    </a:lnTo>
                    <a:lnTo>
                      <a:pt x="6308" y="8635"/>
                    </a:lnTo>
                    <a:lnTo>
                      <a:pt x="6287" y="8769"/>
                    </a:lnTo>
                    <a:lnTo>
                      <a:pt x="6264" y="8903"/>
                    </a:lnTo>
                    <a:lnTo>
                      <a:pt x="6240" y="9037"/>
                    </a:lnTo>
                    <a:lnTo>
                      <a:pt x="6213" y="9169"/>
                    </a:lnTo>
                    <a:lnTo>
                      <a:pt x="6184" y="9302"/>
                    </a:lnTo>
                    <a:lnTo>
                      <a:pt x="6153" y="9434"/>
                    </a:lnTo>
                    <a:lnTo>
                      <a:pt x="6119" y="9566"/>
                    </a:lnTo>
                    <a:lnTo>
                      <a:pt x="6084" y="9696"/>
                    </a:lnTo>
                    <a:lnTo>
                      <a:pt x="6047" y="9826"/>
                    </a:lnTo>
                    <a:lnTo>
                      <a:pt x="6008" y="9956"/>
                    </a:lnTo>
                    <a:lnTo>
                      <a:pt x="5966" y="10085"/>
                    </a:lnTo>
                    <a:lnTo>
                      <a:pt x="5922" y="10213"/>
                    </a:lnTo>
                    <a:lnTo>
                      <a:pt x="5922" y="10213"/>
                    </a:lnTo>
                    <a:lnTo>
                      <a:pt x="5899" y="10277"/>
                    </a:lnTo>
                    <a:lnTo>
                      <a:pt x="5876" y="10340"/>
                    </a:lnTo>
                    <a:lnTo>
                      <a:pt x="5852" y="10403"/>
                    </a:lnTo>
                    <a:lnTo>
                      <a:pt x="5828" y="10467"/>
                    </a:lnTo>
                    <a:lnTo>
                      <a:pt x="5802" y="10530"/>
                    </a:lnTo>
                    <a:lnTo>
                      <a:pt x="5775" y="10592"/>
                    </a:lnTo>
                    <a:lnTo>
                      <a:pt x="5749" y="10654"/>
                    </a:lnTo>
                    <a:lnTo>
                      <a:pt x="5722" y="10716"/>
                    </a:lnTo>
                    <a:lnTo>
                      <a:pt x="5694" y="10777"/>
                    </a:lnTo>
                    <a:lnTo>
                      <a:pt x="5665" y="10839"/>
                    </a:lnTo>
                    <a:lnTo>
                      <a:pt x="5636" y="10899"/>
                    </a:lnTo>
                    <a:lnTo>
                      <a:pt x="5605" y="10959"/>
                    </a:lnTo>
                    <a:lnTo>
                      <a:pt x="5575" y="11019"/>
                    </a:lnTo>
                    <a:lnTo>
                      <a:pt x="5543" y="11078"/>
                    </a:lnTo>
                    <a:lnTo>
                      <a:pt x="5512" y="11137"/>
                    </a:lnTo>
                    <a:lnTo>
                      <a:pt x="5479" y="11196"/>
                    </a:lnTo>
                    <a:lnTo>
                      <a:pt x="5446" y="11254"/>
                    </a:lnTo>
                    <a:lnTo>
                      <a:pt x="5411" y="11312"/>
                    </a:lnTo>
                    <a:lnTo>
                      <a:pt x="5377" y="11370"/>
                    </a:lnTo>
                    <a:lnTo>
                      <a:pt x="5342" y="11426"/>
                    </a:lnTo>
                    <a:lnTo>
                      <a:pt x="5306" y="11482"/>
                    </a:lnTo>
                    <a:lnTo>
                      <a:pt x="5270" y="11539"/>
                    </a:lnTo>
                    <a:lnTo>
                      <a:pt x="5232" y="11594"/>
                    </a:lnTo>
                    <a:lnTo>
                      <a:pt x="5195" y="11649"/>
                    </a:lnTo>
                    <a:lnTo>
                      <a:pt x="5156" y="11704"/>
                    </a:lnTo>
                    <a:lnTo>
                      <a:pt x="5117" y="11758"/>
                    </a:lnTo>
                    <a:lnTo>
                      <a:pt x="5077" y="11811"/>
                    </a:lnTo>
                    <a:lnTo>
                      <a:pt x="5037" y="11863"/>
                    </a:lnTo>
                    <a:lnTo>
                      <a:pt x="4996" y="11916"/>
                    </a:lnTo>
                    <a:lnTo>
                      <a:pt x="4955" y="11968"/>
                    </a:lnTo>
                    <a:lnTo>
                      <a:pt x="4911" y="12019"/>
                    </a:lnTo>
                    <a:lnTo>
                      <a:pt x="4869" y="12070"/>
                    </a:lnTo>
                    <a:lnTo>
                      <a:pt x="4825" y="12120"/>
                    </a:lnTo>
                    <a:lnTo>
                      <a:pt x="4781" y="12169"/>
                    </a:lnTo>
                    <a:lnTo>
                      <a:pt x="4736" y="12217"/>
                    </a:lnTo>
                    <a:lnTo>
                      <a:pt x="4690" y="12266"/>
                    </a:lnTo>
                    <a:lnTo>
                      <a:pt x="4645" y="12314"/>
                    </a:lnTo>
                    <a:lnTo>
                      <a:pt x="4598" y="12360"/>
                    </a:lnTo>
                    <a:lnTo>
                      <a:pt x="4550" y="12407"/>
                    </a:lnTo>
                    <a:lnTo>
                      <a:pt x="4502" y="12453"/>
                    </a:lnTo>
                    <a:lnTo>
                      <a:pt x="4454" y="12498"/>
                    </a:lnTo>
                    <a:lnTo>
                      <a:pt x="4404" y="12542"/>
                    </a:lnTo>
                    <a:lnTo>
                      <a:pt x="4354" y="12585"/>
                    </a:lnTo>
                    <a:lnTo>
                      <a:pt x="4303" y="12629"/>
                    </a:lnTo>
                    <a:lnTo>
                      <a:pt x="4252" y="12671"/>
                    </a:lnTo>
                    <a:lnTo>
                      <a:pt x="4200" y="12713"/>
                    </a:lnTo>
                    <a:lnTo>
                      <a:pt x="4148" y="12753"/>
                    </a:lnTo>
                    <a:lnTo>
                      <a:pt x="4095" y="12794"/>
                    </a:lnTo>
                    <a:lnTo>
                      <a:pt x="4041" y="12834"/>
                    </a:lnTo>
                    <a:lnTo>
                      <a:pt x="3986" y="12872"/>
                    </a:lnTo>
                    <a:lnTo>
                      <a:pt x="3931" y="12910"/>
                    </a:lnTo>
                    <a:lnTo>
                      <a:pt x="3876" y="12947"/>
                    </a:lnTo>
                    <a:lnTo>
                      <a:pt x="3819" y="12984"/>
                    </a:lnTo>
                    <a:lnTo>
                      <a:pt x="3762" y="13019"/>
                    </a:lnTo>
                    <a:lnTo>
                      <a:pt x="3705" y="13054"/>
                    </a:lnTo>
                    <a:lnTo>
                      <a:pt x="3646" y="13088"/>
                    </a:lnTo>
                    <a:lnTo>
                      <a:pt x="3588" y="13121"/>
                    </a:lnTo>
                    <a:lnTo>
                      <a:pt x="3528" y="13154"/>
                    </a:lnTo>
                    <a:lnTo>
                      <a:pt x="3468" y="13186"/>
                    </a:lnTo>
                    <a:lnTo>
                      <a:pt x="3407" y="13216"/>
                    </a:lnTo>
                    <a:lnTo>
                      <a:pt x="3346" y="13246"/>
                    </a:lnTo>
                    <a:lnTo>
                      <a:pt x="3284" y="13275"/>
                    </a:lnTo>
                    <a:lnTo>
                      <a:pt x="3221" y="13303"/>
                    </a:lnTo>
                    <a:lnTo>
                      <a:pt x="3158" y="13331"/>
                    </a:lnTo>
                    <a:lnTo>
                      <a:pt x="3158" y="13331"/>
                    </a:lnTo>
                    <a:lnTo>
                      <a:pt x="3111" y="13350"/>
                    </a:lnTo>
                    <a:lnTo>
                      <a:pt x="3064" y="13369"/>
                    </a:lnTo>
                    <a:lnTo>
                      <a:pt x="3018" y="13387"/>
                    </a:lnTo>
                    <a:lnTo>
                      <a:pt x="2970" y="13404"/>
                    </a:lnTo>
                    <a:lnTo>
                      <a:pt x="2923" y="13421"/>
                    </a:lnTo>
                    <a:lnTo>
                      <a:pt x="2876" y="13437"/>
                    </a:lnTo>
                    <a:lnTo>
                      <a:pt x="2829" y="13453"/>
                    </a:lnTo>
                    <a:lnTo>
                      <a:pt x="2781" y="13468"/>
                    </a:lnTo>
                    <a:lnTo>
                      <a:pt x="2686" y="13497"/>
                    </a:lnTo>
                    <a:lnTo>
                      <a:pt x="2590" y="13523"/>
                    </a:lnTo>
                    <a:lnTo>
                      <a:pt x="2494" y="13546"/>
                    </a:lnTo>
                    <a:lnTo>
                      <a:pt x="2397" y="13567"/>
                    </a:lnTo>
                    <a:lnTo>
                      <a:pt x="2301" y="13587"/>
                    </a:lnTo>
                    <a:lnTo>
                      <a:pt x="2203" y="13604"/>
                    </a:lnTo>
                    <a:lnTo>
                      <a:pt x="2107" y="13619"/>
                    </a:lnTo>
                    <a:lnTo>
                      <a:pt x="2008" y="13632"/>
                    </a:lnTo>
                    <a:lnTo>
                      <a:pt x="1910" y="13643"/>
                    </a:lnTo>
                    <a:lnTo>
                      <a:pt x="1812" y="13652"/>
                    </a:lnTo>
                    <a:lnTo>
                      <a:pt x="1714" y="13659"/>
                    </a:lnTo>
                    <a:lnTo>
                      <a:pt x="1616" y="13665"/>
                    </a:lnTo>
                    <a:lnTo>
                      <a:pt x="1516" y="13669"/>
                    </a:lnTo>
                    <a:lnTo>
                      <a:pt x="1418" y="13672"/>
                    </a:lnTo>
                    <a:lnTo>
                      <a:pt x="1319" y="13673"/>
                    </a:lnTo>
                    <a:lnTo>
                      <a:pt x="1220" y="13672"/>
                    </a:lnTo>
                    <a:lnTo>
                      <a:pt x="1121" y="13668"/>
                    </a:lnTo>
                    <a:lnTo>
                      <a:pt x="1021" y="13664"/>
                    </a:lnTo>
                    <a:lnTo>
                      <a:pt x="922" y="13659"/>
                    </a:lnTo>
                    <a:lnTo>
                      <a:pt x="823" y="13652"/>
                    </a:lnTo>
                    <a:lnTo>
                      <a:pt x="724" y="13644"/>
                    </a:lnTo>
                    <a:lnTo>
                      <a:pt x="625" y="13635"/>
                    </a:lnTo>
                    <a:lnTo>
                      <a:pt x="526" y="13625"/>
                    </a:lnTo>
                    <a:lnTo>
                      <a:pt x="427" y="13614"/>
                    </a:lnTo>
                    <a:lnTo>
                      <a:pt x="327" y="13601"/>
                    </a:lnTo>
                    <a:lnTo>
                      <a:pt x="229" y="13588"/>
                    </a:lnTo>
                    <a:lnTo>
                      <a:pt x="130" y="13573"/>
                    </a:lnTo>
                    <a:lnTo>
                      <a:pt x="32" y="13558"/>
                    </a:lnTo>
                    <a:lnTo>
                      <a:pt x="32" y="13558"/>
                    </a:lnTo>
                    <a:close/>
                  </a:path>
                </a:pathLst>
              </a:custGeom>
              <a:solidFill>
                <a:srgbClr val="98FF72"/>
              </a:solidFill>
              <a:ln>
                <a:noFill/>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92" name="Freeform 6"/>
              <p:cNvSpPr>
                <a:spLocks/>
              </p:cNvSpPr>
              <p:nvPr/>
            </p:nvSpPr>
            <p:spPr bwMode="auto">
              <a:xfrm>
                <a:off x="1394747" y="4772739"/>
                <a:ext cx="2495921" cy="1050210"/>
              </a:xfrm>
              <a:custGeom>
                <a:avLst/>
                <a:gdLst>
                  <a:gd name="T0" fmla="*/ 18 w 14013"/>
                  <a:gd name="T1" fmla="*/ 1202 h 5897"/>
                  <a:gd name="T2" fmla="*/ 131 w 14013"/>
                  <a:gd name="T3" fmla="*/ 1311 h 5897"/>
                  <a:gd name="T4" fmla="*/ 301 w 14013"/>
                  <a:gd name="T5" fmla="*/ 1392 h 5897"/>
                  <a:gd name="T6" fmla="*/ 608 w 14013"/>
                  <a:gd name="T7" fmla="*/ 1466 h 5897"/>
                  <a:gd name="T8" fmla="*/ 761 w 14013"/>
                  <a:gd name="T9" fmla="*/ 1463 h 5897"/>
                  <a:gd name="T10" fmla="*/ 1064 w 14013"/>
                  <a:gd name="T11" fmla="*/ 1383 h 5897"/>
                  <a:gd name="T12" fmla="*/ 1368 w 14013"/>
                  <a:gd name="T13" fmla="*/ 1218 h 5897"/>
                  <a:gd name="T14" fmla="*/ 1848 w 14013"/>
                  <a:gd name="T15" fmla="*/ 859 h 5897"/>
                  <a:gd name="T16" fmla="*/ 2117 w 14013"/>
                  <a:gd name="T17" fmla="*/ 666 h 5897"/>
                  <a:gd name="T18" fmla="*/ 2409 w 14013"/>
                  <a:gd name="T19" fmla="*/ 500 h 5897"/>
                  <a:gd name="T20" fmla="*/ 2945 w 14013"/>
                  <a:gd name="T21" fmla="*/ 276 h 5897"/>
                  <a:gd name="T22" fmla="*/ 3500 w 14013"/>
                  <a:gd name="T23" fmla="*/ 116 h 5897"/>
                  <a:gd name="T24" fmla="*/ 4184 w 14013"/>
                  <a:gd name="T25" fmla="*/ 12 h 5897"/>
                  <a:gd name="T26" fmla="*/ 4873 w 14013"/>
                  <a:gd name="T27" fmla="*/ 15 h 5897"/>
                  <a:gd name="T28" fmla="*/ 5502 w 14013"/>
                  <a:gd name="T29" fmla="*/ 118 h 5897"/>
                  <a:gd name="T30" fmla="*/ 5832 w 14013"/>
                  <a:gd name="T31" fmla="*/ 213 h 5897"/>
                  <a:gd name="T32" fmla="*/ 6154 w 14013"/>
                  <a:gd name="T33" fmla="*/ 340 h 5897"/>
                  <a:gd name="T34" fmla="*/ 6466 w 14013"/>
                  <a:gd name="T35" fmla="*/ 496 h 5897"/>
                  <a:gd name="T36" fmla="*/ 7554 w 14013"/>
                  <a:gd name="T37" fmla="*/ 1110 h 5897"/>
                  <a:gd name="T38" fmla="*/ 8258 w 14013"/>
                  <a:gd name="T39" fmla="*/ 1466 h 5897"/>
                  <a:gd name="T40" fmla="*/ 8983 w 14013"/>
                  <a:gd name="T41" fmla="*/ 1760 h 5897"/>
                  <a:gd name="T42" fmla="*/ 9578 w 14013"/>
                  <a:gd name="T43" fmla="*/ 1926 h 5897"/>
                  <a:gd name="T44" fmla="*/ 9970 w 14013"/>
                  <a:gd name="T45" fmla="*/ 1994 h 5897"/>
                  <a:gd name="T46" fmla="*/ 10375 w 14013"/>
                  <a:gd name="T47" fmla="*/ 2030 h 5897"/>
                  <a:gd name="T48" fmla="*/ 10795 w 14013"/>
                  <a:gd name="T49" fmla="*/ 2028 h 5897"/>
                  <a:gd name="T50" fmla="*/ 11229 w 14013"/>
                  <a:gd name="T51" fmla="*/ 1984 h 5897"/>
                  <a:gd name="T52" fmla="*/ 11682 w 14013"/>
                  <a:gd name="T53" fmla="*/ 1897 h 5897"/>
                  <a:gd name="T54" fmla="*/ 12153 w 14013"/>
                  <a:gd name="T55" fmla="*/ 1759 h 5897"/>
                  <a:gd name="T56" fmla="*/ 12645 w 14013"/>
                  <a:gd name="T57" fmla="*/ 1569 h 5897"/>
                  <a:gd name="T58" fmla="*/ 13158 w 14013"/>
                  <a:gd name="T59" fmla="*/ 1323 h 5897"/>
                  <a:gd name="T60" fmla="*/ 13695 w 14013"/>
                  <a:gd name="T61" fmla="*/ 1016 h 5897"/>
                  <a:gd name="T62" fmla="*/ 13991 w 14013"/>
                  <a:gd name="T63" fmla="*/ 830 h 5897"/>
                  <a:gd name="T64" fmla="*/ 13883 w 14013"/>
                  <a:gd name="T65" fmla="*/ 977 h 5897"/>
                  <a:gd name="T66" fmla="*/ 13716 w 14013"/>
                  <a:gd name="T67" fmla="*/ 1296 h 5897"/>
                  <a:gd name="T68" fmla="*/ 13398 w 14013"/>
                  <a:gd name="T69" fmla="*/ 1742 h 5897"/>
                  <a:gd name="T70" fmla="*/ 12936 w 14013"/>
                  <a:gd name="T71" fmla="*/ 2302 h 5897"/>
                  <a:gd name="T72" fmla="*/ 12467 w 14013"/>
                  <a:gd name="T73" fmla="*/ 2797 h 5897"/>
                  <a:gd name="T74" fmla="*/ 11768 w 14013"/>
                  <a:gd name="T75" fmla="*/ 3430 h 5897"/>
                  <a:gd name="T76" fmla="*/ 11009 w 14013"/>
                  <a:gd name="T77" fmla="*/ 4009 h 5897"/>
                  <a:gd name="T78" fmla="*/ 10197 w 14013"/>
                  <a:gd name="T79" fmla="*/ 4521 h 5897"/>
                  <a:gd name="T80" fmla="*/ 9343 w 14013"/>
                  <a:gd name="T81" fmla="*/ 4965 h 5897"/>
                  <a:gd name="T82" fmla="*/ 8453 w 14013"/>
                  <a:gd name="T83" fmla="*/ 5330 h 5897"/>
                  <a:gd name="T84" fmla="*/ 7536 w 14013"/>
                  <a:gd name="T85" fmla="*/ 5610 h 5897"/>
                  <a:gd name="T86" fmla="*/ 6601 w 14013"/>
                  <a:gd name="T87" fmla="*/ 5799 h 5897"/>
                  <a:gd name="T88" fmla="*/ 5655 w 14013"/>
                  <a:gd name="T89" fmla="*/ 5890 h 5897"/>
                  <a:gd name="T90" fmla="*/ 4843 w 14013"/>
                  <a:gd name="T91" fmla="*/ 5884 h 5897"/>
                  <a:gd name="T92" fmla="*/ 4371 w 14013"/>
                  <a:gd name="T93" fmla="*/ 5840 h 5897"/>
                  <a:gd name="T94" fmla="*/ 3906 w 14013"/>
                  <a:gd name="T95" fmla="*/ 5759 h 5897"/>
                  <a:gd name="T96" fmla="*/ 3452 w 14013"/>
                  <a:gd name="T97" fmla="*/ 5643 h 5897"/>
                  <a:gd name="T98" fmla="*/ 3011 w 14013"/>
                  <a:gd name="T99" fmla="*/ 5489 h 5897"/>
                  <a:gd name="T100" fmla="*/ 2588 w 14013"/>
                  <a:gd name="T101" fmla="*/ 5298 h 5897"/>
                  <a:gd name="T102" fmla="*/ 2185 w 14013"/>
                  <a:gd name="T103" fmla="*/ 5068 h 5897"/>
                  <a:gd name="T104" fmla="*/ 1804 w 14013"/>
                  <a:gd name="T105" fmla="*/ 4800 h 5897"/>
                  <a:gd name="T106" fmla="*/ 1450 w 14013"/>
                  <a:gd name="T107" fmla="*/ 4491 h 5897"/>
                  <a:gd name="T108" fmla="*/ 1126 w 14013"/>
                  <a:gd name="T109" fmla="*/ 4142 h 5897"/>
                  <a:gd name="T110" fmla="*/ 930 w 14013"/>
                  <a:gd name="T111" fmla="*/ 3888 h 5897"/>
                  <a:gd name="T112" fmla="*/ 645 w 14013"/>
                  <a:gd name="T113" fmla="*/ 3423 h 5897"/>
                  <a:gd name="T114" fmla="*/ 367 w 14013"/>
                  <a:gd name="T115" fmla="*/ 2792 h 5897"/>
                  <a:gd name="T116" fmla="*/ 171 w 14013"/>
                  <a:gd name="T117" fmla="*/ 2128 h 5897"/>
                  <a:gd name="T118" fmla="*/ 40 w 14013"/>
                  <a:gd name="T119" fmla="*/ 1443 h 5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013" h="5897">
                    <a:moveTo>
                      <a:pt x="0" y="1148"/>
                    </a:moveTo>
                    <a:lnTo>
                      <a:pt x="0" y="1148"/>
                    </a:lnTo>
                    <a:lnTo>
                      <a:pt x="2" y="1157"/>
                    </a:lnTo>
                    <a:lnTo>
                      <a:pt x="4" y="1166"/>
                    </a:lnTo>
                    <a:lnTo>
                      <a:pt x="7" y="1175"/>
                    </a:lnTo>
                    <a:lnTo>
                      <a:pt x="10" y="1184"/>
                    </a:lnTo>
                    <a:lnTo>
                      <a:pt x="18" y="1202"/>
                    </a:lnTo>
                    <a:lnTo>
                      <a:pt x="29" y="1219"/>
                    </a:lnTo>
                    <a:lnTo>
                      <a:pt x="41" y="1235"/>
                    </a:lnTo>
                    <a:lnTo>
                      <a:pt x="56" y="1251"/>
                    </a:lnTo>
                    <a:lnTo>
                      <a:pt x="73" y="1267"/>
                    </a:lnTo>
                    <a:lnTo>
                      <a:pt x="91" y="1282"/>
                    </a:lnTo>
                    <a:lnTo>
                      <a:pt x="110" y="1296"/>
                    </a:lnTo>
                    <a:lnTo>
                      <a:pt x="131" y="1311"/>
                    </a:lnTo>
                    <a:lnTo>
                      <a:pt x="152" y="1324"/>
                    </a:lnTo>
                    <a:lnTo>
                      <a:pt x="175" y="1337"/>
                    </a:lnTo>
                    <a:lnTo>
                      <a:pt x="199" y="1349"/>
                    </a:lnTo>
                    <a:lnTo>
                      <a:pt x="223" y="1361"/>
                    </a:lnTo>
                    <a:lnTo>
                      <a:pt x="250" y="1372"/>
                    </a:lnTo>
                    <a:lnTo>
                      <a:pt x="275" y="1382"/>
                    </a:lnTo>
                    <a:lnTo>
                      <a:pt x="301" y="1392"/>
                    </a:lnTo>
                    <a:lnTo>
                      <a:pt x="327" y="1402"/>
                    </a:lnTo>
                    <a:lnTo>
                      <a:pt x="380" y="1419"/>
                    </a:lnTo>
                    <a:lnTo>
                      <a:pt x="432" y="1433"/>
                    </a:lnTo>
                    <a:lnTo>
                      <a:pt x="482" y="1445"/>
                    </a:lnTo>
                    <a:lnTo>
                      <a:pt x="528" y="1455"/>
                    </a:lnTo>
                    <a:lnTo>
                      <a:pt x="571" y="1462"/>
                    </a:lnTo>
                    <a:lnTo>
                      <a:pt x="608" y="1466"/>
                    </a:lnTo>
                    <a:lnTo>
                      <a:pt x="639" y="1468"/>
                    </a:lnTo>
                    <a:lnTo>
                      <a:pt x="639" y="1468"/>
                    </a:lnTo>
                    <a:lnTo>
                      <a:pt x="664" y="1468"/>
                    </a:lnTo>
                    <a:lnTo>
                      <a:pt x="688" y="1468"/>
                    </a:lnTo>
                    <a:lnTo>
                      <a:pt x="713" y="1467"/>
                    </a:lnTo>
                    <a:lnTo>
                      <a:pt x="737" y="1465"/>
                    </a:lnTo>
                    <a:lnTo>
                      <a:pt x="761" y="1463"/>
                    </a:lnTo>
                    <a:lnTo>
                      <a:pt x="786" y="1460"/>
                    </a:lnTo>
                    <a:lnTo>
                      <a:pt x="834" y="1452"/>
                    </a:lnTo>
                    <a:lnTo>
                      <a:pt x="881" y="1442"/>
                    </a:lnTo>
                    <a:lnTo>
                      <a:pt x="927" y="1430"/>
                    </a:lnTo>
                    <a:lnTo>
                      <a:pt x="974" y="1416"/>
                    </a:lnTo>
                    <a:lnTo>
                      <a:pt x="1019" y="1400"/>
                    </a:lnTo>
                    <a:lnTo>
                      <a:pt x="1064" y="1383"/>
                    </a:lnTo>
                    <a:lnTo>
                      <a:pt x="1109" y="1364"/>
                    </a:lnTo>
                    <a:lnTo>
                      <a:pt x="1154" y="1343"/>
                    </a:lnTo>
                    <a:lnTo>
                      <a:pt x="1197" y="1320"/>
                    </a:lnTo>
                    <a:lnTo>
                      <a:pt x="1241" y="1296"/>
                    </a:lnTo>
                    <a:lnTo>
                      <a:pt x="1283" y="1271"/>
                    </a:lnTo>
                    <a:lnTo>
                      <a:pt x="1327" y="1245"/>
                    </a:lnTo>
                    <a:lnTo>
                      <a:pt x="1368" y="1218"/>
                    </a:lnTo>
                    <a:lnTo>
                      <a:pt x="1410" y="1191"/>
                    </a:lnTo>
                    <a:lnTo>
                      <a:pt x="1451" y="1162"/>
                    </a:lnTo>
                    <a:lnTo>
                      <a:pt x="1493" y="1133"/>
                    </a:lnTo>
                    <a:lnTo>
                      <a:pt x="1533" y="1102"/>
                    </a:lnTo>
                    <a:lnTo>
                      <a:pt x="1613" y="1042"/>
                    </a:lnTo>
                    <a:lnTo>
                      <a:pt x="1693" y="981"/>
                    </a:lnTo>
                    <a:lnTo>
                      <a:pt x="1848" y="859"/>
                    </a:lnTo>
                    <a:lnTo>
                      <a:pt x="1924" y="801"/>
                    </a:lnTo>
                    <a:lnTo>
                      <a:pt x="1962" y="773"/>
                    </a:lnTo>
                    <a:lnTo>
                      <a:pt x="2000" y="745"/>
                    </a:lnTo>
                    <a:lnTo>
                      <a:pt x="2000" y="745"/>
                    </a:lnTo>
                    <a:lnTo>
                      <a:pt x="2039" y="718"/>
                    </a:lnTo>
                    <a:lnTo>
                      <a:pt x="2078" y="692"/>
                    </a:lnTo>
                    <a:lnTo>
                      <a:pt x="2117" y="666"/>
                    </a:lnTo>
                    <a:lnTo>
                      <a:pt x="2157" y="641"/>
                    </a:lnTo>
                    <a:lnTo>
                      <a:pt x="2199" y="616"/>
                    </a:lnTo>
                    <a:lnTo>
                      <a:pt x="2240" y="592"/>
                    </a:lnTo>
                    <a:lnTo>
                      <a:pt x="2281" y="567"/>
                    </a:lnTo>
                    <a:lnTo>
                      <a:pt x="2323" y="544"/>
                    </a:lnTo>
                    <a:lnTo>
                      <a:pt x="2367" y="522"/>
                    </a:lnTo>
                    <a:lnTo>
                      <a:pt x="2409" y="500"/>
                    </a:lnTo>
                    <a:lnTo>
                      <a:pt x="2452" y="479"/>
                    </a:lnTo>
                    <a:lnTo>
                      <a:pt x="2495" y="458"/>
                    </a:lnTo>
                    <a:lnTo>
                      <a:pt x="2584" y="418"/>
                    </a:lnTo>
                    <a:lnTo>
                      <a:pt x="2672" y="379"/>
                    </a:lnTo>
                    <a:lnTo>
                      <a:pt x="2763" y="342"/>
                    </a:lnTo>
                    <a:lnTo>
                      <a:pt x="2853" y="308"/>
                    </a:lnTo>
                    <a:lnTo>
                      <a:pt x="2945" y="276"/>
                    </a:lnTo>
                    <a:lnTo>
                      <a:pt x="3036" y="245"/>
                    </a:lnTo>
                    <a:lnTo>
                      <a:pt x="3128" y="215"/>
                    </a:lnTo>
                    <a:lnTo>
                      <a:pt x="3219" y="188"/>
                    </a:lnTo>
                    <a:lnTo>
                      <a:pt x="3312" y="163"/>
                    </a:lnTo>
                    <a:lnTo>
                      <a:pt x="3404" y="139"/>
                    </a:lnTo>
                    <a:lnTo>
                      <a:pt x="3404" y="139"/>
                    </a:lnTo>
                    <a:lnTo>
                      <a:pt x="3500" y="116"/>
                    </a:lnTo>
                    <a:lnTo>
                      <a:pt x="3597" y="95"/>
                    </a:lnTo>
                    <a:lnTo>
                      <a:pt x="3694" y="76"/>
                    </a:lnTo>
                    <a:lnTo>
                      <a:pt x="3792" y="59"/>
                    </a:lnTo>
                    <a:lnTo>
                      <a:pt x="3889" y="43"/>
                    </a:lnTo>
                    <a:lnTo>
                      <a:pt x="3987" y="31"/>
                    </a:lnTo>
                    <a:lnTo>
                      <a:pt x="4085" y="20"/>
                    </a:lnTo>
                    <a:lnTo>
                      <a:pt x="4184" y="12"/>
                    </a:lnTo>
                    <a:lnTo>
                      <a:pt x="4283" y="5"/>
                    </a:lnTo>
                    <a:lnTo>
                      <a:pt x="4381" y="1"/>
                    </a:lnTo>
                    <a:lnTo>
                      <a:pt x="4480" y="0"/>
                    </a:lnTo>
                    <a:lnTo>
                      <a:pt x="4578" y="0"/>
                    </a:lnTo>
                    <a:lnTo>
                      <a:pt x="4677" y="3"/>
                    </a:lnTo>
                    <a:lnTo>
                      <a:pt x="4774" y="7"/>
                    </a:lnTo>
                    <a:lnTo>
                      <a:pt x="4873" y="15"/>
                    </a:lnTo>
                    <a:lnTo>
                      <a:pt x="4970" y="24"/>
                    </a:lnTo>
                    <a:lnTo>
                      <a:pt x="5068" y="36"/>
                    </a:lnTo>
                    <a:lnTo>
                      <a:pt x="5166" y="50"/>
                    </a:lnTo>
                    <a:lnTo>
                      <a:pt x="5262" y="67"/>
                    </a:lnTo>
                    <a:lnTo>
                      <a:pt x="5359" y="85"/>
                    </a:lnTo>
                    <a:lnTo>
                      <a:pt x="5454" y="106"/>
                    </a:lnTo>
                    <a:lnTo>
                      <a:pt x="5502" y="118"/>
                    </a:lnTo>
                    <a:lnTo>
                      <a:pt x="5550" y="129"/>
                    </a:lnTo>
                    <a:lnTo>
                      <a:pt x="5597" y="142"/>
                    </a:lnTo>
                    <a:lnTo>
                      <a:pt x="5644" y="155"/>
                    </a:lnTo>
                    <a:lnTo>
                      <a:pt x="5692" y="169"/>
                    </a:lnTo>
                    <a:lnTo>
                      <a:pt x="5739" y="183"/>
                    </a:lnTo>
                    <a:lnTo>
                      <a:pt x="5786" y="198"/>
                    </a:lnTo>
                    <a:lnTo>
                      <a:pt x="5832" y="213"/>
                    </a:lnTo>
                    <a:lnTo>
                      <a:pt x="5879" y="231"/>
                    </a:lnTo>
                    <a:lnTo>
                      <a:pt x="5926" y="247"/>
                    </a:lnTo>
                    <a:lnTo>
                      <a:pt x="5971" y="265"/>
                    </a:lnTo>
                    <a:lnTo>
                      <a:pt x="6017" y="282"/>
                    </a:lnTo>
                    <a:lnTo>
                      <a:pt x="6064" y="301"/>
                    </a:lnTo>
                    <a:lnTo>
                      <a:pt x="6109" y="320"/>
                    </a:lnTo>
                    <a:lnTo>
                      <a:pt x="6154" y="340"/>
                    </a:lnTo>
                    <a:lnTo>
                      <a:pt x="6199" y="360"/>
                    </a:lnTo>
                    <a:lnTo>
                      <a:pt x="6245" y="381"/>
                    </a:lnTo>
                    <a:lnTo>
                      <a:pt x="6289" y="403"/>
                    </a:lnTo>
                    <a:lnTo>
                      <a:pt x="6333" y="426"/>
                    </a:lnTo>
                    <a:lnTo>
                      <a:pt x="6377" y="449"/>
                    </a:lnTo>
                    <a:lnTo>
                      <a:pt x="6422" y="472"/>
                    </a:lnTo>
                    <a:lnTo>
                      <a:pt x="6466" y="496"/>
                    </a:lnTo>
                    <a:lnTo>
                      <a:pt x="6466" y="496"/>
                    </a:lnTo>
                    <a:lnTo>
                      <a:pt x="6664" y="609"/>
                    </a:lnTo>
                    <a:lnTo>
                      <a:pt x="6861" y="721"/>
                    </a:lnTo>
                    <a:lnTo>
                      <a:pt x="7059" y="834"/>
                    </a:lnTo>
                    <a:lnTo>
                      <a:pt x="7256" y="945"/>
                    </a:lnTo>
                    <a:lnTo>
                      <a:pt x="7455" y="1056"/>
                    </a:lnTo>
                    <a:lnTo>
                      <a:pt x="7554" y="1110"/>
                    </a:lnTo>
                    <a:lnTo>
                      <a:pt x="7654" y="1164"/>
                    </a:lnTo>
                    <a:lnTo>
                      <a:pt x="7753" y="1216"/>
                    </a:lnTo>
                    <a:lnTo>
                      <a:pt x="7854" y="1268"/>
                    </a:lnTo>
                    <a:lnTo>
                      <a:pt x="7954" y="1320"/>
                    </a:lnTo>
                    <a:lnTo>
                      <a:pt x="8055" y="1370"/>
                    </a:lnTo>
                    <a:lnTo>
                      <a:pt x="8157" y="1419"/>
                    </a:lnTo>
                    <a:lnTo>
                      <a:pt x="8258" y="1466"/>
                    </a:lnTo>
                    <a:lnTo>
                      <a:pt x="8360" y="1513"/>
                    </a:lnTo>
                    <a:lnTo>
                      <a:pt x="8462" y="1558"/>
                    </a:lnTo>
                    <a:lnTo>
                      <a:pt x="8565" y="1602"/>
                    </a:lnTo>
                    <a:lnTo>
                      <a:pt x="8668" y="1644"/>
                    </a:lnTo>
                    <a:lnTo>
                      <a:pt x="8773" y="1685"/>
                    </a:lnTo>
                    <a:lnTo>
                      <a:pt x="8878" y="1723"/>
                    </a:lnTo>
                    <a:lnTo>
                      <a:pt x="8983" y="1760"/>
                    </a:lnTo>
                    <a:lnTo>
                      <a:pt x="9090" y="1795"/>
                    </a:lnTo>
                    <a:lnTo>
                      <a:pt x="9196" y="1827"/>
                    </a:lnTo>
                    <a:lnTo>
                      <a:pt x="9305" y="1859"/>
                    </a:lnTo>
                    <a:lnTo>
                      <a:pt x="9414" y="1888"/>
                    </a:lnTo>
                    <a:lnTo>
                      <a:pt x="9468" y="1901"/>
                    </a:lnTo>
                    <a:lnTo>
                      <a:pt x="9523" y="1914"/>
                    </a:lnTo>
                    <a:lnTo>
                      <a:pt x="9578" y="1926"/>
                    </a:lnTo>
                    <a:lnTo>
                      <a:pt x="9633" y="1938"/>
                    </a:lnTo>
                    <a:lnTo>
                      <a:pt x="9689" y="1949"/>
                    </a:lnTo>
                    <a:lnTo>
                      <a:pt x="9745" y="1959"/>
                    </a:lnTo>
                    <a:lnTo>
                      <a:pt x="9801" y="1969"/>
                    </a:lnTo>
                    <a:lnTo>
                      <a:pt x="9857" y="1978"/>
                    </a:lnTo>
                    <a:lnTo>
                      <a:pt x="9914" y="1987"/>
                    </a:lnTo>
                    <a:lnTo>
                      <a:pt x="9970" y="1994"/>
                    </a:lnTo>
                    <a:lnTo>
                      <a:pt x="10027" y="2001"/>
                    </a:lnTo>
                    <a:lnTo>
                      <a:pt x="10084" y="2008"/>
                    </a:lnTo>
                    <a:lnTo>
                      <a:pt x="10142" y="2014"/>
                    </a:lnTo>
                    <a:lnTo>
                      <a:pt x="10200" y="2019"/>
                    </a:lnTo>
                    <a:lnTo>
                      <a:pt x="10258" y="2023"/>
                    </a:lnTo>
                    <a:lnTo>
                      <a:pt x="10317" y="2026"/>
                    </a:lnTo>
                    <a:lnTo>
                      <a:pt x="10375" y="2030"/>
                    </a:lnTo>
                    <a:lnTo>
                      <a:pt x="10434" y="2032"/>
                    </a:lnTo>
                    <a:lnTo>
                      <a:pt x="10494" y="2034"/>
                    </a:lnTo>
                    <a:lnTo>
                      <a:pt x="10553" y="2034"/>
                    </a:lnTo>
                    <a:lnTo>
                      <a:pt x="10612" y="2034"/>
                    </a:lnTo>
                    <a:lnTo>
                      <a:pt x="10673" y="2033"/>
                    </a:lnTo>
                    <a:lnTo>
                      <a:pt x="10733" y="2031"/>
                    </a:lnTo>
                    <a:lnTo>
                      <a:pt x="10795" y="2028"/>
                    </a:lnTo>
                    <a:lnTo>
                      <a:pt x="10856" y="2024"/>
                    </a:lnTo>
                    <a:lnTo>
                      <a:pt x="10917" y="2019"/>
                    </a:lnTo>
                    <a:lnTo>
                      <a:pt x="10979" y="2014"/>
                    </a:lnTo>
                    <a:lnTo>
                      <a:pt x="11041" y="2008"/>
                    </a:lnTo>
                    <a:lnTo>
                      <a:pt x="11103" y="2001"/>
                    </a:lnTo>
                    <a:lnTo>
                      <a:pt x="11167" y="1993"/>
                    </a:lnTo>
                    <a:lnTo>
                      <a:pt x="11229" y="1984"/>
                    </a:lnTo>
                    <a:lnTo>
                      <a:pt x="11293" y="1975"/>
                    </a:lnTo>
                    <a:lnTo>
                      <a:pt x="11357" y="1964"/>
                    </a:lnTo>
                    <a:lnTo>
                      <a:pt x="11421" y="1952"/>
                    </a:lnTo>
                    <a:lnTo>
                      <a:pt x="11485" y="1940"/>
                    </a:lnTo>
                    <a:lnTo>
                      <a:pt x="11551" y="1926"/>
                    </a:lnTo>
                    <a:lnTo>
                      <a:pt x="11616" y="1912"/>
                    </a:lnTo>
                    <a:lnTo>
                      <a:pt x="11682" y="1897"/>
                    </a:lnTo>
                    <a:lnTo>
                      <a:pt x="11748" y="1880"/>
                    </a:lnTo>
                    <a:lnTo>
                      <a:pt x="11814" y="1863"/>
                    </a:lnTo>
                    <a:lnTo>
                      <a:pt x="11882" y="1843"/>
                    </a:lnTo>
                    <a:lnTo>
                      <a:pt x="11948" y="1824"/>
                    </a:lnTo>
                    <a:lnTo>
                      <a:pt x="12016" y="1803"/>
                    </a:lnTo>
                    <a:lnTo>
                      <a:pt x="12085" y="1782"/>
                    </a:lnTo>
                    <a:lnTo>
                      <a:pt x="12153" y="1759"/>
                    </a:lnTo>
                    <a:lnTo>
                      <a:pt x="12222" y="1736"/>
                    </a:lnTo>
                    <a:lnTo>
                      <a:pt x="12291" y="1711"/>
                    </a:lnTo>
                    <a:lnTo>
                      <a:pt x="12361" y="1685"/>
                    </a:lnTo>
                    <a:lnTo>
                      <a:pt x="12431" y="1657"/>
                    </a:lnTo>
                    <a:lnTo>
                      <a:pt x="12502" y="1629"/>
                    </a:lnTo>
                    <a:lnTo>
                      <a:pt x="12573" y="1600"/>
                    </a:lnTo>
                    <a:lnTo>
                      <a:pt x="12645" y="1569"/>
                    </a:lnTo>
                    <a:lnTo>
                      <a:pt x="12716" y="1538"/>
                    </a:lnTo>
                    <a:lnTo>
                      <a:pt x="12789" y="1505"/>
                    </a:lnTo>
                    <a:lnTo>
                      <a:pt x="12862" y="1471"/>
                    </a:lnTo>
                    <a:lnTo>
                      <a:pt x="12936" y="1436"/>
                    </a:lnTo>
                    <a:lnTo>
                      <a:pt x="13009" y="1399"/>
                    </a:lnTo>
                    <a:lnTo>
                      <a:pt x="13084" y="1362"/>
                    </a:lnTo>
                    <a:lnTo>
                      <a:pt x="13158" y="1323"/>
                    </a:lnTo>
                    <a:lnTo>
                      <a:pt x="13233" y="1283"/>
                    </a:lnTo>
                    <a:lnTo>
                      <a:pt x="13309" y="1242"/>
                    </a:lnTo>
                    <a:lnTo>
                      <a:pt x="13385" y="1199"/>
                    </a:lnTo>
                    <a:lnTo>
                      <a:pt x="13462" y="1156"/>
                    </a:lnTo>
                    <a:lnTo>
                      <a:pt x="13539" y="1110"/>
                    </a:lnTo>
                    <a:lnTo>
                      <a:pt x="13617" y="1064"/>
                    </a:lnTo>
                    <a:lnTo>
                      <a:pt x="13695" y="1016"/>
                    </a:lnTo>
                    <a:lnTo>
                      <a:pt x="13774" y="968"/>
                    </a:lnTo>
                    <a:lnTo>
                      <a:pt x="13853" y="917"/>
                    </a:lnTo>
                    <a:lnTo>
                      <a:pt x="13933" y="865"/>
                    </a:lnTo>
                    <a:lnTo>
                      <a:pt x="14013" y="813"/>
                    </a:lnTo>
                    <a:lnTo>
                      <a:pt x="14013" y="813"/>
                    </a:lnTo>
                    <a:lnTo>
                      <a:pt x="14002" y="821"/>
                    </a:lnTo>
                    <a:lnTo>
                      <a:pt x="13991" y="830"/>
                    </a:lnTo>
                    <a:lnTo>
                      <a:pt x="13980" y="841"/>
                    </a:lnTo>
                    <a:lnTo>
                      <a:pt x="13969" y="852"/>
                    </a:lnTo>
                    <a:lnTo>
                      <a:pt x="13959" y="865"/>
                    </a:lnTo>
                    <a:lnTo>
                      <a:pt x="13947" y="878"/>
                    </a:lnTo>
                    <a:lnTo>
                      <a:pt x="13925" y="908"/>
                    </a:lnTo>
                    <a:lnTo>
                      <a:pt x="13904" y="941"/>
                    </a:lnTo>
                    <a:lnTo>
                      <a:pt x="13883" y="977"/>
                    </a:lnTo>
                    <a:lnTo>
                      <a:pt x="13863" y="1014"/>
                    </a:lnTo>
                    <a:lnTo>
                      <a:pt x="13843" y="1052"/>
                    </a:lnTo>
                    <a:lnTo>
                      <a:pt x="13804" y="1129"/>
                    </a:lnTo>
                    <a:lnTo>
                      <a:pt x="13766" y="1202"/>
                    </a:lnTo>
                    <a:lnTo>
                      <a:pt x="13749" y="1236"/>
                    </a:lnTo>
                    <a:lnTo>
                      <a:pt x="13732" y="1268"/>
                    </a:lnTo>
                    <a:lnTo>
                      <a:pt x="13716" y="1296"/>
                    </a:lnTo>
                    <a:lnTo>
                      <a:pt x="13701" y="1321"/>
                    </a:lnTo>
                    <a:lnTo>
                      <a:pt x="13701" y="1321"/>
                    </a:lnTo>
                    <a:lnTo>
                      <a:pt x="13643" y="1406"/>
                    </a:lnTo>
                    <a:lnTo>
                      <a:pt x="13582" y="1492"/>
                    </a:lnTo>
                    <a:lnTo>
                      <a:pt x="13522" y="1575"/>
                    </a:lnTo>
                    <a:lnTo>
                      <a:pt x="13461" y="1658"/>
                    </a:lnTo>
                    <a:lnTo>
                      <a:pt x="13398" y="1742"/>
                    </a:lnTo>
                    <a:lnTo>
                      <a:pt x="13335" y="1823"/>
                    </a:lnTo>
                    <a:lnTo>
                      <a:pt x="13271" y="1905"/>
                    </a:lnTo>
                    <a:lnTo>
                      <a:pt x="13205" y="1985"/>
                    </a:lnTo>
                    <a:lnTo>
                      <a:pt x="13139" y="2066"/>
                    </a:lnTo>
                    <a:lnTo>
                      <a:pt x="13071" y="2145"/>
                    </a:lnTo>
                    <a:lnTo>
                      <a:pt x="13004" y="2224"/>
                    </a:lnTo>
                    <a:lnTo>
                      <a:pt x="12936" y="2302"/>
                    </a:lnTo>
                    <a:lnTo>
                      <a:pt x="12866" y="2378"/>
                    </a:lnTo>
                    <a:lnTo>
                      <a:pt x="12797" y="2455"/>
                    </a:lnTo>
                    <a:lnTo>
                      <a:pt x="12726" y="2531"/>
                    </a:lnTo>
                    <a:lnTo>
                      <a:pt x="12654" y="2607"/>
                    </a:lnTo>
                    <a:lnTo>
                      <a:pt x="12654" y="2607"/>
                    </a:lnTo>
                    <a:lnTo>
                      <a:pt x="12562" y="2702"/>
                    </a:lnTo>
                    <a:lnTo>
                      <a:pt x="12467" y="2797"/>
                    </a:lnTo>
                    <a:lnTo>
                      <a:pt x="12370" y="2890"/>
                    </a:lnTo>
                    <a:lnTo>
                      <a:pt x="12274" y="2984"/>
                    </a:lnTo>
                    <a:lnTo>
                      <a:pt x="12175" y="3075"/>
                    </a:lnTo>
                    <a:lnTo>
                      <a:pt x="12075" y="3166"/>
                    </a:lnTo>
                    <a:lnTo>
                      <a:pt x="11974" y="3255"/>
                    </a:lnTo>
                    <a:lnTo>
                      <a:pt x="11872" y="3344"/>
                    </a:lnTo>
                    <a:lnTo>
                      <a:pt x="11768" y="3430"/>
                    </a:lnTo>
                    <a:lnTo>
                      <a:pt x="11662" y="3517"/>
                    </a:lnTo>
                    <a:lnTo>
                      <a:pt x="11557" y="3602"/>
                    </a:lnTo>
                    <a:lnTo>
                      <a:pt x="11449" y="3686"/>
                    </a:lnTo>
                    <a:lnTo>
                      <a:pt x="11341" y="3768"/>
                    </a:lnTo>
                    <a:lnTo>
                      <a:pt x="11231" y="3850"/>
                    </a:lnTo>
                    <a:lnTo>
                      <a:pt x="11120" y="3929"/>
                    </a:lnTo>
                    <a:lnTo>
                      <a:pt x="11009" y="4009"/>
                    </a:lnTo>
                    <a:lnTo>
                      <a:pt x="10896" y="4086"/>
                    </a:lnTo>
                    <a:lnTo>
                      <a:pt x="10781" y="4161"/>
                    </a:lnTo>
                    <a:lnTo>
                      <a:pt x="10667" y="4237"/>
                    </a:lnTo>
                    <a:lnTo>
                      <a:pt x="10551" y="4310"/>
                    </a:lnTo>
                    <a:lnTo>
                      <a:pt x="10433" y="4382"/>
                    </a:lnTo>
                    <a:lnTo>
                      <a:pt x="10316" y="4452"/>
                    </a:lnTo>
                    <a:lnTo>
                      <a:pt x="10197" y="4521"/>
                    </a:lnTo>
                    <a:lnTo>
                      <a:pt x="10077" y="4590"/>
                    </a:lnTo>
                    <a:lnTo>
                      <a:pt x="9958" y="4656"/>
                    </a:lnTo>
                    <a:lnTo>
                      <a:pt x="9836" y="4720"/>
                    </a:lnTo>
                    <a:lnTo>
                      <a:pt x="9714" y="4784"/>
                    </a:lnTo>
                    <a:lnTo>
                      <a:pt x="9591" y="4845"/>
                    </a:lnTo>
                    <a:lnTo>
                      <a:pt x="9467" y="4905"/>
                    </a:lnTo>
                    <a:lnTo>
                      <a:pt x="9343" y="4965"/>
                    </a:lnTo>
                    <a:lnTo>
                      <a:pt x="9218" y="5022"/>
                    </a:lnTo>
                    <a:lnTo>
                      <a:pt x="9092" y="5077"/>
                    </a:lnTo>
                    <a:lnTo>
                      <a:pt x="8965" y="5131"/>
                    </a:lnTo>
                    <a:lnTo>
                      <a:pt x="8838" y="5183"/>
                    </a:lnTo>
                    <a:lnTo>
                      <a:pt x="8711" y="5234"/>
                    </a:lnTo>
                    <a:lnTo>
                      <a:pt x="8582" y="5283"/>
                    </a:lnTo>
                    <a:lnTo>
                      <a:pt x="8453" y="5330"/>
                    </a:lnTo>
                    <a:lnTo>
                      <a:pt x="8323" y="5375"/>
                    </a:lnTo>
                    <a:lnTo>
                      <a:pt x="8194" y="5419"/>
                    </a:lnTo>
                    <a:lnTo>
                      <a:pt x="8063" y="5461"/>
                    </a:lnTo>
                    <a:lnTo>
                      <a:pt x="7932" y="5501"/>
                    </a:lnTo>
                    <a:lnTo>
                      <a:pt x="7801" y="5539"/>
                    </a:lnTo>
                    <a:lnTo>
                      <a:pt x="7669" y="5576"/>
                    </a:lnTo>
                    <a:lnTo>
                      <a:pt x="7536" y="5610"/>
                    </a:lnTo>
                    <a:lnTo>
                      <a:pt x="7403" y="5644"/>
                    </a:lnTo>
                    <a:lnTo>
                      <a:pt x="7270" y="5674"/>
                    </a:lnTo>
                    <a:lnTo>
                      <a:pt x="7137" y="5703"/>
                    </a:lnTo>
                    <a:lnTo>
                      <a:pt x="7004" y="5730"/>
                    </a:lnTo>
                    <a:lnTo>
                      <a:pt x="6869" y="5755"/>
                    </a:lnTo>
                    <a:lnTo>
                      <a:pt x="6735" y="5778"/>
                    </a:lnTo>
                    <a:lnTo>
                      <a:pt x="6601" y="5799"/>
                    </a:lnTo>
                    <a:lnTo>
                      <a:pt x="6466" y="5819"/>
                    </a:lnTo>
                    <a:lnTo>
                      <a:pt x="6331" y="5836"/>
                    </a:lnTo>
                    <a:lnTo>
                      <a:pt x="6196" y="5851"/>
                    </a:lnTo>
                    <a:lnTo>
                      <a:pt x="6062" y="5864"/>
                    </a:lnTo>
                    <a:lnTo>
                      <a:pt x="5926" y="5875"/>
                    </a:lnTo>
                    <a:lnTo>
                      <a:pt x="5791" y="5884"/>
                    </a:lnTo>
                    <a:lnTo>
                      <a:pt x="5655" y="5890"/>
                    </a:lnTo>
                    <a:lnTo>
                      <a:pt x="5520" y="5895"/>
                    </a:lnTo>
                    <a:lnTo>
                      <a:pt x="5385" y="5897"/>
                    </a:lnTo>
                    <a:lnTo>
                      <a:pt x="5249" y="5897"/>
                    </a:lnTo>
                    <a:lnTo>
                      <a:pt x="5113" y="5895"/>
                    </a:lnTo>
                    <a:lnTo>
                      <a:pt x="4978" y="5891"/>
                    </a:lnTo>
                    <a:lnTo>
                      <a:pt x="4843" y="5884"/>
                    </a:lnTo>
                    <a:lnTo>
                      <a:pt x="4843" y="5884"/>
                    </a:lnTo>
                    <a:lnTo>
                      <a:pt x="4775" y="5880"/>
                    </a:lnTo>
                    <a:lnTo>
                      <a:pt x="4707" y="5875"/>
                    </a:lnTo>
                    <a:lnTo>
                      <a:pt x="4640" y="5869"/>
                    </a:lnTo>
                    <a:lnTo>
                      <a:pt x="4572" y="5863"/>
                    </a:lnTo>
                    <a:lnTo>
                      <a:pt x="4505" y="5856"/>
                    </a:lnTo>
                    <a:lnTo>
                      <a:pt x="4437" y="5848"/>
                    </a:lnTo>
                    <a:lnTo>
                      <a:pt x="4371" y="5840"/>
                    </a:lnTo>
                    <a:lnTo>
                      <a:pt x="4304" y="5830"/>
                    </a:lnTo>
                    <a:lnTo>
                      <a:pt x="4237" y="5820"/>
                    </a:lnTo>
                    <a:lnTo>
                      <a:pt x="4171" y="5810"/>
                    </a:lnTo>
                    <a:lnTo>
                      <a:pt x="4105" y="5797"/>
                    </a:lnTo>
                    <a:lnTo>
                      <a:pt x="4038" y="5785"/>
                    </a:lnTo>
                    <a:lnTo>
                      <a:pt x="3972" y="5772"/>
                    </a:lnTo>
                    <a:lnTo>
                      <a:pt x="3906" y="5759"/>
                    </a:lnTo>
                    <a:lnTo>
                      <a:pt x="3840" y="5744"/>
                    </a:lnTo>
                    <a:lnTo>
                      <a:pt x="3775" y="5729"/>
                    </a:lnTo>
                    <a:lnTo>
                      <a:pt x="3710" y="5714"/>
                    </a:lnTo>
                    <a:lnTo>
                      <a:pt x="3645" y="5697"/>
                    </a:lnTo>
                    <a:lnTo>
                      <a:pt x="3581" y="5680"/>
                    </a:lnTo>
                    <a:lnTo>
                      <a:pt x="3516" y="5662"/>
                    </a:lnTo>
                    <a:lnTo>
                      <a:pt x="3452" y="5643"/>
                    </a:lnTo>
                    <a:lnTo>
                      <a:pt x="3388" y="5622"/>
                    </a:lnTo>
                    <a:lnTo>
                      <a:pt x="3324" y="5602"/>
                    </a:lnTo>
                    <a:lnTo>
                      <a:pt x="3262" y="5581"/>
                    </a:lnTo>
                    <a:lnTo>
                      <a:pt x="3198" y="5559"/>
                    </a:lnTo>
                    <a:lnTo>
                      <a:pt x="3136" y="5537"/>
                    </a:lnTo>
                    <a:lnTo>
                      <a:pt x="3074" y="5513"/>
                    </a:lnTo>
                    <a:lnTo>
                      <a:pt x="3011" y="5489"/>
                    </a:lnTo>
                    <a:lnTo>
                      <a:pt x="2950" y="5465"/>
                    </a:lnTo>
                    <a:lnTo>
                      <a:pt x="2889" y="5438"/>
                    </a:lnTo>
                    <a:lnTo>
                      <a:pt x="2827" y="5412"/>
                    </a:lnTo>
                    <a:lnTo>
                      <a:pt x="2767" y="5384"/>
                    </a:lnTo>
                    <a:lnTo>
                      <a:pt x="2707" y="5356"/>
                    </a:lnTo>
                    <a:lnTo>
                      <a:pt x="2647" y="5328"/>
                    </a:lnTo>
                    <a:lnTo>
                      <a:pt x="2588" y="5298"/>
                    </a:lnTo>
                    <a:lnTo>
                      <a:pt x="2529" y="5268"/>
                    </a:lnTo>
                    <a:lnTo>
                      <a:pt x="2470" y="5236"/>
                    </a:lnTo>
                    <a:lnTo>
                      <a:pt x="2413" y="5204"/>
                    </a:lnTo>
                    <a:lnTo>
                      <a:pt x="2355" y="5172"/>
                    </a:lnTo>
                    <a:lnTo>
                      <a:pt x="2297" y="5138"/>
                    </a:lnTo>
                    <a:lnTo>
                      <a:pt x="2241" y="5104"/>
                    </a:lnTo>
                    <a:lnTo>
                      <a:pt x="2185" y="5068"/>
                    </a:lnTo>
                    <a:lnTo>
                      <a:pt x="2128" y="5032"/>
                    </a:lnTo>
                    <a:lnTo>
                      <a:pt x="2073" y="4996"/>
                    </a:lnTo>
                    <a:lnTo>
                      <a:pt x="2019" y="4958"/>
                    </a:lnTo>
                    <a:lnTo>
                      <a:pt x="1964" y="4920"/>
                    </a:lnTo>
                    <a:lnTo>
                      <a:pt x="1910" y="4880"/>
                    </a:lnTo>
                    <a:lnTo>
                      <a:pt x="1857" y="4840"/>
                    </a:lnTo>
                    <a:lnTo>
                      <a:pt x="1804" y="4800"/>
                    </a:lnTo>
                    <a:lnTo>
                      <a:pt x="1752" y="4758"/>
                    </a:lnTo>
                    <a:lnTo>
                      <a:pt x="1700" y="4715"/>
                    </a:lnTo>
                    <a:lnTo>
                      <a:pt x="1650" y="4672"/>
                    </a:lnTo>
                    <a:lnTo>
                      <a:pt x="1598" y="4628"/>
                    </a:lnTo>
                    <a:lnTo>
                      <a:pt x="1549" y="4584"/>
                    </a:lnTo>
                    <a:lnTo>
                      <a:pt x="1499" y="4537"/>
                    </a:lnTo>
                    <a:lnTo>
                      <a:pt x="1450" y="4491"/>
                    </a:lnTo>
                    <a:lnTo>
                      <a:pt x="1402" y="4444"/>
                    </a:lnTo>
                    <a:lnTo>
                      <a:pt x="1355" y="4396"/>
                    </a:lnTo>
                    <a:lnTo>
                      <a:pt x="1308" y="4346"/>
                    </a:lnTo>
                    <a:lnTo>
                      <a:pt x="1261" y="4296"/>
                    </a:lnTo>
                    <a:lnTo>
                      <a:pt x="1215" y="4246"/>
                    </a:lnTo>
                    <a:lnTo>
                      <a:pt x="1171" y="4195"/>
                    </a:lnTo>
                    <a:lnTo>
                      <a:pt x="1126" y="4142"/>
                    </a:lnTo>
                    <a:lnTo>
                      <a:pt x="1082" y="4089"/>
                    </a:lnTo>
                    <a:lnTo>
                      <a:pt x="1082" y="4089"/>
                    </a:lnTo>
                    <a:lnTo>
                      <a:pt x="1051" y="4049"/>
                    </a:lnTo>
                    <a:lnTo>
                      <a:pt x="1020" y="4010"/>
                    </a:lnTo>
                    <a:lnTo>
                      <a:pt x="990" y="3969"/>
                    </a:lnTo>
                    <a:lnTo>
                      <a:pt x="960" y="3929"/>
                    </a:lnTo>
                    <a:lnTo>
                      <a:pt x="930" y="3888"/>
                    </a:lnTo>
                    <a:lnTo>
                      <a:pt x="902" y="3848"/>
                    </a:lnTo>
                    <a:lnTo>
                      <a:pt x="874" y="3806"/>
                    </a:lnTo>
                    <a:lnTo>
                      <a:pt x="846" y="3764"/>
                    </a:lnTo>
                    <a:lnTo>
                      <a:pt x="793" y="3681"/>
                    </a:lnTo>
                    <a:lnTo>
                      <a:pt x="741" y="3596"/>
                    </a:lnTo>
                    <a:lnTo>
                      <a:pt x="692" y="3510"/>
                    </a:lnTo>
                    <a:lnTo>
                      <a:pt x="645" y="3423"/>
                    </a:lnTo>
                    <a:lnTo>
                      <a:pt x="600" y="3336"/>
                    </a:lnTo>
                    <a:lnTo>
                      <a:pt x="556" y="3247"/>
                    </a:lnTo>
                    <a:lnTo>
                      <a:pt x="515" y="3158"/>
                    </a:lnTo>
                    <a:lnTo>
                      <a:pt x="475" y="3067"/>
                    </a:lnTo>
                    <a:lnTo>
                      <a:pt x="438" y="2976"/>
                    </a:lnTo>
                    <a:lnTo>
                      <a:pt x="401" y="2884"/>
                    </a:lnTo>
                    <a:lnTo>
                      <a:pt x="367" y="2792"/>
                    </a:lnTo>
                    <a:lnTo>
                      <a:pt x="334" y="2699"/>
                    </a:lnTo>
                    <a:lnTo>
                      <a:pt x="304" y="2605"/>
                    </a:lnTo>
                    <a:lnTo>
                      <a:pt x="274" y="2510"/>
                    </a:lnTo>
                    <a:lnTo>
                      <a:pt x="247" y="2416"/>
                    </a:lnTo>
                    <a:lnTo>
                      <a:pt x="219" y="2320"/>
                    </a:lnTo>
                    <a:lnTo>
                      <a:pt x="194" y="2225"/>
                    </a:lnTo>
                    <a:lnTo>
                      <a:pt x="171" y="2128"/>
                    </a:lnTo>
                    <a:lnTo>
                      <a:pt x="149" y="2032"/>
                    </a:lnTo>
                    <a:lnTo>
                      <a:pt x="128" y="1934"/>
                    </a:lnTo>
                    <a:lnTo>
                      <a:pt x="108" y="1836"/>
                    </a:lnTo>
                    <a:lnTo>
                      <a:pt x="90" y="1739"/>
                    </a:lnTo>
                    <a:lnTo>
                      <a:pt x="72" y="1640"/>
                    </a:lnTo>
                    <a:lnTo>
                      <a:pt x="55" y="1542"/>
                    </a:lnTo>
                    <a:lnTo>
                      <a:pt x="40" y="1443"/>
                    </a:lnTo>
                    <a:lnTo>
                      <a:pt x="26" y="1345"/>
                    </a:lnTo>
                    <a:lnTo>
                      <a:pt x="13" y="1246"/>
                    </a:lnTo>
                    <a:lnTo>
                      <a:pt x="0" y="1148"/>
                    </a:lnTo>
                    <a:lnTo>
                      <a:pt x="0" y="1148"/>
                    </a:lnTo>
                    <a:close/>
                  </a:path>
                </a:pathLst>
              </a:custGeom>
              <a:solidFill>
                <a:srgbClr val="65D97D"/>
              </a:solidFill>
              <a:ln>
                <a:noFill/>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93" name="Freeform 7"/>
              <p:cNvSpPr>
                <a:spLocks/>
              </p:cNvSpPr>
              <p:nvPr/>
            </p:nvSpPr>
            <p:spPr bwMode="auto">
              <a:xfrm>
                <a:off x="341864" y="3474006"/>
                <a:ext cx="1484013" cy="2307078"/>
              </a:xfrm>
              <a:custGeom>
                <a:avLst/>
                <a:gdLst>
                  <a:gd name="T0" fmla="*/ 2920 w 8330"/>
                  <a:gd name="T1" fmla="*/ 36 h 12948"/>
                  <a:gd name="T2" fmla="*/ 2859 w 8330"/>
                  <a:gd name="T3" fmla="*/ 180 h 12948"/>
                  <a:gd name="T4" fmla="*/ 2844 w 8330"/>
                  <a:gd name="T5" fmla="*/ 369 h 12948"/>
                  <a:gd name="T6" fmla="*/ 2885 w 8330"/>
                  <a:gd name="T7" fmla="*/ 682 h 12948"/>
                  <a:gd name="T8" fmla="*/ 2944 w 8330"/>
                  <a:gd name="T9" fmla="*/ 823 h 12948"/>
                  <a:gd name="T10" fmla="*/ 3128 w 8330"/>
                  <a:gd name="T11" fmla="*/ 1077 h 12948"/>
                  <a:gd name="T12" fmla="*/ 3391 w 8330"/>
                  <a:gd name="T13" fmla="*/ 1301 h 12948"/>
                  <a:gd name="T14" fmla="*/ 3900 w 8330"/>
                  <a:gd name="T15" fmla="*/ 1619 h 12948"/>
                  <a:gd name="T16" fmla="*/ 4176 w 8330"/>
                  <a:gd name="T17" fmla="*/ 1801 h 12948"/>
                  <a:gd name="T18" fmla="*/ 4437 w 8330"/>
                  <a:gd name="T19" fmla="*/ 2013 h 12948"/>
                  <a:gd name="T20" fmla="*/ 4839 w 8330"/>
                  <a:gd name="T21" fmla="*/ 2431 h 12948"/>
                  <a:gd name="T22" fmla="*/ 5188 w 8330"/>
                  <a:gd name="T23" fmla="*/ 2891 h 12948"/>
                  <a:gd name="T24" fmla="*/ 5532 w 8330"/>
                  <a:gd name="T25" fmla="*/ 3492 h 12948"/>
                  <a:gd name="T26" fmla="*/ 5777 w 8330"/>
                  <a:gd name="T27" fmla="*/ 4135 h 12948"/>
                  <a:gd name="T28" fmla="*/ 5909 w 8330"/>
                  <a:gd name="T29" fmla="*/ 4759 h 12948"/>
                  <a:gd name="T30" fmla="*/ 5938 w 8330"/>
                  <a:gd name="T31" fmla="*/ 5102 h 12948"/>
                  <a:gd name="T32" fmla="*/ 5936 w 8330"/>
                  <a:gd name="T33" fmla="*/ 5448 h 12948"/>
                  <a:gd name="T34" fmla="*/ 5903 w 8330"/>
                  <a:gd name="T35" fmla="*/ 5794 h 12948"/>
                  <a:gd name="T36" fmla="*/ 5723 w 8330"/>
                  <a:gd name="T37" fmla="*/ 7031 h 12948"/>
                  <a:gd name="T38" fmla="*/ 5645 w 8330"/>
                  <a:gd name="T39" fmla="*/ 7815 h 12948"/>
                  <a:gd name="T40" fmla="*/ 5633 w 8330"/>
                  <a:gd name="T41" fmla="*/ 8599 h 12948"/>
                  <a:gd name="T42" fmla="*/ 5692 w 8330"/>
                  <a:gd name="T43" fmla="*/ 9213 h 12948"/>
                  <a:gd name="T44" fmla="*/ 5769 w 8330"/>
                  <a:gd name="T45" fmla="*/ 9603 h 12948"/>
                  <a:gd name="T46" fmla="*/ 5882 w 8330"/>
                  <a:gd name="T47" fmla="*/ 9993 h 12948"/>
                  <a:gd name="T48" fmla="*/ 6036 w 8330"/>
                  <a:gd name="T49" fmla="*/ 10383 h 12948"/>
                  <a:gd name="T50" fmla="*/ 6233 w 8330"/>
                  <a:gd name="T51" fmla="*/ 10774 h 12948"/>
                  <a:gd name="T52" fmla="*/ 6478 w 8330"/>
                  <a:gd name="T53" fmla="*/ 11164 h 12948"/>
                  <a:gd name="T54" fmla="*/ 6776 w 8330"/>
                  <a:gd name="T55" fmla="*/ 11554 h 12948"/>
                  <a:gd name="T56" fmla="*/ 7130 w 8330"/>
                  <a:gd name="T57" fmla="*/ 11944 h 12948"/>
                  <a:gd name="T58" fmla="*/ 7545 w 8330"/>
                  <a:gd name="T59" fmla="*/ 12334 h 12948"/>
                  <a:gd name="T60" fmla="*/ 8025 w 8330"/>
                  <a:gd name="T61" fmla="*/ 12724 h 12948"/>
                  <a:gd name="T62" fmla="*/ 8306 w 8330"/>
                  <a:gd name="T63" fmla="*/ 12933 h 12948"/>
                  <a:gd name="T64" fmla="*/ 8130 w 8330"/>
                  <a:gd name="T65" fmla="*/ 12885 h 12948"/>
                  <a:gd name="T66" fmla="*/ 7772 w 8330"/>
                  <a:gd name="T67" fmla="*/ 12845 h 12948"/>
                  <a:gd name="T68" fmla="*/ 7242 w 8330"/>
                  <a:gd name="T69" fmla="*/ 12708 h 12948"/>
                  <a:gd name="T70" fmla="*/ 6553 w 8330"/>
                  <a:gd name="T71" fmla="*/ 12479 h 12948"/>
                  <a:gd name="T72" fmla="*/ 5921 w 8330"/>
                  <a:gd name="T73" fmla="*/ 12221 h 12948"/>
                  <a:gd name="T74" fmla="*/ 5077 w 8330"/>
                  <a:gd name="T75" fmla="*/ 11797 h 12948"/>
                  <a:gd name="T76" fmla="*/ 4266 w 8330"/>
                  <a:gd name="T77" fmla="*/ 11298 h 12948"/>
                  <a:gd name="T78" fmla="*/ 3494 w 8330"/>
                  <a:gd name="T79" fmla="*/ 10726 h 12948"/>
                  <a:gd name="T80" fmla="*/ 2772 w 8330"/>
                  <a:gd name="T81" fmla="*/ 10089 h 12948"/>
                  <a:gd name="T82" fmla="*/ 2111 w 8330"/>
                  <a:gd name="T83" fmla="*/ 9391 h 12948"/>
                  <a:gd name="T84" fmla="*/ 1518 w 8330"/>
                  <a:gd name="T85" fmla="*/ 8638 h 12948"/>
                  <a:gd name="T86" fmla="*/ 1004 w 8330"/>
                  <a:gd name="T87" fmla="*/ 7833 h 12948"/>
                  <a:gd name="T88" fmla="*/ 579 w 8330"/>
                  <a:gd name="T89" fmla="*/ 6984 h 12948"/>
                  <a:gd name="T90" fmla="*/ 292 w 8330"/>
                  <a:gd name="T91" fmla="*/ 6224 h 12948"/>
                  <a:gd name="T92" fmla="*/ 164 w 8330"/>
                  <a:gd name="T93" fmla="*/ 5768 h 12948"/>
                  <a:gd name="T94" fmla="*/ 71 w 8330"/>
                  <a:gd name="T95" fmla="*/ 5305 h 12948"/>
                  <a:gd name="T96" fmla="*/ 16 w 8330"/>
                  <a:gd name="T97" fmla="*/ 4840 h 12948"/>
                  <a:gd name="T98" fmla="*/ 0 w 8330"/>
                  <a:gd name="T99" fmla="*/ 4374 h 12948"/>
                  <a:gd name="T100" fmla="*/ 26 w 8330"/>
                  <a:gd name="T101" fmla="*/ 3909 h 12948"/>
                  <a:gd name="T102" fmla="*/ 94 w 8330"/>
                  <a:gd name="T103" fmla="*/ 3451 h 12948"/>
                  <a:gd name="T104" fmla="*/ 208 w 8330"/>
                  <a:gd name="T105" fmla="*/ 2999 h 12948"/>
                  <a:gd name="T106" fmla="*/ 368 w 8330"/>
                  <a:gd name="T107" fmla="*/ 2558 h 12948"/>
                  <a:gd name="T108" fmla="*/ 577 w 8330"/>
                  <a:gd name="T109" fmla="*/ 2130 h 12948"/>
                  <a:gd name="T110" fmla="*/ 743 w 8330"/>
                  <a:gd name="T111" fmla="*/ 1856 h 12948"/>
                  <a:gd name="T112" fmla="*/ 1074 w 8330"/>
                  <a:gd name="T113" fmla="*/ 1422 h 12948"/>
                  <a:gd name="T114" fmla="*/ 1562 w 8330"/>
                  <a:gd name="T115" fmla="*/ 935 h 12948"/>
                  <a:gd name="T116" fmla="*/ 2111 w 8330"/>
                  <a:gd name="T117" fmla="*/ 513 h 12948"/>
                  <a:gd name="T118" fmla="*/ 2702 w 8330"/>
                  <a:gd name="T119" fmla="*/ 144 h 12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30" h="12948">
                    <a:moveTo>
                      <a:pt x="2964" y="0"/>
                    </a:moveTo>
                    <a:lnTo>
                      <a:pt x="2964" y="0"/>
                    </a:lnTo>
                    <a:lnTo>
                      <a:pt x="2956" y="5"/>
                    </a:lnTo>
                    <a:lnTo>
                      <a:pt x="2948" y="10"/>
                    </a:lnTo>
                    <a:lnTo>
                      <a:pt x="2940" y="16"/>
                    </a:lnTo>
                    <a:lnTo>
                      <a:pt x="2933" y="22"/>
                    </a:lnTo>
                    <a:lnTo>
                      <a:pt x="2920" y="36"/>
                    </a:lnTo>
                    <a:lnTo>
                      <a:pt x="2908" y="52"/>
                    </a:lnTo>
                    <a:lnTo>
                      <a:pt x="2897" y="70"/>
                    </a:lnTo>
                    <a:lnTo>
                      <a:pt x="2887" y="89"/>
                    </a:lnTo>
                    <a:lnTo>
                      <a:pt x="2879" y="110"/>
                    </a:lnTo>
                    <a:lnTo>
                      <a:pt x="2871" y="132"/>
                    </a:lnTo>
                    <a:lnTo>
                      <a:pt x="2865" y="156"/>
                    </a:lnTo>
                    <a:lnTo>
                      <a:pt x="2859" y="180"/>
                    </a:lnTo>
                    <a:lnTo>
                      <a:pt x="2855" y="205"/>
                    </a:lnTo>
                    <a:lnTo>
                      <a:pt x="2851" y="231"/>
                    </a:lnTo>
                    <a:lnTo>
                      <a:pt x="2848" y="258"/>
                    </a:lnTo>
                    <a:lnTo>
                      <a:pt x="2846" y="285"/>
                    </a:lnTo>
                    <a:lnTo>
                      <a:pt x="2845" y="312"/>
                    </a:lnTo>
                    <a:lnTo>
                      <a:pt x="2844" y="341"/>
                    </a:lnTo>
                    <a:lnTo>
                      <a:pt x="2844" y="369"/>
                    </a:lnTo>
                    <a:lnTo>
                      <a:pt x="2845" y="397"/>
                    </a:lnTo>
                    <a:lnTo>
                      <a:pt x="2848" y="452"/>
                    </a:lnTo>
                    <a:lnTo>
                      <a:pt x="2853" y="506"/>
                    </a:lnTo>
                    <a:lnTo>
                      <a:pt x="2860" y="557"/>
                    </a:lnTo>
                    <a:lnTo>
                      <a:pt x="2868" y="603"/>
                    </a:lnTo>
                    <a:lnTo>
                      <a:pt x="2876" y="645"/>
                    </a:lnTo>
                    <a:lnTo>
                      <a:pt x="2885" y="682"/>
                    </a:lnTo>
                    <a:lnTo>
                      <a:pt x="2895" y="711"/>
                    </a:lnTo>
                    <a:lnTo>
                      <a:pt x="2895" y="711"/>
                    </a:lnTo>
                    <a:lnTo>
                      <a:pt x="2903" y="734"/>
                    </a:lnTo>
                    <a:lnTo>
                      <a:pt x="2913" y="757"/>
                    </a:lnTo>
                    <a:lnTo>
                      <a:pt x="2922" y="779"/>
                    </a:lnTo>
                    <a:lnTo>
                      <a:pt x="2933" y="801"/>
                    </a:lnTo>
                    <a:lnTo>
                      <a:pt x="2944" y="823"/>
                    </a:lnTo>
                    <a:lnTo>
                      <a:pt x="2955" y="844"/>
                    </a:lnTo>
                    <a:lnTo>
                      <a:pt x="2980" y="887"/>
                    </a:lnTo>
                    <a:lnTo>
                      <a:pt x="3007" y="927"/>
                    </a:lnTo>
                    <a:lnTo>
                      <a:pt x="3035" y="966"/>
                    </a:lnTo>
                    <a:lnTo>
                      <a:pt x="3064" y="1004"/>
                    </a:lnTo>
                    <a:lnTo>
                      <a:pt x="3095" y="1042"/>
                    </a:lnTo>
                    <a:lnTo>
                      <a:pt x="3128" y="1077"/>
                    </a:lnTo>
                    <a:lnTo>
                      <a:pt x="3163" y="1112"/>
                    </a:lnTo>
                    <a:lnTo>
                      <a:pt x="3198" y="1146"/>
                    </a:lnTo>
                    <a:lnTo>
                      <a:pt x="3235" y="1178"/>
                    </a:lnTo>
                    <a:lnTo>
                      <a:pt x="3272" y="1210"/>
                    </a:lnTo>
                    <a:lnTo>
                      <a:pt x="3311" y="1242"/>
                    </a:lnTo>
                    <a:lnTo>
                      <a:pt x="3351" y="1272"/>
                    </a:lnTo>
                    <a:lnTo>
                      <a:pt x="3391" y="1301"/>
                    </a:lnTo>
                    <a:lnTo>
                      <a:pt x="3432" y="1330"/>
                    </a:lnTo>
                    <a:lnTo>
                      <a:pt x="3474" y="1358"/>
                    </a:lnTo>
                    <a:lnTo>
                      <a:pt x="3516" y="1386"/>
                    </a:lnTo>
                    <a:lnTo>
                      <a:pt x="3559" y="1414"/>
                    </a:lnTo>
                    <a:lnTo>
                      <a:pt x="3644" y="1466"/>
                    </a:lnTo>
                    <a:lnTo>
                      <a:pt x="3730" y="1518"/>
                    </a:lnTo>
                    <a:lnTo>
                      <a:pt x="3900" y="1619"/>
                    </a:lnTo>
                    <a:lnTo>
                      <a:pt x="3981" y="1669"/>
                    </a:lnTo>
                    <a:lnTo>
                      <a:pt x="4021" y="1694"/>
                    </a:lnTo>
                    <a:lnTo>
                      <a:pt x="4060" y="1719"/>
                    </a:lnTo>
                    <a:lnTo>
                      <a:pt x="4060" y="1719"/>
                    </a:lnTo>
                    <a:lnTo>
                      <a:pt x="4099" y="1745"/>
                    </a:lnTo>
                    <a:lnTo>
                      <a:pt x="4138" y="1773"/>
                    </a:lnTo>
                    <a:lnTo>
                      <a:pt x="4176" y="1801"/>
                    </a:lnTo>
                    <a:lnTo>
                      <a:pt x="4215" y="1829"/>
                    </a:lnTo>
                    <a:lnTo>
                      <a:pt x="4253" y="1858"/>
                    </a:lnTo>
                    <a:lnTo>
                      <a:pt x="4290" y="1888"/>
                    </a:lnTo>
                    <a:lnTo>
                      <a:pt x="4327" y="1918"/>
                    </a:lnTo>
                    <a:lnTo>
                      <a:pt x="4364" y="1950"/>
                    </a:lnTo>
                    <a:lnTo>
                      <a:pt x="4401" y="1981"/>
                    </a:lnTo>
                    <a:lnTo>
                      <a:pt x="4437" y="2013"/>
                    </a:lnTo>
                    <a:lnTo>
                      <a:pt x="4472" y="2045"/>
                    </a:lnTo>
                    <a:lnTo>
                      <a:pt x="4507" y="2078"/>
                    </a:lnTo>
                    <a:lnTo>
                      <a:pt x="4577" y="2146"/>
                    </a:lnTo>
                    <a:lnTo>
                      <a:pt x="4645" y="2215"/>
                    </a:lnTo>
                    <a:lnTo>
                      <a:pt x="4711" y="2285"/>
                    </a:lnTo>
                    <a:lnTo>
                      <a:pt x="4776" y="2358"/>
                    </a:lnTo>
                    <a:lnTo>
                      <a:pt x="4839" y="2431"/>
                    </a:lnTo>
                    <a:lnTo>
                      <a:pt x="4900" y="2506"/>
                    </a:lnTo>
                    <a:lnTo>
                      <a:pt x="4961" y="2581"/>
                    </a:lnTo>
                    <a:lnTo>
                      <a:pt x="5019" y="2657"/>
                    </a:lnTo>
                    <a:lnTo>
                      <a:pt x="5076" y="2733"/>
                    </a:lnTo>
                    <a:lnTo>
                      <a:pt x="5132" y="2809"/>
                    </a:lnTo>
                    <a:lnTo>
                      <a:pt x="5132" y="2809"/>
                    </a:lnTo>
                    <a:lnTo>
                      <a:pt x="5188" y="2891"/>
                    </a:lnTo>
                    <a:lnTo>
                      <a:pt x="5243" y="2974"/>
                    </a:lnTo>
                    <a:lnTo>
                      <a:pt x="5296" y="3058"/>
                    </a:lnTo>
                    <a:lnTo>
                      <a:pt x="5347" y="3142"/>
                    </a:lnTo>
                    <a:lnTo>
                      <a:pt x="5396" y="3229"/>
                    </a:lnTo>
                    <a:lnTo>
                      <a:pt x="5444" y="3315"/>
                    </a:lnTo>
                    <a:lnTo>
                      <a:pt x="5489" y="3403"/>
                    </a:lnTo>
                    <a:lnTo>
                      <a:pt x="5532" y="3492"/>
                    </a:lnTo>
                    <a:lnTo>
                      <a:pt x="5573" y="3582"/>
                    </a:lnTo>
                    <a:lnTo>
                      <a:pt x="5612" y="3672"/>
                    </a:lnTo>
                    <a:lnTo>
                      <a:pt x="5650" y="3763"/>
                    </a:lnTo>
                    <a:lnTo>
                      <a:pt x="5685" y="3855"/>
                    </a:lnTo>
                    <a:lnTo>
                      <a:pt x="5718" y="3948"/>
                    </a:lnTo>
                    <a:lnTo>
                      <a:pt x="5749" y="4041"/>
                    </a:lnTo>
                    <a:lnTo>
                      <a:pt x="5777" y="4135"/>
                    </a:lnTo>
                    <a:lnTo>
                      <a:pt x="5805" y="4229"/>
                    </a:lnTo>
                    <a:lnTo>
                      <a:pt x="5829" y="4325"/>
                    </a:lnTo>
                    <a:lnTo>
                      <a:pt x="5851" y="4420"/>
                    </a:lnTo>
                    <a:lnTo>
                      <a:pt x="5870" y="4517"/>
                    </a:lnTo>
                    <a:lnTo>
                      <a:pt x="5887" y="4613"/>
                    </a:lnTo>
                    <a:lnTo>
                      <a:pt x="5902" y="4711"/>
                    </a:lnTo>
                    <a:lnTo>
                      <a:pt x="5909" y="4759"/>
                    </a:lnTo>
                    <a:lnTo>
                      <a:pt x="5915" y="4808"/>
                    </a:lnTo>
                    <a:lnTo>
                      <a:pt x="5920" y="4857"/>
                    </a:lnTo>
                    <a:lnTo>
                      <a:pt x="5925" y="4906"/>
                    </a:lnTo>
                    <a:lnTo>
                      <a:pt x="5929" y="4954"/>
                    </a:lnTo>
                    <a:lnTo>
                      <a:pt x="5933" y="5004"/>
                    </a:lnTo>
                    <a:lnTo>
                      <a:pt x="5936" y="5053"/>
                    </a:lnTo>
                    <a:lnTo>
                      <a:pt x="5938" y="5102"/>
                    </a:lnTo>
                    <a:lnTo>
                      <a:pt x="5940" y="5151"/>
                    </a:lnTo>
                    <a:lnTo>
                      <a:pt x="5941" y="5201"/>
                    </a:lnTo>
                    <a:lnTo>
                      <a:pt x="5941" y="5250"/>
                    </a:lnTo>
                    <a:lnTo>
                      <a:pt x="5941" y="5299"/>
                    </a:lnTo>
                    <a:lnTo>
                      <a:pt x="5940" y="5348"/>
                    </a:lnTo>
                    <a:lnTo>
                      <a:pt x="5938" y="5399"/>
                    </a:lnTo>
                    <a:lnTo>
                      <a:pt x="5936" y="5448"/>
                    </a:lnTo>
                    <a:lnTo>
                      <a:pt x="5934" y="5497"/>
                    </a:lnTo>
                    <a:lnTo>
                      <a:pt x="5930" y="5547"/>
                    </a:lnTo>
                    <a:lnTo>
                      <a:pt x="5926" y="5596"/>
                    </a:lnTo>
                    <a:lnTo>
                      <a:pt x="5921" y="5646"/>
                    </a:lnTo>
                    <a:lnTo>
                      <a:pt x="5916" y="5695"/>
                    </a:lnTo>
                    <a:lnTo>
                      <a:pt x="5910" y="5745"/>
                    </a:lnTo>
                    <a:lnTo>
                      <a:pt x="5903" y="5794"/>
                    </a:lnTo>
                    <a:lnTo>
                      <a:pt x="5903" y="5794"/>
                    </a:lnTo>
                    <a:lnTo>
                      <a:pt x="5870" y="6019"/>
                    </a:lnTo>
                    <a:lnTo>
                      <a:pt x="5836" y="6244"/>
                    </a:lnTo>
                    <a:lnTo>
                      <a:pt x="5803" y="6470"/>
                    </a:lnTo>
                    <a:lnTo>
                      <a:pt x="5769" y="6694"/>
                    </a:lnTo>
                    <a:lnTo>
                      <a:pt x="5738" y="6919"/>
                    </a:lnTo>
                    <a:lnTo>
                      <a:pt x="5723" y="7031"/>
                    </a:lnTo>
                    <a:lnTo>
                      <a:pt x="5709" y="7143"/>
                    </a:lnTo>
                    <a:lnTo>
                      <a:pt x="5696" y="7255"/>
                    </a:lnTo>
                    <a:lnTo>
                      <a:pt x="5683" y="7368"/>
                    </a:lnTo>
                    <a:lnTo>
                      <a:pt x="5672" y="7479"/>
                    </a:lnTo>
                    <a:lnTo>
                      <a:pt x="5662" y="7592"/>
                    </a:lnTo>
                    <a:lnTo>
                      <a:pt x="5652" y="7704"/>
                    </a:lnTo>
                    <a:lnTo>
                      <a:pt x="5645" y="7815"/>
                    </a:lnTo>
                    <a:lnTo>
                      <a:pt x="5638" y="7928"/>
                    </a:lnTo>
                    <a:lnTo>
                      <a:pt x="5633" y="8039"/>
                    </a:lnTo>
                    <a:lnTo>
                      <a:pt x="5629" y="8151"/>
                    </a:lnTo>
                    <a:lnTo>
                      <a:pt x="5628" y="8263"/>
                    </a:lnTo>
                    <a:lnTo>
                      <a:pt x="5627" y="8375"/>
                    </a:lnTo>
                    <a:lnTo>
                      <a:pt x="5629" y="8487"/>
                    </a:lnTo>
                    <a:lnTo>
                      <a:pt x="5633" y="8599"/>
                    </a:lnTo>
                    <a:lnTo>
                      <a:pt x="5638" y="8710"/>
                    </a:lnTo>
                    <a:lnTo>
                      <a:pt x="5646" y="8822"/>
                    </a:lnTo>
                    <a:lnTo>
                      <a:pt x="5656" y="8933"/>
                    </a:lnTo>
                    <a:lnTo>
                      <a:pt x="5669" y="9045"/>
                    </a:lnTo>
                    <a:lnTo>
                      <a:pt x="5676" y="9101"/>
                    </a:lnTo>
                    <a:lnTo>
                      <a:pt x="5684" y="9157"/>
                    </a:lnTo>
                    <a:lnTo>
                      <a:pt x="5692" y="9213"/>
                    </a:lnTo>
                    <a:lnTo>
                      <a:pt x="5701" y="9268"/>
                    </a:lnTo>
                    <a:lnTo>
                      <a:pt x="5710" y="9325"/>
                    </a:lnTo>
                    <a:lnTo>
                      <a:pt x="5721" y="9380"/>
                    </a:lnTo>
                    <a:lnTo>
                      <a:pt x="5732" y="9436"/>
                    </a:lnTo>
                    <a:lnTo>
                      <a:pt x="5743" y="9491"/>
                    </a:lnTo>
                    <a:lnTo>
                      <a:pt x="5756" y="9548"/>
                    </a:lnTo>
                    <a:lnTo>
                      <a:pt x="5769" y="9603"/>
                    </a:lnTo>
                    <a:lnTo>
                      <a:pt x="5783" y="9658"/>
                    </a:lnTo>
                    <a:lnTo>
                      <a:pt x="5798" y="9715"/>
                    </a:lnTo>
                    <a:lnTo>
                      <a:pt x="5814" y="9770"/>
                    </a:lnTo>
                    <a:lnTo>
                      <a:pt x="5830" y="9826"/>
                    </a:lnTo>
                    <a:lnTo>
                      <a:pt x="5846" y="9882"/>
                    </a:lnTo>
                    <a:lnTo>
                      <a:pt x="5864" y="9938"/>
                    </a:lnTo>
                    <a:lnTo>
                      <a:pt x="5882" y="9993"/>
                    </a:lnTo>
                    <a:lnTo>
                      <a:pt x="5902" y="10050"/>
                    </a:lnTo>
                    <a:lnTo>
                      <a:pt x="5922" y="10105"/>
                    </a:lnTo>
                    <a:lnTo>
                      <a:pt x="5943" y="10160"/>
                    </a:lnTo>
                    <a:lnTo>
                      <a:pt x="5964" y="10217"/>
                    </a:lnTo>
                    <a:lnTo>
                      <a:pt x="5988" y="10272"/>
                    </a:lnTo>
                    <a:lnTo>
                      <a:pt x="6011" y="10328"/>
                    </a:lnTo>
                    <a:lnTo>
                      <a:pt x="6036" y="10383"/>
                    </a:lnTo>
                    <a:lnTo>
                      <a:pt x="6061" y="10440"/>
                    </a:lnTo>
                    <a:lnTo>
                      <a:pt x="6087" y="10495"/>
                    </a:lnTo>
                    <a:lnTo>
                      <a:pt x="6114" y="10550"/>
                    </a:lnTo>
                    <a:lnTo>
                      <a:pt x="6142" y="10607"/>
                    </a:lnTo>
                    <a:lnTo>
                      <a:pt x="6172" y="10662"/>
                    </a:lnTo>
                    <a:lnTo>
                      <a:pt x="6202" y="10718"/>
                    </a:lnTo>
                    <a:lnTo>
                      <a:pt x="6233" y="10774"/>
                    </a:lnTo>
                    <a:lnTo>
                      <a:pt x="6265" y="10830"/>
                    </a:lnTo>
                    <a:lnTo>
                      <a:pt x="6297" y="10885"/>
                    </a:lnTo>
                    <a:lnTo>
                      <a:pt x="6332" y="10941"/>
                    </a:lnTo>
                    <a:lnTo>
                      <a:pt x="6367" y="10997"/>
                    </a:lnTo>
                    <a:lnTo>
                      <a:pt x="6403" y="11052"/>
                    </a:lnTo>
                    <a:lnTo>
                      <a:pt x="6440" y="11108"/>
                    </a:lnTo>
                    <a:lnTo>
                      <a:pt x="6478" y="11164"/>
                    </a:lnTo>
                    <a:lnTo>
                      <a:pt x="6518" y="11219"/>
                    </a:lnTo>
                    <a:lnTo>
                      <a:pt x="6558" y="11275"/>
                    </a:lnTo>
                    <a:lnTo>
                      <a:pt x="6599" y="11331"/>
                    </a:lnTo>
                    <a:lnTo>
                      <a:pt x="6641" y="11387"/>
                    </a:lnTo>
                    <a:lnTo>
                      <a:pt x="6686" y="11442"/>
                    </a:lnTo>
                    <a:lnTo>
                      <a:pt x="6730" y="11498"/>
                    </a:lnTo>
                    <a:lnTo>
                      <a:pt x="6776" y="11554"/>
                    </a:lnTo>
                    <a:lnTo>
                      <a:pt x="6823" y="11609"/>
                    </a:lnTo>
                    <a:lnTo>
                      <a:pt x="6872" y="11666"/>
                    </a:lnTo>
                    <a:lnTo>
                      <a:pt x="6921" y="11721"/>
                    </a:lnTo>
                    <a:lnTo>
                      <a:pt x="6971" y="11776"/>
                    </a:lnTo>
                    <a:lnTo>
                      <a:pt x="7024" y="11832"/>
                    </a:lnTo>
                    <a:lnTo>
                      <a:pt x="7076" y="11888"/>
                    </a:lnTo>
                    <a:lnTo>
                      <a:pt x="7130" y="11944"/>
                    </a:lnTo>
                    <a:lnTo>
                      <a:pt x="7185" y="11999"/>
                    </a:lnTo>
                    <a:lnTo>
                      <a:pt x="7243" y="12056"/>
                    </a:lnTo>
                    <a:lnTo>
                      <a:pt x="7300" y="12111"/>
                    </a:lnTo>
                    <a:lnTo>
                      <a:pt x="7359" y="12166"/>
                    </a:lnTo>
                    <a:lnTo>
                      <a:pt x="7421" y="12223"/>
                    </a:lnTo>
                    <a:lnTo>
                      <a:pt x="7482" y="12278"/>
                    </a:lnTo>
                    <a:lnTo>
                      <a:pt x="7545" y="12334"/>
                    </a:lnTo>
                    <a:lnTo>
                      <a:pt x="7610" y="12390"/>
                    </a:lnTo>
                    <a:lnTo>
                      <a:pt x="7675" y="12446"/>
                    </a:lnTo>
                    <a:lnTo>
                      <a:pt x="7743" y="12501"/>
                    </a:lnTo>
                    <a:lnTo>
                      <a:pt x="7811" y="12557"/>
                    </a:lnTo>
                    <a:lnTo>
                      <a:pt x="7881" y="12613"/>
                    </a:lnTo>
                    <a:lnTo>
                      <a:pt x="7953" y="12668"/>
                    </a:lnTo>
                    <a:lnTo>
                      <a:pt x="8025" y="12724"/>
                    </a:lnTo>
                    <a:lnTo>
                      <a:pt x="8100" y="12780"/>
                    </a:lnTo>
                    <a:lnTo>
                      <a:pt x="8175" y="12836"/>
                    </a:lnTo>
                    <a:lnTo>
                      <a:pt x="8251" y="12891"/>
                    </a:lnTo>
                    <a:lnTo>
                      <a:pt x="8330" y="12948"/>
                    </a:lnTo>
                    <a:lnTo>
                      <a:pt x="8330" y="12948"/>
                    </a:lnTo>
                    <a:lnTo>
                      <a:pt x="8319" y="12940"/>
                    </a:lnTo>
                    <a:lnTo>
                      <a:pt x="8306" y="12933"/>
                    </a:lnTo>
                    <a:lnTo>
                      <a:pt x="8292" y="12927"/>
                    </a:lnTo>
                    <a:lnTo>
                      <a:pt x="8278" y="12921"/>
                    </a:lnTo>
                    <a:lnTo>
                      <a:pt x="8262" y="12915"/>
                    </a:lnTo>
                    <a:lnTo>
                      <a:pt x="8244" y="12909"/>
                    </a:lnTo>
                    <a:lnTo>
                      <a:pt x="8209" y="12900"/>
                    </a:lnTo>
                    <a:lnTo>
                      <a:pt x="8170" y="12892"/>
                    </a:lnTo>
                    <a:lnTo>
                      <a:pt x="8130" y="12885"/>
                    </a:lnTo>
                    <a:lnTo>
                      <a:pt x="8088" y="12879"/>
                    </a:lnTo>
                    <a:lnTo>
                      <a:pt x="8045" y="12874"/>
                    </a:lnTo>
                    <a:lnTo>
                      <a:pt x="7960" y="12866"/>
                    </a:lnTo>
                    <a:lnTo>
                      <a:pt x="7877" y="12858"/>
                    </a:lnTo>
                    <a:lnTo>
                      <a:pt x="7839" y="12854"/>
                    </a:lnTo>
                    <a:lnTo>
                      <a:pt x="7804" y="12850"/>
                    </a:lnTo>
                    <a:lnTo>
                      <a:pt x="7772" y="12845"/>
                    </a:lnTo>
                    <a:lnTo>
                      <a:pt x="7744" y="12839"/>
                    </a:lnTo>
                    <a:lnTo>
                      <a:pt x="7744" y="12839"/>
                    </a:lnTo>
                    <a:lnTo>
                      <a:pt x="7642" y="12815"/>
                    </a:lnTo>
                    <a:lnTo>
                      <a:pt x="7541" y="12791"/>
                    </a:lnTo>
                    <a:lnTo>
                      <a:pt x="7441" y="12765"/>
                    </a:lnTo>
                    <a:lnTo>
                      <a:pt x="7341" y="12737"/>
                    </a:lnTo>
                    <a:lnTo>
                      <a:pt x="7242" y="12708"/>
                    </a:lnTo>
                    <a:lnTo>
                      <a:pt x="7142" y="12679"/>
                    </a:lnTo>
                    <a:lnTo>
                      <a:pt x="7043" y="12648"/>
                    </a:lnTo>
                    <a:lnTo>
                      <a:pt x="6944" y="12617"/>
                    </a:lnTo>
                    <a:lnTo>
                      <a:pt x="6845" y="12584"/>
                    </a:lnTo>
                    <a:lnTo>
                      <a:pt x="6748" y="12549"/>
                    </a:lnTo>
                    <a:lnTo>
                      <a:pt x="6649" y="12515"/>
                    </a:lnTo>
                    <a:lnTo>
                      <a:pt x="6553" y="12479"/>
                    </a:lnTo>
                    <a:lnTo>
                      <a:pt x="6455" y="12443"/>
                    </a:lnTo>
                    <a:lnTo>
                      <a:pt x="6359" y="12405"/>
                    </a:lnTo>
                    <a:lnTo>
                      <a:pt x="6262" y="12366"/>
                    </a:lnTo>
                    <a:lnTo>
                      <a:pt x="6167" y="12327"/>
                    </a:lnTo>
                    <a:lnTo>
                      <a:pt x="6167" y="12327"/>
                    </a:lnTo>
                    <a:lnTo>
                      <a:pt x="6044" y="12275"/>
                    </a:lnTo>
                    <a:lnTo>
                      <a:pt x="5921" y="12221"/>
                    </a:lnTo>
                    <a:lnTo>
                      <a:pt x="5800" y="12165"/>
                    </a:lnTo>
                    <a:lnTo>
                      <a:pt x="5678" y="12108"/>
                    </a:lnTo>
                    <a:lnTo>
                      <a:pt x="5556" y="12049"/>
                    </a:lnTo>
                    <a:lnTo>
                      <a:pt x="5436" y="11988"/>
                    </a:lnTo>
                    <a:lnTo>
                      <a:pt x="5316" y="11926"/>
                    </a:lnTo>
                    <a:lnTo>
                      <a:pt x="5196" y="11863"/>
                    </a:lnTo>
                    <a:lnTo>
                      <a:pt x="5077" y="11797"/>
                    </a:lnTo>
                    <a:lnTo>
                      <a:pt x="4960" y="11731"/>
                    </a:lnTo>
                    <a:lnTo>
                      <a:pt x="4842" y="11663"/>
                    </a:lnTo>
                    <a:lnTo>
                      <a:pt x="4725" y="11592"/>
                    </a:lnTo>
                    <a:lnTo>
                      <a:pt x="4609" y="11521"/>
                    </a:lnTo>
                    <a:lnTo>
                      <a:pt x="4494" y="11447"/>
                    </a:lnTo>
                    <a:lnTo>
                      <a:pt x="4379" y="11373"/>
                    </a:lnTo>
                    <a:lnTo>
                      <a:pt x="4266" y="11298"/>
                    </a:lnTo>
                    <a:lnTo>
                      <a:pt x="4152" y="11220"/>
                    </a:lnTo>
                    <a:lnTo>
                      <a:pt x="4041" y="11142"/>
                    </a:lnTo>
                    <a:lnTo>
                      <a:pt x="3929" y="11061"/>
                    </a:lnTo>
                    <a:lnTo>
                      <a:pt x="3819" y="10980"/>
                    </a:lnTo>
                    <a:lnTo>
                      <a:pt x="3710" y="10896"/>
                    </a:lnTo>
                    <a:lnTo>
                      <a:pt x="3601" y="10812"/>
                    </a:lnTo>
                    <a:lnTo>
                      <a:pt x="3494" y="10726"/>
                    </a:lnTo>
                    <a:lnTo>
                      <a:pt x="3388" y="10639"/>
                    </a:lnTo>
                    <a:lnTo>
                      <a:pt x="3282" y="10550"/>
                    </a:lnTo>
                    <a:lnTo>
                      <a:pt x="3178" y="10461"/>
                    </a:lnTo>
                    <a:lnTo>
                      <a:pt x="3075" y="10370"/>
                    </a:lnTo>
                    <a:lnTo>
                      <a:pt x="2973" y="10278"/>
                    </a:lnTo>
                    <a:lnTo>
                      <a:pt x="2872" y="10184"/>
                    </a:lnTo>
                    <a:lnTo>
                      <a:pt x="2772" y="10089"/>
                    </a:lnTo>
                    <a:lnTo>
                      <a:pt x="2674" y="9993"/>
                    </a:lnTo>
                    <a:lnTo>
                      <a:pt x="2577" y="9896"/>
                    </a:lnTo>
                    <a:lnTo>
                      <a:pt x="2481" y="9797"/>
                    </a:lnTo>
                    <a:lnTo>
                      <a:pt x="2386" y="9698"/>
                    </a:lnTo>
                    <a:lnTo>
                      <a:pt x="2294" y="9596"/>
                    </a:lnTo>
                    <a:lnTo>
                      <a:pt x="2201" y="9495"/>
                    </a:lnTo>
                    <a:lnTo>
                      <a:pt x="2111" y="9391"/>
                    </a:lnTo>
                    <a:lnTo>
                      <a:pt x="2022" y="9286"/>
                    </a:lnTo>
                    <a:lnTo>
                      <a:pt x="1935" y="9181"/>
                    </a:lnTo>
                    <a:lnTo>
                      <a:pt x="1848" y="9074"/>
                    </a:lnTo>
                    <a:lnTo>
                      <a:pt x="1764" y="8967"/>
                    </a:lnTo>
                    <a:lnTo>
                      <a:pt x="1680" y="8858"/>
                    </a:lnTo>
                    <a:lnTo>
                      <a:pt x="1599" y="8748"/>
                    </a:lnTo>
                    <a:lnTo>
                      <a:pt x="1518" y="8638"/>
                    </a:lnTo>
                    <a:lnTo>
                      <a:pt x="1440" y="8525"/>
                    </a:lnTo>
                    <a:lnTo>
                      <a:pt x="1363" y="8412"/>
                    </a:lnTo>
                    <a:lnTo>
                      <a:pt x="1288" y="8299"/>
                    </a:lnTo>
                    <a:lnTo>
                      <a:pt x="1214" y="8183"/>
                    </a:lnTo>
                    <a:lnTo>
                      <a:pt x="1143" y="8068"/>
                    </a:lnTo>
                    <a:lnTo>
                      <a:pt x="1073" y="7951"/>
                    </a:lnTo>
                    <a:lnTo>
                      <a:pt x="1004" y="7833"/>
                    </a:lnTo>
                    <a:lnTo>
                      <a:pt x="938" y="7715"/>
                    </a:lnTo>
                    <a:lnTo>
                      <a:pt x="874" y="7595"/>
                    </a:lnTo>
                    <a:lnTo>
                      <a:pt x="811" y="7474"/>
                    </a:lnTo>
                    <a:lnTo>
                      <a:pt x="750" y="7354"/>
                    </a:lnTo>
                    <a:lnTo>
                      <a:pt x="692" y="7231"/>
                    </a:lnTo>
                    <a:lnTo>
                      <a:pt x="634" y="7108"/>
                    </a:lnTo>
                    <a:lnTo>
                      <a:pt x="579" y="6984"/>
                    </a:lnTo>
                    <a:lnTo>
                      <a:pt x="527" y="6859"/>
                    </a:lnTo>
                    <a:lnTo>
                      <a:pt x="475" y="6734"/>
                    </a:lnTo>
                    <a:lnTo>
                      <a:pt x="426" y="6607"/>
                    </a:lnTo>
                    <a:lnTo>
                      <a:pt x="380" y="6481"/>
                    </a:lnTo>
                    <a:lnTo>
                      <a:pt x="334" y="6353"/>
                    </a:lnTo>
                    <a:lnTo>
                      <a:pt x="292" y="6224"/>
                    </a:lnTo>
                    <a:lnTo>
                      <a:pt x="292" y="6224"/>
                    </a:lnTo>
                    <a:lnTo>
                      <a:pt x="271" y="6159"/>
                    </a:lnTo>
                    <a:lnTo>
                      <a:pt x="252" y="6095"/>
                    </a:lnTo>
                    <a:lnTo>
                      <a:pt x="233" y="6029"/>
                    </a:lnTo>
                    <a:lnTo>
                      <a:pt x="215" y="5964"/>
                    </a:lnTo>
                    <a:lnTo>
                      <a:pt x="197" y="5899"/>
                    </a:lnTo>
                    <a:lnTo>
                      <a:pt x="180" y="5833"/>
                    </a:lnTo>
                    <a:lnTo>
                      <a:pt x="164" y="5768"/>
                    </a:lnTo>
                    <a:lnTo>
                      <a:pt x="148" y="5701"/>
                    </a:lnTo>
                    <a:lnTo>
                      <a:pt x="133" y="5636"/>
                    </a:lnTo>
                    <a:lnTo>
                      <a:pt x="119" y="5570"/>
                    </a:lnTo>
                    <a:lnTo>
                      <a:pt x="106" y="5504"/>
                    </a:lnTo>
                    <a:lnTo>
                      <a:pt x="93" y="5438"/>
                    </a:lnTo>
                    <a:lnTo>
                      <a:pt x="82" y="5372"/>
                    </a:lnTo>
                    <a:lnTo>
                      <a:pt x="71" y="5305"/>
                    </a:lnTo>
                    <a:lnTo>
                      <a:pt x="61" y="5239"/>
                    </a:lnTo>
                    <a:lnTo>
                      <a:pt x="51" y="5172"/>
                    </a:lnTo>
                    <a:lnTo>
                      <a:pt x="43" y="5106"/>
                    </a:lnTo>
                    <a:lnTo>
                      <a:pt x="35" y="5040"/>
                    </a:lnTo>
                    <a:lnTo>
                      <a:pt x="28" y="4973"/>
                    </a:lnTo>
                    <a:lnTo>
                      <a:pt x="21" y="4906"/>
                    </a:lnTo>
                    <a:lnTo>
                      <a:pt x="16" y="4840"/>
                    </a:lnTo>
                    <a:lnTo>
                      <a:pt x="11" y="4773"/>
                    </a:lnTo>
                    <a:lnTo>
                      <a:pt x="7" y="4707"/>
                    </a:lnTo>
                    <a:lnTo>
                      <a:pt x="4" y="4640"/>
                    </a:lnTo>
                    <a:lnTo>
                      <a:pt x="2" y="4573"/>
                    </a:lnTo>
                    <a:lnTo>
                      <a:pt x="1" y="4507"/>
                    </a:lnTo>
                    <a:lnTo>
                      <a:pt x="0" y="4440"/>
                    </a:lnTo>
                    <a:lnTo>
                      <a:pt x="0" y="4374"/>
                    </a:lnTo>
                    <a:lnTo>
                      <a:pt x="1" y="4308"/>
                    </a:lnTo>
                    <a:lnTo>
                      <a:pt x="3" y="4241"/>
                    </a:lnTo>
                    <a:lnTo>
                      <a:pt x="6" y="4175"/>
                    </a:lnTo>
                    <a:lnTo>
                      <a:pt x="10" y="4109"/>
                    </a:lnTo>
                    <a:lnTo>
                      <a:pt x="14" y="4042"/>
                    </a:lnTo>
                    <a:lnTo>
                      <a:pt x="20" y="3976"/>
                    </a:lnTo>
                    <a:lnTo>
                      <a:pt x="26" y="3909"/>
                    </a:lnTo>
                    <a:lnTo>
                      <a:pt x="33" y="3844"/>
                    </a:lnTo>
                    <a:lnTo>
                      <a:pt x="41" y="3778"/>
                    </a:lnTo>
                    <a:lnTo>
                      <a:pt x="50" y="3712"/>
                    </a:lnTo>
                    <a:lnTo>
                      <a:pt x="59" y="3647"/>
                    </a:lnTo>
                    <a:lnTo>
                      <a:pt x="70" y="3582"/>
                    </a:lnTo>
                    <a:lnTo>
                      <a:pt x="82" y="3516"/>
                    </a:lnTo>
                    <a:lnTo>
                      <a:pt x="94" y="3451"/>
                    </a:lnTo>
                    <a:lnTo>
                      <a:pt x="107" y="3386"/>
                    </a:lnTo>
                    <a:lnTo>
                      <a:pt x="122" y="3321"/>
                    </a:lnTo>
                    <a:lnTo>
                      <a:pt x="137" y="3256"/>
                    </a:lnTo>
                    <a:lnTo>
                      <a:pt x="153" y="3191"/>
                    </a:lnTo>
                    <a:lnTo>
                      <a:pt x="171" y="3127"/>
                    </a:lnTo>
                    <a:lnTo>
                      <a:pt x="189" y="3063"/>
                    </a:lnTo>
                    <a:lnTo>
                      <a:pt x="208" y="2999"/>
                    </a:lnTo>
                    <a:lnTo>
                      <a:pt x="228" y="2935"/>
                    </a:lnTo>
                    <a:lnTo>
                      <a:pt x="249" y="2872"/>
                    </a:lnTo>
                    <a:lnTo>
                      <a:pt x="270" y="2808"/>
                    </a:lnTo>
                    <a:lnTo>
                      <a:pt x="293" y="2746"/>
                    </a:lnTo>
                    <a:lnTo>
                      <a:pt x="317" y="2683"/>
                    </a:lnTo>
                    <a:lnTo>
                      <a:pt x="343" y="2620"/>
                    </a:lnTo>
                    <a:lnTo>
                      <a:pt x="368" y="2558"/>
                    </a:lnTo>
                    <a:lnTo>
                      <a:pt x="395" y="2496"/>
                    </a:lnTo>
                    <a:lnTo>
                      <a:pt x="423" y="2434"/>
                    </a:lnTo>
                    <a:lnTo>
                      <a:pt x="451" y="2373"/>
                    </a:lnTo>
                    <a:lnTo>
                      <a:pt x="481" y="2312"/>
                    </a:lnTo>
                    <a:lnTo>
                      <a:pt x="512" y="2250"/>
                    </a:lnTo>
                    <a:lnTo>
                      <a:pt x="544" y="2190"/>
                    </a:lnTo>
                    <a:lnTo>
                      <a:pt x="577" y="2130"/>
                    </a:lnTo>
                    <a:lnTo>
                      <a:pt x="611" y="2069"/>
                    </a:lnTo>
                    <a:lnTo>
                      <a:pt x="611" y="2069"/>
                    </a:lnTo>
                    <a:lnTo>
                      <a:pt x="636" y="2026"/>
                    </a:lnTo>
                    <a:lnTo>
                      <a:pt x="662" y="1983"/>
                    </a:lnTo>
                    <a:lnTo>
                      <a:pt x="688" y="1940"/>
                    </a:lnTo>
                    <a:lnTo>
                      <a:pt x="716" y="1897"/>
                    </a:lnTo>
                    <a:lnTo>
                      <a:pt x="743" y="1856"/>
                    </a:lnTo>
                    <a:lnTo>
                      <a:pt x="771" y="1814"/>
                    </a:lnTo>
                    <a:lnTo>
                      <a:pt x="799" y="1773"/>
                    </a:lnTo>
                    <a:lnTo>
                      <a:pt x="827" y="1732"/>
                    </a:lnTo>
                    <a:lnTo>
                      <a:pt x="887" y="1652"/>
                    </a:lnTo>
                    <a:lnTo>
                      <a:pt x="947" y="1574"/>
                    </a:lnTo>
                    <a:lnTo>
                      <a:pt x="1009" y="1497"/>
                    </a:lnTo>
                    <a:lnTo>
                      <a:pt x="1074" y="1422"/>
                    </a:lnTo>
                    <a:lnTo>
                      <a:pt x="1139" y="1347"/>
                    </a:lnTo>
                    <a:lnTo>
                      <a:pt x="1206" y="1276"/>
                    </a:lnTo>
                    <a:lnTo>
                      <a:pt x="1275" y="1204"/>
                    </a:lnTo>
                    <a:lnTo>
                      <a:pt x="1344" y="1135"/>
                    </a:lnTo>
                    <a:lnTo>
                      <a:pt x="1416" y="1067"/>
                    </a:lnTo>
                    <a:lnTo>
                      <a:pt x="1488" y="1000"/>
                    </a:lnTo>
                    <a:lnTo>
                      <a:pt x="1562" y="935"/>
                    </a:lnTo>
                    <a:lnTo>
                      <a:pt x="1637" y="871"/>
                    </a:lnTo>
                    <a:lnTo>
                      <a:pt x="1713" y="808"/>
                    </a:lnTo>
                    <a:lnTo>
                      <a:pt x="1791" y="747"/>
                    </a:lnTo>
                    <a:lnTo>
                      <a:pt x="1869" y="687"/>
                    </a:lnTo>
                    <a:lnTo>
                      <a:pt x="1949" y="627"/>
                    </a:lnTo>
                    <a:lnTo>
                      <a:pt x="2029" y="569"/>
                    </a:lnTo>
                    <a:lnTo>
                      <a:pt x="2111" y="513"/>
                    </a:lnTo>
                    <a:lnTo>
                      <a:pt x="2193" y="457"/>
                    </a:lnTo>
                    <a:lnTo>
                      <a:pt x="2277" y="402"/>
                    </a:lnTo>
                    <a:lnTo>
                      <a:pt x="2360" y="349"/>
                    </a:lnTo>
                    <a:lnTo>
                      <a:pt x="2444" y="296"/>
                    </a:lnTo>
                    <a:lnTo>
                      <a:pt x="2530" y="244"/>
                    </a:lnTo>
                    <a:lnTo>
                      <a:pt x="2615" y="194"/>
                    </a:lnTo>
                    <a:lnTo>
                      <a:pt x="2702" y="144"/>
                    </a:lnTo>
                    <a:lnTo>
                      <a:pt x="2789" y="95"/>
                    </a:lnTo>
                    <a:lnTo>
                      <a:pt x="2877" y="47"/>
                    </a:lnTo>
                    <a:lnTo>
                      <a:pt x="2964" y="0"/>
                    </a:lnTo>
                    <a:lnTo>
                      <a:pt x="2964" y="0"/>
                    </a:lnTo>
                    <a:close/>
                  </a:path>
                </a:pathLst>
              </a:custGeom>
              <a:solidFill>
                <a:srgbClr val="42A881"/>
              </a:solidFill>
              <a:ln>
                <a:noFill/>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94" name="Freeform 8"/>
              <p:cNvSpPr>
                <a:spLocks/>
              </p:cNvSpPr>
              <p:nvPr/>
            </p:nvSpPr>
            <p:spPr bwMode="auto">
              <a:xfrm>
                <a:off x="260804" y="2211794"/>
                <a:ext cx="1965916" cy="1880402"/>
              </a:xfrm>
              <a:custGeom>
                <a:avLst/>
                <a:gdLst>
                  <a:gd name="T0" fmla="*/ 10987 w 11035"/>
                  <a:gd name="T1" fmla="*/ 1789 h 10555"/>
                  <a:gd name="T2" fmla="*/ 10833 w 11035"/>
                  <a:gd name="T3" fmla="*/ 1770 h 10555"/>
                  <a:gd name="T4" fmla="*/ 10647 w 11035"/>
                  <a:gd name="T5" fmla="*/ 1808 h 10555"/>
                  <a:gd name="T6" fmla="*/ 10357 w 11035"/>
                  <a:gd name="T7" fmla="*/ 1934 h 10555"/>
                  <a:gd name="T8" fmla="*/ 10237 w 11035"/>
                  <a:gd name="T9" fmla="*/ 2030 h 10555"/>
                  <a:gd name="T10" fmla="*/ 10044 w 11035"/>
                  <a:gd name="T11" fmla="*/ 2277 h 10555"/>
                  <a:gd name="T12" fmla="*/ 9901 w 11035"/>
                  <a:gd name="T13" fmla="*/ 2592 h 10555"/>
                  <a:gd name="T14" fmla="*/ 9736 w 11035"/>
                  <a:gd name="T15" fmla="*/ 3168 h 10555"/>
                  <a:gd name="T16" fmla="*/ 9639 w 11035"/>
                  <a:gd name="T17" fmla="*/ 3485 h 10555"/>
                  <a:gd name="T18" fmla="*/ 9506 w 11035"/>
                  <a:gd name="T19" fmla="*/ 3792 h 10555"/>
                  <a:gd name="T20" fmla="*/ 9215 w 11035"/>
                  <a:gd name="T21" fmla="*/ 4295 h 10555"/>
                  <a:gd name="T22" fmla="*/ 8869 w 11035"/>
                  <a:gd name="T23" fmla="*/ 4758 h 10555"/>
                  <a:gd name="T24" fmla="*/ 8388 w 11035"/>
                  <a:gd name="T25" fmla="*/ 5254 h 10555"/>
                  <a:gd name="T26" fmla="*/ 7837 w 11035"/>
                  <a:gd name="T27" fmla="*/ 5668 h 10555"/>
                  <a:gd name="T28" fmla="*/ 7273 w 11035"/>
                  <a:gd name="T29" fmla="*/ 5967 h 10555"/>
                  <a:gd name="T30" fmla="*/ 6952 w 11035"/>
                  <a:gd name="T31" fmla="*/ 6089 h 10555"/>
                  <a:gd name="T32" fmla="*/ 6619 w 11035"/>
                  <a:gd name="T33" fmla="*/ 6183 h 10555"/>
                  <a:gd name="T34" fmla="*/ 6277 w 11035"/>
                  <a:gd name="T35" fmla="*/ 6247 h 10555"/>
                  <a:gd name="T36" fmla="*/ 5038 w 11035"/>
                  <a:gd name="T37" fmla="*/ 6416 h 10555"/>
                  <a:gd name="T38" fmla="*/ 4262 w 11035"/>
                  <a:gd name="T39" fmla="*/ 6557 h 10555"/>
                  <a:gd name="T40" fmla="*/ 3507 w 11035"/>
                  <a:gd name="T41" fmla="*/ 6761 h 10555"/>
                  <a:gd name="T42" fmla="*/ 2933 w 11035"/>
                  <a:gd name="T43" fmla="*/ 6988 h 10555"/>
                  <a:gd name="T44" fmla="*/ 2579 w 11035"/>
                  <a:gd name="T45" fmla="*/ 7170 h 10555"/>
                  <a:gd name="T46" fmla="*/ 2235 w 11035"/>
                  <a:gd name="T47" fmla="*/ 7386 h 10555"/>
                  <a:gd name="T48" fmla="*/ 1902 w 11035"/>
                  <a:gd name="T49" fmla="*/ 7642 h 10555"/>
                  <a:gd name="T50" fmla="*/ 1581 w 11035"/>
                  <a:gd name="T51" fmla="*/ 7939 h 10555"/>
                  <a:gd name="T52" fmla="*/ 1274 w 11035"/>
                  <a:gd name="T53" fmla="*/ 8282 h 10555"/>
                  <a:gd name="T54" fmla="*/ 982 w 11035"/>
                  <a:gd name="T55" fmla="*/ 8677 h 10555"/>
                  <a:gd name="T56" fmla="*/ 705 w 11035"/>
                  <a:gd name="T57" fmla="*/ 9125 h 10555"/>
                  <a:gd name="T58" fmla="*/ 445 w 11035"/>
                  <a:gd name="T59" fmla="*/ 9632 h 10555"/>
                  <a:gd name="T60" fmla="*/ 202 w 11035"/>
                  <a:gd name="T61" fmla="*/ 10200 h 10555"/>
                  <a:gd name="T62" fmla="*/ 78 w 11035"/>
                  <a:gd name="T63" fmla="*/ 10528 h 10555"/>
                  <a:gd name="T64" fmla="*/ 75 w 11035"/>
                  <a:gd name="T65" fmla="*/ 10346 h 10555"/>
                  <a:gd name="T66" fmla="*/ 16 w 11035"/>
                  <a:gd name="T67" fmla="*/ 9990 h 10555"/>
                  <a:gd name="T68" fmla="*/ 0 w 11035"/>
                  <a:gd name="T69" fmla="*/ 9443 h 10555"/>
                  <a:gd name="T70" fmla="*/ 30 w 11035"/>
                  <a:gd name="T71" fmla="*/ 8718 h 10555"/>
                  <a:gd name="T72" fmla="*/ 105 w 11035"/>
                  <a:gd name="T73" fmla="*/ 8039 h 10555"/>
                  <a:gd name="T74" fmla="*/ 279 w 11035"/>
                  <a:gd name="T75" fmla="*/ 7112 h 10555"/>
                  <a:gd name="T76" fmla="*/ 534 w 11035"/>
                  <a:gd name="T77" fmla="*/ 6194 h 10555"/>
                  <a:gd name="T78" fmla="*/ 870 w 11035"/>
                  <a:gd name="T79" fmla="*/ 5294 h 10555"/>
                  <a:gd name="T80" fmla="*/ 1283 w 11035"/>
                  <a:gd name="T81" fmla="*/ 4425 h 10555"/>
                  <a:gd name="T82" fmla="*/ 1772 w 11035"/>
                  <a:gd name="T83" fmla="*/ 3596 h 10555"/>
                  <a:gd name="T84" fmla="*/ 2332 w 11035"/>
                  <a:gd name="T85" fmla="*/ 2819 h 10555"/>
                  <a:gd name="T86" fmla="*/ 2964 w 11035"/>
                  <a:gd name="T87" fmla="*/ 2103 h 10555"/>
                  <a:gd name="T88" fmla="*/ 3663 w 11035"/>
                  <a:gd name="T89" fmla="*/ 1459 h 10555"/>
                  <a:gd name="T90" fmla="*/ 4314 w 11035"/>
                  <a:gd name="T91" fmla="*/ 974 h 10555"/>
                  <a:gd name="T92" fmla="*/ 4717 w 11035"/>
                  <a:gd name="T93" fmla="*/ 723 h 10555"/>
                  <a:gd name="T94" fmla="*/ 5135 w 11035"/>
                  <a:gd name="T95" fmla="*/ 507 h 10555"/>
                  <a:gd name="T96" fmla="*/ 5568 w 11035"/>
                  <a:gd name="T97" fmla="*/ 325 h 10555"/>
                  <a:gd name="T98" fmla="*/ 6011 w 11035"/>
                  <a:gd name="T99" fmla="*/ 181 h 10555"/>
                  <a:gd name="T100" fmla="*/ 6465 w 11035"/>
                  <a:gd name="T101" fmla="*/ 78 h 10555"/>
                  <a:gd name="T102" fmla="*/ 6924 w 11035"/>
                  <a:gd name="T103" fmla="*/ 17 h 10555"/>
                  <a:gd name="T104" fmla="*/ 7390 w 11035"/>
                  <a:gd name="T105" fmla="*/ 1 h 10555"/>
                  <a:gd name="T106" fmla="*/ 7859 w 11035"/>
                  <a:gd name="T107" fmla="*/ 34 h 10555"/>
                  <a:gd name="T108" fmla="*/ 8328 w 11035"/>
                  <a:gd name="T109" fmla="*/ 116 h 10555"/>
                  <a:gd name="T110" fmla="*/ 8637 w 11035"/>
                  <a:gd name="T111" fmla="*/ 199 h 10555"/>
                  <a:gd name="T112" fmla="*/ 9146 w 11035"/>
                  <a:gd name="T113" fmla="*/ 398 h 10555"/>
                  <a:gd name="T114" fmla="*/ 9748 w 11035"/>
                  <a:gd name="T115" fmla="*/ 733 h 10555"/>
                  <a:gd name="T116" fmla="*/ 10306 w 11035"/>
                  <a:gd name="T117" fmla="*/ 1144 h 10555"/>
                  <a:gd name="T118" fmla="*/ 10824 w 11035"/>
                  <a:gd name="T119" fmla="*/ 1610 h 10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035" h="10555">
                    <a:moveTo>
                      <a:pt x="11035" y="1823"/>
                    </a:moveTo>
                    <a:lnTo>
                      <a:pt x="11035" y="1823"/>
                    </a:lnTo>
                    <a:lnTo>
                      <a:pt x="11028" y="1815"/>
                    </a:lnTo>
                    <a:lnTo>
                      <a:pt x="11021" y="1809"/>
                    </a:lnTo>
                    <a:lnTo>
                      <a:pt x="11013" y="1803"/>
                    </a:lnTo>
                    <a:lnTo>
                      <a:pt x="11005" y="1798"/>
                    </a:lnTo>
                    <a:lnTo>
                      <a:pt x="10987" y="1789"/>
                    </a:lnTo>
                    <a:lnTo>
                      <a:pt x="10968" y="1782"/>
                    </a:lnTo>
                    <a:lnTo>
                      <a:pt x="10948" y="1776"/>
                    </a:lnTo>
                    <a:lnTo>
                      <a:pt x="10927" y="1772"/>
                    </a:lnTo>
                    <a:lnTo>
                      <a:pt x="10905" y="1770"/>
                    </a:lnTo>
                    <a:lnTo>
                      <a:pt x="10882" y="1769"/>
                    </a:lnTo>
                    <a:lnTo>
                      <a:pt x="10858" y="1769"/>
                    </a:lnTo>
                    <a:lnTo>
                      <a:pt x="10833" y="1770"/>
                    </a:lnTo>
                    <a:lnTo>
                      <a:pt x="10806" y="1773"/>
                    </a:lnTo>
                    <a:lnTo>
                      <a:pt x="10780" y="1777"/>
                    </a:lnTo>
                    <a:lnTo>
                      <a:pt x="10754" y="1781"/>
                    </a:lnTo>
                    <a:lnTo>
                      <a:pt x="10728" y="1787"/>
                    </a:lnTo>
                    <a:lnTo>
                      <a:pt x="10701" y="1793"/>
                    </a:lnTo>
                    <a:lnTo>
                      <a:pt x="10674" y="1800"/>
                    </a:lnTo>
                    <a:lnTo>
                      <a:pt x="10647" y="1808"/>
                    </a:lnTo>
                    <a:lnTo>
                      <a:pt x="10620" y="1816"/>
                    </a:lnTo>
                    <a:lnTo>
                      <a:pt x="10568" y="1836"/>
                    </a:lnTo>
                    <a:lnTo>
                      <a:pt x="10518" y="1855"/>
                    </a:lnTo>
                    <a:lnTo>
                      <a:pt x="10471" y="1875"/>
                    </a:lnTo>
                    <a:lnTo>
                      <a:pt x="10427" y="1896"/>
                    </a:lnTo>
                    <a:lnTo>
                      <a:pt x="10389" y="1916"/>
                    </a:lnTo>
                    <a:lnTo>
                      <a:pt x="10357" y="1934"/>
                    </a:lnTo>
                    <a:lnTo>
                      <a:pt x="10332" y="1951"/>
                    </a:lnTo>
                    <a:lnTo>
                      <a:pt x="10332" y="1951"/>
                    </a:lnTo>
                    <a:lnTo>
                      <a:pt x="10312" y="1966"/>
                    </a:lnTo>
                    <a:lnTo>
                      <a:pt x="10293" y="1981"/>
                    </a:lnTo>
                    <a:lnTo>
                      <a:pt x="10273" y="1997"/>
                    </a:lnTo>
                    <a:lnTo>
                      <a:pt x="10255" y="2014"/>
                    </a:lnTo>
                    <a:lnTo>
                      <a:pt x="10237" y="2030"/>
                    </a:lnTo>
                    <a:lnTo>
                      <a:pt x="10220" y="2047"/>
                    </a:lnTo>
                    <a:lnTo>
                      <a:pt x="10186" y="2082"/>
                    </a:lnTo>
                    <a:lnTo>
                      <a:pt x="10155" y="2118"/>
                    </a:lnTo>
                    <a:lnTo>
                      <a:pt x="10125" y="2156"/>
                    </a:lnTo>
                    <a:lnTo>
                      <a:pt x="10096" y="2196"/>
                    </a:lnTo>
                    <a:lnTo>
                      <a:pt x="10069" y="2236"/>
                    </a:lnTo>
                    <a:lnTo>
                      <a:pt x="10044" y="2277"/>
                    </a:lnTo>
                    <a:lnTo>
                      <a:pt x="10020" y="2319"/>
                    </a:lnTo>
                    <a:lnTo>
                      <a:pt x="9998" y="2364"/>
                    </a:lnTo>
                    <a:lnTo>
                      <a:pt x="9977" y="2408"/>
                    </a:lnTo>
                    <a:lnTo>
                      <a:pt x="9957" y="2453"/>
                    </a:lnTo>
                    <a:lnTo>
                      <a:pt x="9936" y="2498"/>
                    </a:lnTo>
                    <a:lnTo>
                      <a:pt x="9918" y="2545"/>
                    </a:lnTo>
                    <a:lnTo>
                      <a:pt x="9901" y="2592"/>
                    </a:lnTo>
                    <a:lnTo>
                      <a:pt x="9885" y="2639"/>
                    </a:lnTo>
                    <a:lnTo>
                      <a:pt x="9869" y="2687"/>
                    </a:lnTo>
                    <a:lnTo>
                      <a:pt x="9854" y="2736"/>
                    </a:lnTo>
                    <a:lnTo>
                      <a:pt x="9840" y="2784"/>
                    </a:lnTo>
                    <a:lnTo>
                      <a:pt x="9813" y="2880"/>
                    </a:lnTo>
                    <a:lnTo>
                      <a:pt x="9787" y="2977"/>
                    </a:lnTo>
                    <a:lnTo>
                      <a:pt x="9736" y="3168"/>
                    </a:lnTo>
                    <a:lnTo>
                      <a:pt x="9711" y="3261"/>
                    </a:lnTo>
                    <a:lnTo>
                      <a:pt x="9698" y="3306"/>
                    </a:lnTo>
                    <a:lnTo>
                      <a:pt x="9684" y="3350"/>
                    </a:lnTo>
                    <a:lnTo>
                      <a:pt x="9684" y="3350"/>
                    </a:lnTo>
                    <a:lnTo>
                      <a:pt x="9670" y="3395"/>
                    </a:lnTo>
                    <a:lnTo>
                      <a:pt x="9655" y="3439"/>
                    </a:lnTo>
                    <a:lnTo>
                      <a:pt x="9639" y="3485"/>
                    </a:lnTo>
                    <a:lnTo>
                      <a:pt x="9622" y="3529"/>
                    </a:lnTo>
                    <a:lnTo>
                      <a:pt x="9605" y="3573"/>
                    </a:lnTo>
                    <a:lnTo>
                      <a:pt x="9585" y="3617"/>
                    </a:lnTo>
                    <a:lnTo>
                      <a:pt x="9567" y="3662"/>
                    </a:lnTo>
                    <a:lnTo>
                      <a:pt x="9547" y="3706"/>
                    </a:lnTo>
                    <a:lnTo>
                      <a:pt x="9527" y="3749"/>
                    </a:lnTo>
                    <a:lnTo>
                      <a:pt x="9506" y="3792"/>
                    </a:lnTo>
                    <a:lnTo>
                      <a:pt x="9485" y="3836"/>
                    </a:lnTo>
                    <a:lnTo>
                      <a:pt x="9463" y="3879"/>
                    </a:lnTo>
                    <a:lnTo>
                      <a:pt x="9418" y="3964"/>
                    </a:lnTo>
                    <a:lnTo>
                      <a:pt x="9369" y="4049"/>
                    </a:lnTo>
                    <a:lnTo>
                      <a:pt x="9320" y="4132"/>
                    </a:lnTo>
                    <a:lnTo>
                      <a:pt x="9269" y="4214"/>
                    </a:lnTo>
                    <a:lnTo>
                      <a:pt x="9215" y="4295"/>
                    </a:lnTo>
                    <a:lnTo>
                      <a:pt x="9161" y="4375"/>
                    </a:lnTo>
                    <a:lnTo>
                      <a:pt x="9106" y="4454"/>
                    </a:lnTo>
                    <a:lnTo>
                      <a:pt x="9048" y="4531"/>
                    </a:lnTo>
                    <a:lnTo>
                      <a:pt x="8991" y="4607"/>
                    </a:lnTo>
                    <a:lnTo>
                      <a:pt x="8933" y="4681"/>
                    </a:lnTo>
                    <a:lnTo>
                      <a:pt x="8933" y="4681"/>
                    </a:lnTo>
                    <a:lnTo>
                      <a:pt x="8869" y="4758"/>
                    </a:lnTo>
                    <a:lnTo>
                      <a:pt x="8805" y="4833"/>
                    </a:lnTo>
                    <a:lnTo>
                      <a:pt x="8740" y="4908"/>
                    </a:lnTo>
                    <a:lnTo>
                      <a:pt x="8672" y="4980"/>
                    </a:lnTo>
                    <a:lnTo>
                      <a:pt x="8603" y="5050"/>
                    </a:lnTo>
                    <a:lnTo>
                      <a:pt x="8533" y="5120"/>
                    </a:lnTo>
                    <a:lnTo>
                      <a:pt x="8460" y="5188"/>
                    </a:lnTo>
                    <a:lnTo>
                      <a:pt x="8388" y="5254"/>
                    </a:lnTo>
                    <a:lnTo>
                      <a:pt x="8312" y="5319"/>
                    </a:lnTo>
                    <a:lnTo>
                      <a:pt x="8237" y="5381"/>
                    </a:lnTo>
                    <a:lnTo>
                      <a:pt x="8159" y="5443"/>
                    </a:lnTo>
                    <a:lnTo>
                      <a:pt x="8080" y="5502"/>
                    </a:lnTo>
                    <a:lnTo>
                      <a:pt x="8000" y="5559"/>
                    </a:lnTo>
                    <a:lnTo>
                      <a:pt x="7919" y="5615"/>
                    </a:lnTo>
                    <a:lnTo>
                      <a:pt x="7837" y="5668"/>
                    </a:lnTo>
                    <a:lnTo>
                      <a:pt x="7753" y="5719"/>
                    </a:lnTo>
                    <a:lnTo>
                      <a:pt x="7669" y="5769"/>
                    </a:lnTo>
                    <a:lnTo>
                      <a:pt x="7582" y="5817"/>
                    </a:lnTo>
                    <a:lnTo>
                      <a:pt x="7496" y="5862"/>
                    </a:lnTo>
                    <a:lnTo>
                      <a:pt x="7407" y="5905"/>
                    </a:lnTo>
                    <a:lnTo>
                      <a:pt x="7319" y="5946"/>
                    </a:lnTo>
                    <a:lnTo>
                      <a:pt x="7273" y="5967"/>
                    </a:lnTo>
                    <a:lnTo>
                      <a:pt x="7228" y="5986"/>
                    </a:lnTo>
                    <a:lnTo>
                      <a:pt x="7183" y="6005"/>
                    </a:lnTo>
                    <a:lnTo>
                      <a:pt x="7137" y="6023"/>
                    </a:lnTo>
                    <a:lnTo>
                      <a:pt x="7091" y="6040"/>
                    </a:lnTo>
                    <a:lnTo>
                      <a:pt x="7045" y="6057"/>
                    </a:lnTo>
                    <a:lnTo>
                      <a:pt x="6998" y="6073"/>
                    </a:lnTo>
                    <a:lnTo>
                      <a:pt x="6952" y="6089"/>
                    </a:lnTo>
                    <a:lnTo>
                      <a:pt x="6904" y="6104"/>
                    </a:lnTo>
                    <a:lnTo>
                      <a:pt x="6858" y="6119"/>
                    </a:lnTo>
                    <a:lnTo>
                      <a:pt x="6811" y="6133"/>
                    </a:lnTo>
                    <a:lnTo>
                      <a:pt x="6762" y="6147"/>
                    </a:lnTo>
                    <a:lnTo>
                      <a:pt x="6715" y="6160"/>
                    </a:lnTo>
                    <a:lnTo>
                      <a:pt x="6667" y="6172"/>
                    </a:lnTo>
                    <a:lnTo>
                      <a:pt x="6619" y="6183"/>
                    </a:lnTo>
                    <a:lnTo>
                      <a:pt x="6570" y="6194"/>
                    </a:lnTo>
                    <a:lnTo>
                      <a:pt x="6522" y="6205"/>
                    </a:lnTo>
                    <a:lnTo>
                      <a:pt x="6474" y="6214"/>
                    </a:lnTo>
                    <a:lnTo>
                      <a:pt x="6425" y="6223"/>
                    </a:lnTo>
                    <a:lnTo>
                      <a:pt x="6375" y="6232"/>
                    </a:lnTo>
                    <a:lnTo>
                      <a:pt x="6326" y="6240"/>
                    </a:lnTo>
                    <a:lnTo>
                      <a:pt x="6277" y="6247"/>
                    </a:lnTo>
                    <a:lnTo>
                      <a:pt x="6277" y="6247"/>
                    </a:lnTo>
                    <a:lnTo>
                      <a:pt x="6050" y="6277"/>
                    </a:lnTo>
                    <a:lnTo>
                      <a:pt x="5825" y="6306"/>
                    </a:lnTo>
                    <a:lnTo>
                      <a:pt x="5600" y="6337"/>
                    </a:lnTo>
                    <a:lnTo>
                      <a:pt x="5375" y="6367"/>
                    </a:lnTo>
                    <a:lnTo>
                      <a:pt x="5150" y="6399"/>
                    </a:lnTo>
                    <a:lnTo>
                      <a:pt x="5038" y="6416"/>
                    </a:lnTo>
                    <a:lnTo>
                      <a:pt x="4926" y="6433"/>
                    </a:lnTo>
                    <a:lnTo>
                      <a:pt x="4815" y="6451"/>
                    </a:lnTo>
                    <a:lnTo>
                      <a:pt x="4704" y="6470"/>
                    </a:lnTo>
                    <a:lnTo>
                      <a:pt x="4593" y="6490"/>
                    </a:lnTo>
                    <a:lnTo>
                      <a:pt x="4482" y="6511"/>
                    </a:lnTo>
                    <a:lnTo>
                      <a:pt x="4372" y="6533"/>
                    </a:lnTo>
                    <a:lnTo>
                      <a:pt x="4262" y="6557"/>
                    </a:lnTo>
                    <a:lnTo>
                      <a:pt x="4153" y="6581"/>
                    </a:lnTo>
                    <a:lnTo>
                      <a:pt x="4044" y="6607"/>
                    </a:lnTo>
                    <a:lnTo>
                      <a:pt x="3935" y="6634"/>
                    </a:lnTo>
                    <a:lnTo>
                      <a:pt x="3828" y="6663"/>
                    </a:lnTo>
                    <a:lnTo>
                      <a:pt x="3720" y="6695"/>
                    </a:lnTo>
                    <a:lnTo>
                      <a:pt x="3613" y="6727"/>
                    </a:lnTo>
                    <a:lnTo>
                      <a:pt x="3507" y="6761"/>
                    </a:lnTo>
                    <a:lnTo>
                      <a:pt x="3400" y="6797"/>
                    </a:lnTo>
                    <a:lnTo>
                      <a:pt x="3296" y="6836"/>
                    </a:lnTo>
                    <a:lnTo>
                      <a:pt x="3191" y="6877"/>
                    </a:lnTo>
                    <a:lnTo>
                      <a:pt x="3088" y="6919"/>
                    </a:lnTo>
                    <a:lnTo>
                      <a:pt x="3035" y="6942"/>
                    </a:lnTo>
                    <a:lnTo>
                      <a:pt x="2984" y="6964"/>
                    </a:lnTo>
                    <a:lnTo>
                      <a:pt x="2933" y="6988"/>
                    </a:lnTo>
                    <a:lnTo>
                      <a:pt x="2881" y="7012"/>
                    </a:lnTo>
                    <a:lnTo>
                      <a:pt x="2830" y="7036"/>
                    </a:lnTo>
                    <a:lnTo>
                      <a:pt x="2780" y="7062"/>
                    </a:lnTo>
                    <a:lnTo>
                      <a:pt x="2730" y="7088"/>
                    </a:lnTo>
                    <a:lnTo>
                      <a:pt x="2679" y="7115"/>
                    </a:lnTo>
                    <a:lnTo>
                      <a:pt x="2629" y="7142"/>
                    </a:lnTo>
                    <a:lnTo>
                      <a:pt x="2579" y="7170"/>
                    </a:lnTo>
                    <a:lnTo>
                      <a:pt x="2528" y="7199"/>
                    </a:lnTo>
                    <a:lnTo>
                      <a:pt x="2479" y="7229"/>
                    </a:lnTo>
                    <a:lnTo>
                      <a:pt x="2430" y="7259"/>
                    </a:lnTo>
                    <a:lnTo>
                      <a:pt x="2381" y="7290"/>
                    </a:lnTo>
                    <a:lnTo>
                      <a:pt x="2332" y="7321"/>
                    </a:lnTo>
                    <a:lnTo>
                      <a:pt x="2283" y="7353"/>
                    </a:lnTo>
                    <a:lnTo>
                      <a:pt x="2235" y="7386"/>
                    </a:lnTo>
                    <a:lnTo>
                      <a:pt x="2186" y="7421"/>
                    </a:lnTo>
                    <a:lnTo>
                      <a:pt x="2138" y="7456"/>
                    </a:lnTo>
                    <a:lnTo>
                      <a:pt x="2091" y="7491"/>
                    </a:lnTo>
                    <a:lnTo>
                      <a:pt x="2043" y="7527"/>
                    </a:lnTo>
                    <a:lnTo>
                      <a:pt x="1995" y="7564"/>
                    </a:lnTo>
                    <a:lnTo>
                      <a:pt x="1949" y="7603"/>
                    </a:lnTo>
                    <a:lnTo>
                      <a:pt x="1902" y="7642"/>
                    </a:lnTo>
                    <a:lnTo>
                      <a:pt x="1856" y="7682"/>
                    </a:lnTo>
                    <a:lnTo>
                      <a:pt x="1809" y="7722"/>
                    </a:lnTo>
                    <a:lnTo>
                      <a:pt x="1763" y="7764"/>
                    </a:lnTo>
                    <a:lnTo>
                      <a:pt x="1717" y="7806"/>
                    </a:lnTo>
                    <a:lnTo>
                      <a:pt x="1672" y="7850"/>
                    </a:lnTo>
                    <a:lnTo>
                      <a:pt x="1626" y="7894"/>
                    </a:lnTo>
                    <a:lnTo>
                      <a:pt x="1581" y="7939"/>
                    </a:lnTo>
                    <a:lnTo>
                      <a:pt x="1537" y="7985"/>
                    </a:lnTo>
                    <a:lnTo>
                      <a:pt x="1492" y="8032"/>
                    </a:lnTo>
                    <a:lnTo>
                      <a:pt x="1448" y="8080"/>
                    </a:lnTo>
                    <a:lnTo>
                      <a:pt x="1404" y="8130"/>
                    </a:lnTo>
                    <a:lnTo>
                      <a:pt x="1361" y="8180"/>
                    </a:lnTo>
                    <a:lnTo>
                      <a:pt x="1317" y="8230"/>
                    </a:lnTo>
                    <a:lnTo>
                      <a:pt x="1274" y="8282"/>
                    </a:lnTo>
                    <a:lnTo>
                      <a:pt x="1232" y="8336"/>
                    </a:lnTo>
                    <a:lnTo>
                      <a:pt x="1189" y="8390"/>
                    </a:lnTo>
                    <a:lnTo>
                      <a:pt x="1148" y="8445"/>
                    </a:lnTo>
                    <a:lnTo>
                      <a:pt x="1105" y="8502"/>
                    </a:lnTo>
                    <a:lnTo>
                      <a:pt x="1064" y="8559"/>
                    </a:lnTo>
                    <a:lnTo>
                      <a:pt x="1023" y="8617"/>
                    </a:lnTo>
                    <a:lnTo>
                      <a:pt x="982" y="8677"/>
                    </a:lnTo>
                    <a:lnTo>
                      <a:pt x="941" y="8737"/>
                    </a:lnTo>
                    <a:lnTo>
                      <a:pt x="901" y="8799"/>
                    </a:lnTo>
                    <a:lnTo>
                      <a:pt x="861" y="8862"/>
                    </a:lnTo>
                    <a:lnTo>
                      <a:pt x="822" y="8926"/>
                    </a:lnTo>
                    <a:lnTo>
                      <a:pt x="782" y="8991"/>
                    </a:lnTo>
                    <a:lnTo>
                      <a:pt x="743" y="9058"/>
                    </a:lnTo>
                    <a:lnTo>
                      <a:pt x="705" y="9125"/>
                    </a:lnTo>
                    <a:lnTo>
                      <a:pt x="667" y="9193"/>
                    </a:lnTo>
                    <a:lnTo>
                      <a:pt x="629" y="9264"/>
                    </a:lnTo>
                    <a:lnTo>
                      <a:pt x="591" y="9334"/>
                    </a:lnTo>
                    <a:lnTo>
                      <a:pt x="554" y="9407"/>
                    </a:lnTo>
                    <a:lnTo>
                      <a:pt x="517" y="9480"/>
                    </a:lnTo>
                    <a:lnTo>
                      <a:pt x="481" y="9555"/>
                    </a:lnTo>
                    <a:lnTo>
                      <a:pt x="445" y="9632"/>
                    </a:lnTo>
                    <a:lnTo>
                      <a:pt x="408" y="9708"/>
                    </a:lnTo>
                    <a:lnTo>
                      <a:pt x="373" y="9788"/>
                    </a:lnTo>
                    <a:lnTo>
                      <a:pt x="338" y="9867"/>
                    </a:lnTo>
                    <a:lnTo>
                      <a:pt x="304" y="9949"/>
                    </a:lnTo>
                    <a:lnTo>
                      <a:pt x="270" y="10031"/>
                    </a:lnTo>
                    <a:lnTo>
                      <a:pt x="235" y="10116"/>
                    </a:lnTo>
                    <a:lnTo>
                      <a:pt x="202" y="10200"/>
                    </a:lnTo>
                    <a:lnTo>
                      <a:pt x="169" y="10287"/>
                    </a:lnTo>
                    <a:lnTo>
                      <a:pt x="136" y="10375"/>
                    </a:lnTo>
                    <a:lnTo>
                      <a:pt x="104" y="10465"/>
                    </a:lnTo>
                    <a:lnTo>
                      <a:pt x="71" y="10555"/>
                    </a:lnTo>
                    <a:lnTo>
                      <a:pt x="71" y="10555"/>
                    </a:lnTo>
                    <a:lnTo>
                      <a:pt x="75" y="10542"/>
                    </a:lnTo>
                    <a:lnTo>
                      <a:pt x="78" y="10528"/>
                    </a:lnTo>
                    <a:lnTo>
                      <a:pt x="81" y="10513"/>
                    </a:lnTo>
                    <a:lnTo>
                      <a:pt x="82" y="10497"/>
                    </a:lnTo>
                    <a:lnTo>
                      <a:pt x="83" y="10480"/>
                    </a:lnTo>
                    <a:lnTo>
                      <a:pt x="84" y="10463"/>
                    </a:lnTo>
                    <a:lnTo>
                      <a:pt x="83" y="10425"/>
                    </a:lnTo>
                    <a:lnTo>
                      <a:pt x="80" y="10386"/>
                    </a:lnTo>
                    <a:lnTo>
                      <a:pt x="75" y="10346"/>
                    </a:lnTo>
                    <a:lnTo>
                      <a:pt x="69" y="10304"/>
                    </a:lnTo>
                    <a:lnTo>
                      <a:pt x="63" y="10261"/>
                    </a:lnTo>
                    <a:lnTo>
                      <a:pt x="47" y="10176"/>
                    </a:lnTo>
                    <a:lnTo>
                      <a:pt x="32" y="10095"/>
                    </a:lnTo>
                    <a:lnTo>
                      <a:pt x="25" y="10057"/>
                    </a:lnTo>
                    <a:lnTo>
                      <a:pt x="20" y="10022"/>
                    </a:lnTo>
                    <a:lnTo>
                      <a:pt x="16" y="9990"/>
                    </a:lnTo>
                    <a:lnTo>
                      <a:pt x="13" y="9961"/>
                    </a:lnTo>
                    <a:lnTo>
                      <a:pt x="13" y="9961"/>
                    </a:lnTo>
                    <a:lnTo>
                      <a:pt x="8" y="9857"/>
                    </a:lnTo>
                    <a:lnTo>
                      <a:pt x="4" y="9754"/>
                    </a:lnTo>
                    <a:lnTo>
                      <a:pt x="2" y="9650"/>
                    </a:lnTo>
                    <a:lnTo>
                      <a:pt x="1" y="9546"/>
                    </a:lnTo>
                    <a:lnTo>
                      <a:pt x="0" y="9443"/>
                    </a:lnTo>
                    <a:lnTo>
                      <a:pt x="1" y="9339"/>
                    </a:lnTo>
                    <a:lnTo>
                      <a:pt x="3" y="9236"/>
                    </a:lnTo>
                    <a:lnTo>
                      <a:pt x="7" y="9132"/>
                    </a:lnTo>
                    <a:lnTo>
                      <a:pt x="11" y="9028"/>
                    </a:lnTo>
                    <a:lnTo>
                      <a:pt x="16" y="8924"/>
                    </a:lnTo>
                    <a:lnTo>
                      <a:pt x="23" y="8820"/>
                    </a:lnTo>
                    <a:lnTo>
                      <a:pt x="30" y="8718"/>
                    </a:lnTo>
                    <a:lnTo>
                      <a:pt x="38" y="8614"/>
                    </a:lnTo>
                    <a:lnTo>
                      <a:pt x="48" y="8511"/>
                    </a:lnTo>
                    <a:lnTo>
                      <a:pt x="58" y="8407"/>
                    </a:lnTo>
                    <a:lnTo>
                      <a:pt x="70" y="8305"/>
                    </a:lnTo>
                    <a:lnTo>
                      <a:pt x="70" y="8305"/>
                    </a:lnTo>
                    <a:lnTo>
                      <a:pt x="86" y="8172"/>
                    </a:lnTo>
                    <a:lnTo>
                      <a:pt x="105" y="8039"/>
                    </a:lnTo>
                    <a:lnTo>
                      <a:pt x="124" y="7906"/>
                    </a:lnTo>
                    <a:lnTo>
                      <a:pt x="146" y="7775"/>
                    </a:lnTo>
                    <a:lnTo>
                      <a:pt x="169" y="7642"/>
                    </a:lnTo>
                    <a:lnTo>
                      <a:pt x="194" y="7509"/>
                    </a:lnTo>
                    <a:lnTo>
                      <a:pt x="220" y="7376"/>
                    </a:lnTo>
                    <a:lnTo>
                      <a:pt x="248" y="7245"/>
                    </a:lnTo>
                    <a:lnTo>
                      <a:pt x="279" y="7112"/>
                    </a:lnTo>
                    <a:lnTo>
                      <a:pt x="310" y="6980"/>
                    </a:lnTo>
                    <a:lnTo>
                      <a:pt x="343" y="6848"/>
                    </a:lnTo>
                    <a:lnTo>
                      <a:pt x="378" y="6717"/>
                    </a:lnTo>
                    <a:lnTo>
                      <a:pt x="414" y="6585"/>
                    </a:lnTo>
                    <a:lnTo>
                      <a:pt x="454" y="6454"/>
                    </a:lnTo>
                    <a:lnTo>
                      <a:pt x="493" y="6324"/>
                    </a:lnTo>
                    <a:lnTo>
                      <a:pt x="534" y="6194"/>
                    </a:lnTo>
                    <a:lnTo>
                      <a:pt x="577" y="6063"/>
                    </a:lnTo>
                    <a:lnTo>
                      <a:pt x="623" y="5934"/>
                    </a:lnTo>
                    <a:lnTo>
                      <a:pt x="669" y="5805"/>
                    </a:lnTo>
                    <a:lnTo>
                      <a:pt x="717" y="5676"/>
                    </a:lnTo>
                    <a:lnTo>
                      <a:pt x="766" y="5548"/>
                    </a:lnTo>
                    <a:lnTo>
                      <a:pt x="818" y="5421"/>
                    </a:lnTo>
                    <a:lnTo>
                      <a:pt x="870" y="5294"/>
                    </a:lnTo>
                    <a:lnTo>
                      <a:pt x="924" y="5168"/>
                    </a:lnTo>
                    <a:lnTo>
                      <a:pt x="981" y="5042"/>
                    </a:lnTo>
                    <a:lnTo>
                      <a:pt x="1038" y="4918"/>
                    </a:lnTo>
                    <a:lnTo>
                      <a:pt x="1097" y="4793"/>
                    </a:lnTo>
                    <a:lnTo>
                      <a:pt x="1158" y="4669"/>
                    </a:lnTo>
                    <a:lnTo>
                      <a:pt x="1220" y="4547"/>
                    </a:lnTo>
                    <a:lnTo>
                      <a:pt x="1283" y="4425"/>
                    </a:lnTo>
                    <a:lnTo>
                      <a:pt x="1349" y="4303"/>
                    </a:lnTo>
                    <a:lnTo>
                      <a:pt x="1416" y="4184"/>
                    </a:lnTo>
                    <a:lnTo>
                      <a:pt x="1483" y="4064"/>
                    </a:lnTo>
                    <a:lnTo>
                      <a:pt x="1554" y="3945"/>
                    </a:lnTo>
                    <a:lnTo>
                      <a:pt x="1625" y="3828"/>
                    </a:lnTo>
                    <a:lnTo>
                      <a:pt x="1698" y="3712"/>
                    </a:lnTo>
                    <a:lnTo>
                      <a:pt x="1772" y="3596"/>
                    </a:lnTo>
                    <a:lnTo>
                      <a:pt x="1848" y="3482"/>
                    </a:lnTo>
                    <a:lnTo>
                      <a:pt x="1925" y="3368"/>
                    </a:lnTo>
                    <a:lnTo>
                      <a:pt x="2003" y="3256"/>
                    </a:lnTo>
                    <a:lnTo>
                      <a:pt x="2084" y="3145"/>
                    </a:lnTo>
                    <a:lnTo>
                      <a:pt x="2165" y="3035"/>
                    </a:lnTo>
                    <a:lnTo>
                      <a:pt x="2248" y="2926"/>
                    </a:lnTo>
                    <a:lnTo>
                      <a:pt x="2332" y="2819"/>
                    </a:lnTo>
                    <a:lnTo>
                      <a:pt x="2419" y="2712"/>
                    </a:lnTo>
                    <a:lnTo>
                      <a:pt x="2506" y="2607"/>
                    </a:lnTo>
                    <a:lnTo>
                      <a:pt x="2595" y="2503"/>
                    </a:lnTo>
                    <a:lnTo>
                      <a:pt x="2685" y="2402"/>
                    </a:lnTo>
                    <a:lnTo>
                      <a:pt x="2777" y="2300"/>
                    </a:lnTo>
                    <a:lnTo>
                      <a:pt x="2869" y="2201"/>
                    </a:lnTo>
                    <a:lnTo>
                      <a:pt x="2964" y="2103"/>
                    </a:lnTo>
                    <a:lnTo>
                      <a:pt x="3059" y="2007"/>
                    </a:lnTo>
                    <a:lnTo>
                      <a:pt x="3157" y="1911"/>
                    </a:lnTo>
                    <a:lnTo>
                      <a:pt x="3254" y="1817"/>
                    </a:lnTo>
                    <a:lnTo>
                      <a:pt x="3355" y="1726"/>
                    </a:lnTo>
                    <a:lnTo>
                      <a:pt x="3456" y="1635"/>
                    </a:lnTo>
                    <a:lnTo>
                      <a:pt x="3558" y="1546"/>
                    </a:lnTo>
                    <a:lnTo>
                      <a:pt x="3663" y="1459"/>
                    </a:lnTo>
                    <a:lnTo>
                      <a:pt x="3767" y="1374"/>
                    </a:lnTo>
                    <a:lnTo>
                      <a:pt x="3874" y="1291"/>
                    </a:lnTo>
                    <a:lnTo>
                      <a:pt x="3982" y="1208"/>
                    </a:lnTo>
                    <a:lnTo>
                      <a:pt x="4091" y="1129"/>
                    </a:lnTo>
                    <a:lnTo>
                      <a:pt x="4202" y="1050"/>
                    </a:lnTo>
                    <a:lnTo>
                      <a:pt x="4314" y="974"/>
                    </a:lnTo>
                    <a:lnTo>
                      <a:pt x="4314" y="974"/>
                    </a:lnTo>
                    <a:lnTo>
                      <a:pt x="4370" y="936"/>
                    </a:lnTo>
                    <a:lnTo>
                      <a:pt x="4427" y="899"/>
                    </a:lnTo>
                    <a:lnTo>
                      <a:pt x="4484" y="862"/>
                    </a:lnTo>
                    <a:lnTo>
                      <a:pt x="4542" y="827"/>
                    </a:lnTo>
                    <a:lnTo>
                      <a:pt x="4600" y="792"/>
                    </a:lnTo>
                    <a:lnTo>
                      <a:pt x="4658" y="758"/>
                    </a:lnTo>
                    <a:lnTo>
                      <a:pt x="4717" y="723"/>
                    </a:lnTo>
                    <a:lnTo>
                      <a:pt x="4775" y="691"/>
                    </a:lnTo>
                    <a:lnTo>
                      <a:pt x="4834" y="658"/>
                    </a:lnTo>
                    <a:lnTo>
                      <a:pt x="4895" y="627"/>
                    </a:lnTo>
                    <a:lnTo>
                      <a:pt x="4954" y="596"/>
                    </a:lnTo>
                    <a:lnTo>
                      <a:pt x="5015" y="566"/>
                    </a:lnTo>
                    <a:lnTo>
                      <a:pt x="5075" y="536"/>
                    </a:lnTo>
                    <a:lnTo>
                      <a:pt x="5135" y="507"/>
                    </a:lnTo>
                    <a:lnTo>
                      <a:pt x="5197" y="479"/>
                    </a:lnTo>
                    <a:lnTo>
                      <a:pt x="5258" y="452"/>
                    </a:lnTo>
                    <a:lnTo>
                      <a:pt x="5319" y="425"/>
                    </a:lnTo>
                    <a:lnTo>
                      <a:pt x="5381" y="399"/>
                    </a:lnTo>
                    <a:lnTo>
                      <a:pt x="5443" y="373"/>
                    </a:lnTo>
                    <a:lnTo>
                      <a:pt x="5505" y="349"/>
                    </a:lnTo>
                    <a:lnTo>
                      <a:pt x="5568" y="325"/>
                    </a:lnTo>
                    <a:lnTo>
                      <a:pt x="5630" y="302"/>
                    </a:lnTo>
                    <a:lnTo>
                      <a:pt x="5693" y="280"/>
                    </a:lnTo>
                    <a:lnTo>
                      <a:pt x="5757" y="259"/>
                    </a:lnTo>
                    <a:lnTo>
                      <a:pt x="5820" y="239"/>
                    </a:lnTo>
                    <a:lnTo>
                      <a:pt x="5883" y="219"/>
                    </a:lnTo>
                    <a:lnTo>
                      <a:pt x="5948" y="199"/>
                    </a:lnTo>
                    <a:lnTo>
                      <a:pt x="6011" y="181"/>
                    </a:lnTo>
                    <a:lnTo>
                      <a:pt x="6076" y="164"/>
                    </a:lnTo>
                    <a:lnTo>
                      <a:pt x="6140" y="148"/>
                    </a:lnTo>
                    <a:lnTo>
                      <a:pt x="6204" y="132"/>
                    </a:lnTo>
                    <a:lnTo>
                      <a:pt x="6270" y="117"/>
                    </a:lnTo>
                    <a:lnTo>
                      <a:pt x="6334" y="103"/>
                    </a:lnTo>
                    <a:lnTo>
                      <a:pt x="6399" y="90"/>
                    </a:lnTo>
                    <a:lnTo>
                      <a:pt x="6465" y="78"/>
                    </a:lnTo>
                    <a:lnTo>
                      <a:pt x="6530" y="67"/>
                    </a:lnTo>
                    <a:lnTo>
                      <a:pt x="6595" y="56"/>
                    </a:lnTo>
                    <a:lnTo>
                      <a:pt x="6661" y="47"/>
                    </a:lnTo>
                    <a:lnTo>
                      <a:pt x="6726" y="38"/>
                    </a:lnTo>
                    <a:lnTo>
                      <a:pt x="6793" y="30"/>
                    </a:lnTo>
                    <a:lnTo>
                      <a:pt x="6858" y="24"/>
                    </a:lnTo>
                    <a:lnTo>
                      <a:pt x="6924" y="17"/>
                    </a:lnTo>
                    <a:lnTo>
                      <a:pt x="6991" y="12"/>
                    </a:lnTo>
                    <a:lnTo>
                      <a:pt x="7057" y="8"/>
                    </a:lnTo>
                    <a:lnTo>
                      <a:pt x="7123" y="4"/>
                    </a:lnTo>
                    <a:lnTo>
                      <a:pt x="7190" y="2"/>
                    </a:lnTo>
                    <a:lnTo>
                      <a:pt x="7256" y="1"/>
                    </a:lnTo>
                    <a:lnTo>
                      <a:pt x="7324" y="0"/>
                    </a:lnTo>
                    <a:lnTo>
                      <a:pt x="7390" y="1"/>
                    </a:lnTo>
                    <a:lnTo>
                      <a:pt x="7456" y="3"/>
                    </a:lnTo>
                    <a:lnTo>
                      <a:pt x="7524" y="5"/>
                    </a:lnTo>
                    <a:lnTo>
                      <a:pt x="7590" y="9"/>
                    </a:lnTo>
                    <a:lnTo>
                      <a:pt x="7658" y="13"/>
                    </a:lnTo>
                    <a:lnTo>
                      <a:pt x="7724" y="19"/>
                    </a:lnTo>
                    <a:lnTo>
                      <a:pt x="7791" y="26"/>
                    </a:lnTo>
                    <a:lnTo>
                      <a:pt x="7859" y="34"/>
                    </a:lnTo>
                    <a:lnTo>
                      <a:pt x="7925" y="43"/>
                    </a:lnTo>
                    <a:lnTo>
                      <a:pt x="7992" y="52"/>
                    </a:lnTo>
                    <a:lnTo>
                      <a:pt x="8060" y="63"/>
                    </a:lnTo>
                    <a:lnTo>
                      <a:pt x="8127" y="75"/>
                    </a:lnTo>
                    <a:lnTo>
                      <a:pt x="8194" y="87"/>
                    </a:lnTo>
                    <a:lnTo>
                      <a:pt x="8261" y="101"/>
                    </a:lnTo>
                    <a:lnTo>
                      <a:pt x="8328" y="116"/>
                    </a:lnTo>
                    <a:lnTo>
                      <a:pt x="8395" y="132"/>
                    </a:lnTo>
                    <a:lnTo>
                      <a:pt x="8395" y="132"/>
                    </a:lnTo>
                    <a:lnTo>
                      <a:pt x="8444" y="144"/>
                    </a:lnTo>
                    <a:lnTo>
                      <a:pt x="8492" y="157"/>
                    </a:lnTo>
                    <a:lnTo>
                      <a:pt x="8541" y="171"/>
                    </a:lnTo>
                    <a:lnTo>
                      <a:pt x="8589" y="185"/>
                    </a:lnTo>
                    <a:lnTo>
                      <a:pt x="8637" y="199"/>
                    </a:lnTo>
                    <a:lnTo>
                      <a:pt x="8684" y="216"/>
                    </a:lnTo>
                    <a:lnTo>
                      <a:pt x="8732" y="231"/>
                    </a:lnTo>
                    <a:lnTo>
                      <a:pt x="8779" y="248"/>
                    </a:lnTo>
                    <a:lnTo>
                      <a:pt x="8872" y="282"/>
                    </a:lnTo>
                    <a:lnTo>
                      <a:pt x="8964" y="318"/>
                    </a:lnTo>
                    <a:lnTo>
                      <a:pt x="9055" y="357"/>
                    </a:lnTo>
                    <a:lnTo>
                      <a:pt x="9146" y="398"/>
                    </a:lnTo>
                    <a:lnTo>
                      <a:pt x="9234" y="440"/>
                    </a:lnTo>
                    <a:lnTo>
                      <a:pt x="9323" y="485"/>
                    </a:lnTo>
                    <a:lnTo>
                      <a:pt x="9409" y="531"/>
                    </a:lnTo>
                    <a:lnTo>
                      <a:pt x="9496" y="579"/>
                    </a:lnTo>
                    <a:lnTo>
                      <a:pt x="9580" y="629"/>
                    </a:lnTo>
                    <a:lnTo>
                      <a:pt x="9665" y="680"/>
                    </a:lnTo>
                    <a:lnTo>
                      <a:pt x="9748" y="733"/>
                    </a:lnTo>
                    <a:lnTo>
                      <a:pt x="9831" y="788"/>
                    </a:lnTo>
                    <a:lnTo>
                      <a:pt x="9912" y="843"/>
                    </a:lnTo>
                    <a:lnTo>
                      <a:pt x="9993" y="901"/>
                    </a:lnTo>
                    <a:lnTo>
                      <a:pt x="10072" y="960"/>
                    </a:lnTo>
                    <a:lnTo>
                      <a:pt x="10151" y="1020"/>
                    </a:lnTo>
                    <a:lnTo>
                      <a:pt x="10229" y="1081"/>
                    </a:lnTo>
                    <a:lnTo>
                      <a:pt x="10306" y="1144"/>
                    </a:lnTo>
                    <a:lnTo>
                      <a:pt x="10382" y="1207"/>
                    </a:lnTo>
                    <a:lnTo>
                      <a:pt x="10457" y="1272"/>
                    </a:lnTo>
                    <a:lnTo>
                      <a:pt x="10532" y="1338"/>
                    </a:lnTo>
                    <a:lnTo>
                      <a:pt x="10606" y="1404"/>
                    </a:lnTo>
                    <a:lnTo>
                      <a:pt x="10680" y="1473"/>
                    </a:lnTo>
                    <a:lnTo>
                      <a:pt x="10752" y="1541"/>
                    </a:lnTo>
                    <a:lnTo>
                      <a:pt x="10824" y="1610"/>
                    </a:lnTo>
                    <a:lnTo>
                      <a:pt x="10895" y="1680"/>
                    </a:lnTo>
                    <a:lnTo>
                      <a:pt x="10964" y="1751"/>
                    </a:lnTo>
                    <a:lnTo>
                      <a:pt x="11035" y="1823"/>
                    </a:lnTo>
                    <a:lnTo>
                      <a:pt x="11035" y="1823"/>
                    </a:lnTo>
                    <a:close/>
                  </a:path>
                </a:pathLst>
              </a:custGeom>
              <a:solidFill>
                <a:srgbClr val="1F87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95" name="Freeform 9"/>
              <p:cNvSpPr>
                <a:spLocks/>
              </p:cNvSpPr>
              <p:nvPr/>
            </p:nvSpPr>
            <p:spPr bwMode="auto">
              <a:xfrm>
                <a:off x="1452646" y="1974850"/>
                <a:ext cx="2242944" cy="1513408"/>
              </a:xfrm>
              <a:custGeom>
                <a:avLst/>
                <a:gdLst>
                  <a:gd name="T0" fmla="*/ 11854 w 12590"/>
                  <a:gd name="T1" fmla="*/ 8438 h 8493"/>
                  <a:gd name="T2" fmla="*/ 11822 w 12590"/>
                  <a:gd name="T3" fmla="*/ 8286 h 8493"/>
                  <a:gd name="T4" fmla="*/ 11726 w 12590"/>
                  <a:gd name="T5" fmla="*/ 8123 h 8493"/>
                  <a:gd name="T6" fmla="*/ 11511 w 12590"/>
                  <a:gd name="T7" fmla="*/ 7890 h 8493"/>
                  <a:gd name="T8" fmla="*/ 11382 w 12590"/>
                  <a:gd name="T9" fmla="*/ 7808 h 8493"/>
                  <a:gd name="T10" fmla="*/ 11085 w 12590"/>
                  <a:gd name="T11" fmla="*/ 7707 h 8493"/>
                  <a:gd name="T12" fmla="*/ 10741 w 12590"/>
                  <a:gd name="T13" fmla="*/ 7675 h 8493"/>
                  <a:gd name="T14" fmla="*/ 10143 w 12590"/>
                  <a:gd name="T15" fmla="*/ 7707 h 8493"/>
                  <a:gd name="T16" fmla="*/ 9812 w 12590"/>
                  <a:gd name="T17" fmla="*/ 7718 h 8493"/>
                  <a:gd name="T18" fmla="*/ 9477 w 12590"/>
                  <a:gd name="T19" fmla="*/ 7694 h 8493"/>
                  <a:gd name="T20" fmla="*/ 8907 w 12590"/>
                  <a:gd name="T21" fmla="*/ 7583 h 8493"/>
                  <a:gd name="T22" fmla="*/ 8357 w 12590"/>
                  <a:gd name="T23" fmla="*/ 7408 h 8493"/>
                  <a:gd name="T24" fmla="*/ 7730 w 12590"/>
                  <a:gd name="T25" fmla="*/ 7115 h 8493"/>
                  <a:gd name="T26" fmla="*/ 7159 w 12590"/>
                  <a:gd name="T27" fmla="*/ 6729 h 8493"/>
                  <a:gd name="T28" fmla="*/ 6692 w 12590"/>
                  <a:gd name="T29" fmla="*/ 6295 h 8493"/>
                  <a:gd name="T30" fmla="*/ 6471 w 12590"/>
                  <a:gd name="T31" fmla="*/ 6032 h 8493"/>
                  <a:gd name="T32" fmla="*/ 6274 w 12590"/>
                  <a:gd name="T33" fmla="*/ 5748 h 8493"/>
                  <a:gd name="T34" fmla="*/ 6102 w 12590"/>
                  <a:gd name="T35" fmla="*/ 5445 h 8493"/>
                  <a:gd name="T36" fmla="*/ 5537 w 12590"/>
                  <a:gd name="T37" fmla="*/ 4330 h 8493"/>
                  <a:gd name="T38" fmla="*/ 5150 w 12590"/>
                  <a:gd name="T39" fmla="*/ 3643 h 8493"/>
                  <a:gd name="T40" fmla="*/ 4709 w 12590"/>
                  <a:gd name="T41" fmla="*/ 2996 h 8493"/>
                  <a:gd name="T42" fmla="*/ 4308 w 12590"/>
                  <a:gd name="T43" fmla="*/ 2528 h 8493"/>
                  <a:gd name="T44" fmla="*/ 4019 w 12590"/>
                  <a:gd name="T45" fmla="*/ 2253 h 8493"/>
                  <a:gd name="T46" fmla="*/ 3702 w 12590"/>
                  <a:gd name="T47" fmla="*/ 1999 h 8493"/>
                  <a:gd name="T48" fmla="*/ 3352 w 12590"/>
                  <a:gd name="T49" fmla="*/ 1768 h 8493"/>
                  <a:gd name="T50" fmla="*/ 2966 w 12590"/>
                  <a:gd name="T51" fmla="*/ 1562 h 8493"/>
                  <a:gd name="T52" fmla="*/ 2541 w 12590"/>
                  <a:gd name="T53" fmla="*/ 1385 h 8493"/>
                  <a:gd name="T54" fmla="*/ 2073 w 12590"/>
                  <a:gd name="T55" fmla="*/ 1237 h 8493"/>
                  <a:gd name="T56" fmla="*/ 1559 w 12590"/>
                  <a:gd name="T57" fmla="*/ 1121 h 8493"/>
                  <a:gd name="T58" fmla="*/ 995 w 12590"/>
                  <a:gd name="T59" fmla="*/ 1041 h 8493"/>
                  <a:gd name="T60" fmla="*/ 378 w 12590"/>
                  <a:gd name="T61" fmla="*/ 998 h 8493"/>
                  <a:gd name="T62" fmla="*/ 28 w 12590"/>
                  <a:gd name="T63" fmla="*/ 988 h 8493"/>
                  <a:gd name="T64" fmla="*/ 199 w 12590"/>
                  <a:gd name="T65" fmla="*/ 926 h 8493"/>
                  <a:gd name="T66" fmla="*/ 516 w 12590"/>
                  <a:gd name="T67" fmla="*/ 753 h 8493"/>
                  <a:gd name="T68" fmla="*/ 1028 w 12590"/>
                  <a:gd name="T69" fmla="*/ 560 h 8493"/>
                  <a:gd name="T70" fmla="*/ 1724 w 12590"/>
                  <a:gd name="T71" fmla="*/ 351 h 8493"/>
                  <a:gd name="T72" fmla="*/ 2389 w 12590"/>
                  <a:gd name="T73" fmla="*/ 199 h 8493"/>
                  <a:gd name="T74" fmla="*/ 3322 w 12590"/>
                  <a:gd name="T75" fmla="*/ 60 h 8493"/>
                  <a:gd name="T76" fmla="*/ 4274 w 12590"/>
                  <a:gd name="T77" fmla="*/ 2 h 8493"/>
                  <a:gd name="T78" fmla="*/ 5234 w 12590"/>
                  <a:gd name="T79" fmla="*/ 25 h 8493"/>
                  <a:gd name="T80" fmla="*/ 6190 w 12590"/>
                  <a:gd name="T81" fmla="*/ 132 h 8493"/>
                  <a:gd name="T82" fmla="*/ 7134 w 12590"/>
                  <a:gd name="T83" fmla="*/ 322 h 8493"/>
                  <a:gd name="T84" fmla="*/ 8052 w 12590"/>
                  <a:gd name="T85" fmla="*/ 597 h 8493"/>
                  <a:gd name="T86" fmla="*/ 8935 w 12590"/>
                  <a:gd name="T87" fmla="*/ 959 h 8493"/>
                  <a:gd name="T88" fmla="*/ 9771 w 12590"/>
                  <a:gd name="T89" fmla="*/ 1409 h 8493"/>
                  <a:gd name="T90" fmla="*/ 10443 w 12590"/>
                  <a:gd name="T91" fmla="*/ 1865 h 8493"/>
                  <a:gd name="T92" fmla="*/ 10811 w 12590"/>
                  <a:gd name="T93" fmla="*/ 2165 h 8493"/>
                  <a:gd name="T94" fmla="*/ 11152 w 12590"/>
                  <a:gd name="T95" fmla="*/ 2490 h 8493"/>
                  <a:gd name="T96" fmla="*/ 11466 w 12590"/>
                  <a:gd name="T97" fmla="*/ 2839 h 8493"/>
                  <a:gd name="T98" fmla="*/ 11747 w 12590"/>
                  <a:gd name="T99" fmla="*/ 3211 h 8493"/>
                  <a:gd name="T100" fmla="*/ 11993 w 12590"/>
                  <a:gd name="T101" fmla="*/ 3605 h 8493"/>
                  <a:gd name="T102" fmla="*/ 12201 w 12590"/>
                  <a:gd name="T103" fmla="*/ 4019 h 8493"/>
                  <a:gd name="T104" fmla="*/ 12368 w 12590"/>
                  <a:gd name="T105" fmla="*/ 4455 h 8493"/>
                  <a:gd name="T106" fmla="*/ 12491 w 12590"/>
                  <a:gd name="T107" fmla="*/ 4907 h 8493"/>
                  <a:gd name="T108" fmla="*/ 12566 w 12590"/>
                  <a:gd name="T109" fmla="*/ 5378 h 8493"/>
                  <a:gd name="T110" fmla="*/ 12589 w 12590"/>
                  <a:gd name="T111" fmla="*/ 5698 h 8493"/>
                  <a:gd name="T112" fmla="*/ 12567 w 12590"/>
                  <a:gd name="T113" fmla="*/ 6243 h 8493"/>
                  <a:gd name="T114" fmla="*/ 12448 w 12590"/>
                  <a:gd name="T115" fmla="*/ 6922 h 8493"/>
                  <a:gd name="T116" fmla="*/ 12243 w 12590"/>
                  <a:gd name="T117" fmla="*/ 7583 h 8493"/>
                  <a:gd name="T118" fmla="*/ 11971 w 12590"/>
                  <a:gd name="T119" fmla="*/ 8225 h 8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90" h="8493">
                    <a:moveTo>
                      <a:pt x="11839" y="8493"/>
                    </a:moveTo>
                    <a:lnTo>
                      <a:pt x="11839" y="8493"/>
                    </a:lnTo>
                    <a:lnTo>
                      <a:pt x="11843" y="8485"/>
                    </a:lnTo>
                    <a:lnTo>
                      <a:pt x="11846" y="8476"/>
                    </a:lnTo>
                    <a:lnTo>
                      <a:pt x="11849" y="8467"/>
                    </a:lnTo>
                    <a:lnTo>
                      <a:pt x="11851" y="8458"/>
                    </a:lnTo>
                    <a:lnTo>
                      <a:pt x="11854" y="8438"/>
                    </a:lnTo>
                    <a:lnTo>
                      <a:pt x="11855" y="8418"/>
                    </a:lnTo>
                    <a:lnTo>
                      <a:pt x="11854" y="8398"/>
                    </a:lnTo>
                    <a:lnTo>
                      <a:pt x="11851" y="8376"/>
                    </a:lnTo>
                    <a:lnTo>
                      <a:pt x="11846" y="8354"/>
                    </a:lnTo>
                    <a:lnTo>
                      <a:pt x="11839" y="8331"/>
                    </a:lnTo>
                    <a:lnTo>
                      <a:pt x="11831" y="8309"/>
                    </a:lnTo>
                    <a:lnTo>
                      <a:pt x="11822" y="8286"/>
                    </a:lnTo>
                    <a:lnTo>
                      <a:pt x="11811" y="8262"/>
                    </a:lnTo>
                    <a:lnTo>
                      <a:pt x="11799" y="8239"/>
                    </a:lnTo>
                    <a:lnTo>
                      <a:pt x="11786" y="8216"/>
                    </a:lnTo>
                    <a:lnTo>
                      <a:pt x="11772" y="8192"/>
                    </a:lnTo>
                    <a:lnTo>
                      <a:pt x="11757" y="8168"/>
                    </a:lnTo>
                    <a:lnTo>
                      <a:pt x="11742" y="8145"/>
                    </a:lnTo>
                    <a:lnTo>
                      <a:pt x="11726" y="8123"/>
                    </a:lnTo>
                    <a:lnTo>
                      <a:pt x="11709" y="8100"/>
                    </a:lnTo>
                    <a:lnTo>
                      <a:pt x="11674" y="8057"/>
                    </a:lnTo>
                    <a:lnTo>
                      <a:pt x="11639" y="8016"/>
                    </a:lnTo>
                    <a:lnTo>
                      <a:pt x="11605" y="7978"/>
                    </a:lnTo>
                    <a:lnTo>
                      <a:pt x="11571" y="7944"/>
                    </a:lnTo>
                    <a:lnTo>
                      <a:pt x="11540" y="7915"/>
                    </a:lnTo>
                    <a:lnTo>
                      <a:pt x="11511" y="7890"/>
                    </a:lnTo>
                    <a:lnTo>
                      <a:pt x="11487" y="7872"/>
                    </a:lnTo>
                    <a:lnTo>
                      <a:pt x="11487" y="7872"/>
                    </a:lnTo>
                    <a:lnTo>
                      <a:pt x="11467" y="7858"/>
                    </a:lnTo>
                    <a:lnTo>
                      <a:pt x="11446" y="7845"/>
                    </a:lnTo>
                    <a:lnTo>
                      <a:pt x="11425" y="7832"/>
                    </a:lnTo>
                    <a:lnTo>
                      <a:pt x="11404" y="7819"/>
                    </a:lnTo>
                    <a:lnTo>
                      <a:pt x="11382" y="7808"/>
                    </a:lnTo>
                    <a:lnTo>
                      <a:pt x="11361" y="7797"/>
                    </a:lnTo>
                    <a:lnTo>
                      <a:pt x="11316" y="7777"/>
                    </a:lnTo>
                    <a:lnTo>
                      <a:pt x="11271" y="7759"/>
                    </a:lnTo>
                    <a:lnTo>
                      <a:pt x="11226" y="7743"/>
                    </a:lnTo>
                    <a:lnTo>
                      <a:pt x="11180" y="7729"/>
                    </a:lnTo>
                    <a:lnTo>
                      <a:pt x="11132" y="7717"/>
                    </a:lnTo>
                    <a:lnTo>
                      <a:pt x="11085" y="7707"/>
                    </a:lnTo>
                    <a:lnTo>
                      <a:pt x="11038" y="7698"/>
                    </a:lnTo>
                    <a:lnTo>
                      <a:pt x="10988" y="7691"/>
                    </a:lnTo>
                    <a:lnTo>
                      <a:pt x="10940" y="7685"/>
                    </a:lnTo>
                    <a:lnTo>
                      <a:pt x="10891" y="7681"/>
                    </a:lnTo>
                    <a:lnTo>
                      <a:pt x="10842" y="7678"/>
                    </a:lnTo>
                    <a:lnTo>
                      <a:pt x="10791" y="7676"/>
                    </a:lnTo>
                    <a:lnTo>
                      <a:pt x="10741" y="7675"/>
                    </a:lnTo>
                    <a:lnTo>
                      <a:pt x="10691" y="7675"/>
                    </a:lnTo>
                    <a:lnTo>
                      <a:pt x="10641" y="7676"/>
                    </a:lnTo>
                    <a:lnTo>
                      <a:pt x="10590" y="7678"/>
                    </a:lnTo>
                    <a:lnTo>
                      <a:pt x="10540" y="7680"/>
                    </a:lnTo>
                    <a:lnTo>
                      <a:pt x="10439" y="7686"/>
                    </a:lnTo>
                    <a:lnTo>
                      <a:pt x="10340" y="7693"/>
                    </a:lnTo>
                    <a:lnTo>
                      <a:pt x="10143" y="7707"/>
                    </a:lnTo>
                    <a:lnTo>
                      <a:pt x="10047" y="7713"/>
                    </a:lnTo>
                    <a:lnTo>
                      <a:pt x="10000" y="7716"/>
                    </a:lnTo>
                    <a:lnTo>
                      <a:pt x="9954" y="7718"/>
                    </a:lnTo>
                    <a:lnTo>
                      <a:pt x="9954" y="7718"/>
                    </a:lnTo>
                    <a:lnTo>
                      <a:pt x="9906" y="7719"/>
                    </a:lnTo>
                    <a:lnTo>
                      <a:pt x="9859" y="7719"/>
                    </a:lnTo>
                    <a:lnTo>
                      <a:pt x="9812" y="7718"/>
                    </a:lnTo>
                    <a:lnTo>
                      <a:pt x="9764" y="7717"/>
                    </a:lnTo>
                    <a:lnTo>
                      <a:pt x="9716" y="7715"/>
                    </a:lnTo>
                    <a:lnTo>
                      <a:pt x="9668" y="7712"/>
                    </a:lnTo>
                    <a:lnTo>
                      <a:pt x="9621" y="7709"/>
                    </a:lnTo>
                    <a:lnTo>
                      <a:pt x="9572" y="7705"/>
                    </a:lnTo>
                    <a:lnTo>
                      <a:pt x="9525" y="7700"/>
                    </a:lnTo>
                    <a:lnTo>
                      <a:pt x="9477" y="7694"/>
                    </a:lnTo>
                    <a:lnTo>
                      <a:pt x="9430" y="7688"/>
                    </a:lnTo>
                    <a:lnTo>
                      <a:pt x="9381" y="7682"/>
                    </a:lnTo>
                    <a:lnTo>
                      <a:pt x="9286" y="7667"/>
                    </a:lnTo>
                    <a:lnTo>
                      <a:pt x="9190" y="7648"/>
                    </a:lnTo>
                    <a:lnTo>
                      <a:pt x="9096" y="7628"/>
                    </a:lnTo>
                    <a:lnTo>
                      <a:pt x="9001" y="7607"/>
                    </a:lnTo>
                    <a:lnTo>
                      <a:pt x="8907" y="7583"/>
                    </a:lnTo>
                    <a:lnTo>
                      <a:pt x="8814" y="7558"/>
                    </a:lnTo>
                    <a:lnTo>
                      <a:pt x="8722" y="7531"/>
                    </a:lnTo>
                    <a:lnTo>
                      <a:pt x="8630" y="7503"/>
                    </a:lnTo>
                    <a:lnTo>
                      <a:pt x="8540" y="7474"/>
                    </a:lnTo>
                    <a:lnTo>
                      <a:pt x="8450" y="7442"/>
                    </a:lnTo>
                    <a:lnTo>
                      <a:pt x="8450" y="7442"/>
                    </a:lnTo>
                    <a:lnTo>
                      <a:pt x="8357" y="7408"/>
                    </a:lnTo>
                    <a:lnTo>
                      <a:pt x="8264" y="7372"/>
                    </a:lnTo>
                    <a:lnTo>
                      <a:pt x="8172" y="7334"/>
                    </a:lnTo>
                    <a:lnTo>
                      <a:pt x="8082" y="7294"/>
                    </a:lnTo>
                    <a:lnTo>
                      <a:pt x="7992" y="7252"/>
                    </a:lnTo>
                    <a:lnTo>
                      <a:pt x="7904" y="7208"/>
                    </a:lnTo>
                    <a:lnTo>
                      <a:pt x="7816" y="7163"/>
                    </a:lnTo>
                    <a:lnTo>
                      <a:pt x="7730" y="7115"/>
                    </a:lnTo>
                    <a:lnTo>
                      <a:pt x="7644" y="7065"/>
                    </a:lnTo>
                    <a:lnTo>
                      <a:pt x="7560" y="7014"/>
                    </a:lnTo>
                    <a:lnTo>
                      <a:pt x="7478" y="6961"/>
                    </a:lnTo>
                    <a:lnTo>
                      <a:pt x="7396" y="6905"/>
                    </a:lnTo>
                    <a:lnTo>
                      <a:pt x="7316" y="6849"/>
                    </a:lnTo>
                    <a:lnTo>
                      <a:pt x="7236" y="6791"/>
                    </a:lnTo>
                    <a:lnTo>
                      <a:pt x="7159" y="6729"/>
                    </a:lnTo>
                    <a:lnTo>
                      <a:pt x="7082" y="6668"/>
                    </a:lnTo>
                    <a:lnTo>
                      <a:pt x="7008" y="6604"/>
                    </a:lnTo>
                    <a:lnTo>
                      <a:pt x="6935" y="6538"/>
                    </a:lnTo>
                    <a:lnTo>
                      <a:pt x="6863" y="6471"/>
                    </a:lnTo>
                    <a:lnTo>
                      <a:pt x="6794" y="6402"/>
                    </a:lnTo>
                    <a:lnTo>
                      <a:pt x="6725" y="6331"/>
                    </a:lnTo>
                    <a:lnTo>
                      <a:pt x="6692" y="6295"/>
                    </a:lnTo>
                    <a:lnTo>
                      <a:pt x="6659" y="6259"/>
                    </a:lnTo>
                    <a:lnTo>
                      <a:pt x="6627" y="6222"/>
                    </a:lnTo>
                    <a:lnTo>
                      <a:pt x="6595" y="6184"/>
                    </a:lnTo>
                    <a:lnTo>
                      <a:pt x="6563" y="6147"/>
                    </a:lnTo>
                    <a:lnTo>
                      <a:pt x="6532" y="6109"/>
                    </a:lnTo>
                    <a:lnTo>
                      <a:pt x="6501" y="6070"/>
                    </a:lnTo>
                    <a:lnTo>
                      <a:pt x="6471" y="6032"/>
                    </a:lnTo>
                    <a:lnTo>
                      <a:pt x="6442" y="5992"/>
                    </a:lnTo>
                    <a:lnTo>
                      <a:pt x="6412" y="5952"/>
                    </a:lnTo>
                    <a:lnTo>
                      <a:pt x="6383" y="5912"/>
                    </a:lnTo>
                    <a:lnTo>
                      <a:pt x="6355" y="5872"/>
                    </a:lnTo>
                    <a:lnTo>
                      <a:pt x="6327" y="5830"/>
                    </a:lnTo>
                    <a:lnTo>
                      <a:pt x="6300" y="5789"/>
                    </a:lnTo>
                    <a:lnTo>
                      <a:pt x="6274" y="5748"/>
                    </a:lnTo>
                    <a:lnTo>
                      <a:pt x="6248" y="5706"/>
                    </a:lnTo>
                    <a:lnTo>
                      <a:pt x="6221" y="5663"/>
                    </a:lnTo>
                    <a:lnTo>
                      <a:pt x="6196" y="5620"/>
                    </a:lnTo>
                    <a:lnTo>
                      <a:pt x="6172" y="5577"/>
                    </a:lnTo>
                    <a:lnTo>
                      <a:pt x="6148" y="5534"/>
                    </a:lnTo>
                    <a:lnTo>
                      <a:pt x="6124" y="5489"/>
                    </a:lnTo>
                    <a:lnTo>
                      <a:pt x="6102" y="5445"/>
                    </a:lnTo>
                    <a:lnTo>
                      <a:pt x="6102" y="5445"/>
                    </a:lnTo>
                    <a:lnTo>
                      <a:pt x="5999" y="5242"/>
                    </a:lnTo>
                    <a:lnTo>
                      <a:pt x="5897" y="5038"/>
                    </a:lnTo>
                    <a:lnTo>
                      <a:pt x="5795" y="4835"/>
                    </a:lnTo>
                    <a:lnTo>
                      <a:pt x="5692" y="4632"/>
                    </a:lnTo>
                    <a:lnTo>
                      <a:pt x="5589" y="4431"/>
                    </a:lnTo>
                    <a:lnTo>
                      <a:pt x="5537" y="4330"/>
                    </a:lnTo>
                    <a:lnTo>
                      <a:pt x="5484" y="4231"/>
                    </a:lnTo>
                    <a:lnTo>
                      <a:pt x="5430" y="4131"/>
                    </a:lnTo>
                    <a:lnTo>
                      <a:pt x="5376" y="4031"/>
                    </a:lnTo>
                    <a:lnTo>
                      <a:pt x="5320" y="3934"/>
                    </a:lnTo>
                    <a:lnTo>
                      <a:pt x="5265" y="3836"/>
                    </a:lnTo>
                    <a:lnTo>
                      <a:pt x="5208" y="3739"/>
                    </a:lnTo>
                    <a:lnTo>
                      <a:pt x="5150" y="3643"/>
                    </a:lnTo>
                    <a:lnTo>
                      <a:pt x="5091" y="3548"/>
                    </a:lnTo>
                    <a:lnTo>
                      <a:pt x="5031" y="3453"/>
                    </a:lnTo>
                    <a:lnTo>
                      <a:pt x="4969" y="3360"/>
                    </a:lnTo>
                    <a:lnTo>
                      <a:pt x="4907" y="3267"/>
                    </a:lnTo>
                    <a:lnTo>
                      <a:pt x="4843" y="3176"/>
                    </a:lnTo>
                    <a:lnTo>
                      <a:pt x="4776" y="3085"/>
                    </a:lnTo>
                    <a:lnTo>
                      <a:pt x="4709" y="2996"/>
                    </a:lnTo>
                    <a:lnTo>
                      <a:pt x="4640" y="2908"/>
                    </a:lnTo>
                    <a:lnTo>
                      <a:pt x="4570" y="2821"/>
                    </a:lnTo>
                    <a:lnTo>
                      <a:pt x="4497" y="2735"/>
                    </a:lnTo>
                    <a:lnTo>
                      <a:pt x="4422" y="2652"/>
                    </a:lnTo>
                    <a:lnTo>
                      <a:pt x="4385" y="2609"/>
                    </a:lnTo>
                    <a:lnTo>
                      <a:pt x="4346" y="2568"/>
                    </a:lnTo>
                    <a:lnTo>
                      <a:pt x="4308" y="2528"/>
                    </a:lnTo>
                    <a:lnTo>
                      <a:pt x="4267" y="2487"/>
                    </a:lnTo>
                    <a:lnTo>
                      <a:pt x="4228" y="2448"/>
                    </a:lnTo>
                    <a:lnTo>
                      <a:pt x="4187" y="2407"/>
                    </a:lnTo>
                    <a:lnTo>
                      <a:pt x="4146" y="2368"/>
                    </a:lnTo>
                    <a:lnTo>
                      <a:pt x="4104" y="2329"/>
                    </a:lnTo>
                    <a:lnTo>
                      <a:pt x="4062" y="2291"/>
                    </a:lnTo>
                    <a:lnTo>
                      <a:pt x="4019" y="2253"/>
                    </a:lnTo>
                    <a:lnTo>
                      <a:pt x="3976" y="2215"/>
                    </a:lnTo>
                    <a:lnTo>
                      <a:pt x="3931" y="2178"/>
                    </a:lnTo>
                    <a:lnTo>
                      <a:pt x="3887" y="2141"/>
                    </a:lnTo>
                    <a:lnTo>
                      <a:pt x="3842" y="2105"/>
                    </a:lnTo>
                    <a:lnTo>
                      <a:pt x="3796" y="2069"/>
                    </a:lnTo>
                    <a:lnTo>
                      <a:pt x="3749" y="2033"/>
                    </a:lnTo>
                    <a:lnTo>
                      <a:pt x="3702" y="1999"/>
                    </a:lnTo>
                    <a:lnTo>
                      <a:pt x="3654" y="1964"/>
                    </a:lnTo>
                    <a:lnTo>
                      <a:pt x="3606" y="1931"/>
                    </a:lnTo>
                    <a:lnTo>
                      <a:pt x="3556" y="1897"/>
                    </a:lnTo>
                    <a:lnTo>
                      <a:pt x="3506" y="1863"/>
                    </a:lnTo>
                    <a:lnTo>
                      <a:pt x="3456" y="1831"/>
                    </a:lnTo>
                    <a:lnTo>
                      <a:pt x="3404" y="1799"/>
                    </a:lnTo>
                    <a:lnTo>
                      <a:pt x="3352" y="1768"/>
                    </a:lnTo>
                    <a:lnTo>
                      <a:pt x="3299" y="1737"/>
                    </a:lnTo>
                    <a:lnTo>
                      <a:pt x="3245" y="1706"/>
                    </a:lnTo>
                    <a:lnTo>
                      <a:pt x="3191" y="1676"/>
                    </a:lnTo>
                    <a:lnTo>
                      <a:pt x="3136" y="1647"/>
                    </a:lnTo>
                    <a:lnTo>
                      <a:pt x="3081" y="1618"/>
                    </a:lnTo>
                    <a:lnTo>
                      <a:pt x="3024" y="1590"/>
                    </a:lnTo>
                    <a:lnTo>
                      <a:pt x="2966" y="1562"/>
                    </a:lnTo>
                    <a:lnTo>
                      <a:pt x="2909" y="1535"/>
                    </a:lnTo>
                    <a:lnTo>
                      <a:pt x="2849" y="1508"/>
                    </a:lnTo>
                    <a:lnTo>
                      <a:pt x="2789" y="1482"/>
                    </a:lnTo>
                    <a:lnTo>
                      <a:pt x="2729" y="1457"/>
                    </a:lnTo>
                    <a:lnTo>
                      <a:pt x="2667" y="1432"/>
                    </a:lnTo>
                    <a:lnTo>
                      <a:pt x="2605" y="1408"/>
                    </a:lnTo>
                    <a:lnTo>
                      <a:pt x="2541" y="1385"/>
                    </a:lnTo>
                    <a:lnTo>
                      <a:pt x="2477" y="1362"/>
                    </a:lnTo>
                    <a:lnTo>
                      <a:pt x="2412" y="1338"/>
                    </a:lnTo>
                    <a:lnTo>
                      <a:pt x="2346" y="1317"/>
                    </a:lnTo>
                    <a:lnTo>
                      <a:pt x="2279" y="1296"/>
                    </a:lnTo>
                    <a:lnTo>
                      <a:pt x="2212" y="1276"/>
                    </a:lnTo>
                    <a:lnTo>
                      <a:pt x="2143" y="1256"/>
                    </a:lnTo>
                    <a:lnTo>
                      <a:pt x="2073" y="1237"/>
                    </a:lnTo>
                    <a:lnTo>
                      <a:pt x="2002" y="1218"/>
                    </a:lnTo>
                    <a:lnTo>
                      <a:pt x="1931" y="1201"/>
                    </a:lnTo>
                    <a:lnTo>
                      <a:pt x="1859" y="1184"/>
                    </a:lnTo>
                    <a:lnTo>
                      <a:pt x="1785" y="1166"/>
                    </a:lnTo>
                    <a:lnTo>
                      <a:pt x="1711" y="1151"/>
                    </a:lnTo>
                    <a:lnTo>
                      <a:pt x="1635" y="1136"/>
                    </a:lnTo>
                    <a:lnTo>
                      <a:pt x="1559" y="1121"/>
                    </a:lnTo>
                    <a:lnTo>
                      <a:pt x="1481" y="1108"/>
                    </a:lnTo>
                    <a:lnTo>
                      <a:pt x="1403" y="1095"/>
                    </a:lnTo>
                    <a:lnTo>
                      <a:pt x="1324" y="1083"/>
                    </a:lnTo>
                    <a:lnTo>
                      <a:pt x="1243" y="1071"/>
                    </a:lnTo>
                    <a:lnTo>
                      <a:pt x="1162" y="1061"/>
                    </a:lnTo>
                    <a:lnTo>
                      <a:pt x="1078" y="1051"/>
                    </a:lnTo>
                    <a:lnTo>
                      <a:pt x="995" y="1041"/>
                    </a:lnTo>
                    <a:lnTo>
                      <a:pt x="910" y="1033"/>
                    </a:lnTo>
                    <a:lnTo>
                      <a:pt x="824" y="1025"/>
                    </a:lnTo>
                    <a:lnTo>
                      <a:pt x="737" y="1018"/>
                    </a:lnTo>
                    <a:lnTo>
                      <a:pt x="649" y="1012"/>
                    </a:lnTo>
                    <a:lnTo>
                      <a:pt x="560" y="1007"/>
                    </a:lnTo>
                    <a:lnTo>
                      <a:pt x="470" y="1002"/>
                    </a:lnTo>
                    <a:lnTo>
                      <a:pt x="378" y="998"/>
                    </a:lnTo>
                    <a:lnTo>
                      <a:pt x="286" y="996"/>
                    </a:lnTo>
                    <a:lnTo>
                      <a:pt x="191" y="993"/>
                    </a:lnTo>
                    <a:lnTo>
                      <a:pt x="97" y="992"/>
                    </a:lnTo>
                    <a:lnTo>
                      <a:pt x="0" y="992"/>
                    </a:lnTo>
                    <a:lnTo>
                      <a:pt x="0" y="992"/>
                    </a:lnTo>
                    <a:lnTo>
                      <a:pt x="14" y="991"/>
                    </a:lnTo>
                    <a:lnTo>
                      <a:pt x="28" y="988"/>
                    </a:lnTo>
                    <a:lnTo>
                      <a:pt x="43" y="986"/>
                    </a:lnTo>
                    <a:lnTo>
                      <a:pt x="59" y="982"/>
                    </a:lnTo>
                    <a:lnTo>
                      <a:pt x="75" y="978"/>
                    </a:lnTo>
                    <a:lnTo>
                      <a:pt x="92" y="972"/>
                    </a:lnTo>
                    <a:lnTo>
                      <a:pt x="127" y="959"/>
                    </a:lnTo>
                    <a:lnTo>
                      <a:pt x="163" y="944"/>
                    </a:lnTo>
                    <a:lnTo>
                      <a:pt x="199" y="926"/>
                    </a:lnTo>
                    <a:lnTo>
                      <a:pt x="237" y="907"/>
                    </a:lnTo>
                    <a:lnTo>
                      <a:pt x="275" y="887"/>
                    </a:lnTo>
                    <a:lnTo>
                      <a:pt x="350" y="845"/>
                    </a:lnTo>
                    <a:lnTo>
                      <a:pt x="421" y="803"/>
                    </a:lnTo>
                    <a:lnTo>
                      <a:pt x="456" y="785"/>
                    </a:lnTo>
                    <a:lnTo>
                      <a:pt x="487" y="768"/>
                    </a:lnTo>
                    <a:lnTo>
                      <a:pt x="516" y="753"/>
                    </a:lnTo>
                    <a:lnTo>
                      <a:pt x="542" y="742"/>
                    </a:lnTo>
                    <a:lnTo>
                      <a:pt x="542" y="742"/>
                    </a:lnTo>
                    <a:lnTo>
                      <a:pt x="639" y="703"/>
                    </a:lnTo>
                    <a:lnTo>
                      <a:pt x="735" y="666"/>
                    </a:lnTo>
                    <a:lnTo>
                      <a:pt x="833" y="629"/>
                    </a:lnTo>
                    <a:lnTo>
                      <a:pt x="930" y="594"/>
                    </a:lnTo>
                    <a:lnTo>
                      <a:pt x="1028" y="560"/>
                    </a:lnTo>
                    <a:lnTo>
                      <a:pt x="1126" y="527"/>
                    </a:lnTo>
                    <a:lnTo>
                      <a:pt x="1225" y="495"/>
                    </a:lnTo>
                    <a:lnTo>
                      <a:pt x="1324" y="465"/>
                    </a:lnTo>
                    <a:lnTo>
                      <a:pt x="1423" y="434"/>
                    </a:lnTo>
                    <a:lnTo>
                      <a:pt x="1523" y="405"/>
                    </a:lnTo>
                    <a:lnTo>
                      <a:pt x="1623" y="378"/>
                    </a:lnTo>
                    <a:lnTo>
                      <a:pt x="1724" y="351"/>
                    </a:lnTo>
                    <a:lnTo>
                      <a:pt x="1823" y="325"/>
                    </a:lnTo>
                    <a:lnTo>
                      <a:pt x="1925" y="301"/>
                    </a:lnTo>
                    <a:lnTo>
                      <a:pt x="2026" y="277"/>
                    </a:lnTo>
                    <a:lnTo>
                      <a:pt x="2127" y="253"/>
                    </a:lnTo>
                    <a:lnTo>
                      <a:pt x="2127" y="253"/>
                    </a:lnTo>
                    <a:lnTo>
                      <a:pt x="2257" y="225"/>
                    </a:lnTo>
                    <a:lnTo>
                      <a:pt x="2389" y="199"/>
                    </a:lnTo>
                    <a:lnTo>
                      <a:pt x="2520" y="175"/>
                    </a:lnTo>
                    <a:lnTo>
                      <a:pt x="2653" y="152"/>
                    </a:lnTo>
                    <a:lnTo>
                      <a:pt x="2786" y="130"/>
                    </a:lnTo>
                    <a:lnTo>
                      <a:pt x="2919" y="111"/>
                    </a:lnTo>
                    <a:lnTo>
                      <a:pt x="3052" y="92"/>
                    </a:lnTo>
                    <a:lnTo>
                      <a:pt x="3187" y="75"/>
                    </a:lnTo>
                    <a:lnTo>
                      <a:pt x="3322" y="60"/>
                    </a:lnTo>
                    <a:lnTo>
                      <a:pt x="3457" y="47"/>
                    </a:lnTo>
                    <a:lnTo>
                      <a:pt x="3592" y="35"/>
                    </a:lnTo>
                    <a:lnTo>
                      <a:pt x="3728" y="25"/>
                    </a:lnTo>
                    <a:lnTo>
                      <a:pt x="3864" y="17"/>
                    </a:lnTo>
                    <a:lnTo>
                      <a:pt x="4001" y="10"/>
                    </a:lnTo>
                    <a:lnTo>
                      <a:pt x="4138" y="5"/>
                    </a:lnTo>
                    <a:lnTo>
                      <a:pt x="4274" y="2"/>
                    </a:lnTo>
                    <a:lnTo>
                      <a:pt x="4411" y="0"/>
                    </a:lnTo>
                    <a:lnTo>
                      <a:pt x="4548" y="0"/>
                    </a:lnTo>
                    <a:lnTo>
                      <a:pt x="4685" y="2"/>
                    </a:lnTo>
                    <a:lnTo>
                      <a:pt x="4822" y="5"/>
                    </a:lnTo>
                    <a:lnTo>
                      <a:pt x="4959" y="10"/>
                    </a:lnTo>
                    <a:lnTo>
                      <a:pt x="5096" y="17"/>
                    </a:lnTo>
                    <a:lnTo>
                      <a:pt x="5234" y="25"/>
                    </a:lnTo>
                    <a:lnTo>
                      <a:pt x="5371" y="35"/>
                    </a:lnTo>
                    <a:lnTo>
                      <a:pt x="5507" y="47"/>
                    </a:lnTo>
                    <a:lnTo>
                      <a:pt x="5645" y="60"/>
                    </a:lnTo>
                    <a:lnTo>
                      <a:pt x="5781" y="75"/>
                    </a:lnTo>
                    <a:lnTo>
                      <a:pt x="5918" y="93"/>
                    </a:lnTo>
                    <a:lnTo>
                      <a:pt x="6054" y="111"/>
                    </a:lnTo>
                    <a:lnTo>
                      <a:pt x="6190" y="132"/>
                    </a:lnTo>
                    <a:lnTo>
                      <a:pt x="6326" y="153"/>
                    </a:lnTo>
                    <a:lnTo>
                      <a:pt x="6462" y="177"/>
                    </a:lnTo>
                    <a:lnTo>
                      <a:pt x="6597" y="202"/>
                    </a:lnTo>
                    <a:lnTo>
                      <a:pt x="6731" y="229"/>
                    </a:lnTo>
                    <a:lnTo>
                      <a:pt x="6866" y="258"/>
                    </a:lnTo>
                    <a:lnTo>
                      <a:pt x="7000" y="290"/>
                    </a:lnTo>
                    <a:lnTo>
                      <a:pt x="7134" y="322"/>
                    </a:lnTo>
                    <a:lnTo>
                      <a:pt x="7266" y="356"/>
                    </a:lnTo>
                    <a:lnTo>
                      <a:pt x="7398" y="391"/>
                    </a:lnTo>
                    <a:lnTo>
                      <a:pt x="7531" y="429"/>
                    </a:lnTo>
                    <a:lnTo>
                      <a:pt x="7662" y="469"/>
                    </a:lnTo>
                    <a:lnTo>
                      <a:pt x="7792" y="510"/>
                    </a:lnTo>
                    <a:lnTo>
                      <a:pt x="7922" y="552"/>
                    </a:lnTo>
                    <a:lnTo>
                      <a:pt x="8052" y="597"/>
                    </a:lnTo>
                    <a:lnTo>
                      <a:pt x="8181" y="644"/>
                    </a:lnTo>
                    <a:lnTo>
                      <a:pt x="8308" y="692"/>
                    </a:lnTo>
                    <a:lnTo>
                      <a:pt x="8435" y="742"/>
                    </a:lnTo>
                    <a:lnTo>
                      <a:pt x="8561" y="793"/>
                    </a:lnTo>
                    <a:lnTo>
                      <a:pt x="8686" y="847"/>
                    </a:lnTo>
                    <a:lnTo>
                      <a:pt x="8811" y="902"/>
                    </a:lnTo>
                    <a:lnTo>
                      <a:pt x="8935" y="959"/>
                    </a:lnTo>
                    <a:lnTo>
                      <a:pt x="9057" y="1019"/>
                    </a:lnTo>
                    <a:lnTo>
                      <a:pt x="9178" y="1079"/>
                    </a:lnTo>
                    <a:lnTo>
                      <a:pt x="9299" y="1141"/>
                    </a:lnTo>
                    <a:lnTo>
                      <a:pt x="9419" y="1206"/>
                    </a:lnTo>
                    <a:lnTo>
                      <a:pt x="9537" y="1272"/>
                    </a:lnTo>
                    <a:lnTo>
                      <a:pt x="9655" y="1339"/>
                    </a:lnTo>
                    <a:lnTo>
                      <a:pt x="9771" y="1409"/>
                    </a:lnTo>
                    <a:lnTo>
                      <a:pt x="9886" y="1480"/>
                    </a:lnTo>
                    <a:lnTo>
                      <a:pt x="10000" y="1554"/>
                    </a:lnTo>
                    <a:lnTo>
                      <a:pt x="10113" y="1629"/>
                    </a:lnTo>
                    <a:lnTo>
                      <a:pt x="10224" y="1706"/>
                    </a:lnTo>
                    <a:lnTo>
                      <a:pt x="10335" y="1785"/>
                    </a:lnTo>
                    <a:lnTo>
                      <a:pt x="10443" y="1865"/>
                    </a:lnTo>
                    <a:lnTo>
                      <a:pt x="10443" y="1865"/>
                    </a:lnTo>
                    <a:lnTo>
                      <a:pt x="10498" y="1907"/>
                    </a:lnTo>
                    <a:lnTo>
                      <a:pt x="10551" y="1948"/>
                    </a:lnTo>
                    <a:lnTo>
                      <a:pt x="10604" y="1990"/>
                    </a:lnTo>
                    <a:lnTo>
                      <a:pt x="10657" y="2033"/>
                    </a:lnTo>
                    <a:lnTo>
                      <a:pt x="10709" y="2077"/>
                    </a:lnTo>
                    <a:lnTo>
                      <a:pt x="10760" y="2121"/>
                    </a:lnTo>
                    <a:lnTo>
                      <a:pt x="10811" y="2165"/>
                    </a:lnTo>
                    <a:lnTo>
                      <a:pt x="10862" y="2209"/>
                    </a:lnTo>
                    <a:lnTo>
                      <a:pt x="10911" y="2255"/>
                    </a:lnTo>
                    <a:lnTo>
                      <a:pt x="10961" y="2301"/>
                    </a:lnTo>
                    <a:lnTo>
                      <a:pt x="11010" y="2347"/>
                    </a:lnTo>
                    <a:lnTo>
                      <a:pt x="11058" y="2394"/>
                    </a:lnTo>
                    <a:lnTo>
                      <a:pt x="11106" y="2442"/>
                    </a:lnTo>
                    <a:lnTo>
                      <a:pt x="11152" y="2490"/>
                    </a:lnTo>
                    <a:lnTo>
                      <a:pt x="11200" y="2538"/>
                    </a:lnTo>
                    <a:lnTo>
                      <a:pt x="11245" y="2586"/>
                    </a:lnTo>
                    <a:lnTo>
                      <a:pt x="11291" y="2637"/>
                    </a:lnTo>
                    <a:lnTo>
                      <a:pt x="11335" y="2686"/>
                    </a:lnTo>
                    <a:lnTo>
                      <a:pt x="11380" y="2736"/>
                    </a:lnTo>
                    <a:lnTo>
                      <a:pt x="11423" y="2787"/>
                    </a:lnTo>
                    <a:lnTo>
                      <a:pt x="11466" y="2839"/>
                    </a:lnTo>
                    <a:lnTo>
                      <a:pt x="11508" y="2890"/>
                    </a:lnTo>
                    <a:lnTo>
                      <a:pt x="11550" y="2942"/>
                    </a:lnTo>
                    <a:lnTo>
                      <a:pt x="11591" y="2996"/>
                    </a:lnTo>
                    <a:lnTo>
                      <a:pt x="11630" y="3049"/>
                    </a:lnTo>
                    <a:lnTo>
                      <a:pt x="11670" y="3102"/>
                    </a:lnTo>
                    <a:lnTo>
                      <a:pt x="11709" y="3157"/>
                    </a:lnTo>
                    <a:lnTo>
                      <a:pt x="11747" y="3211"/>
                    </a:lnTo>
                    <a:lnTo>
                      <a:pt x="11784" y="3266"/>
                    </a:lnTo>
                    <a:lnTo>
                      <a:pt x="11821" y="3321"/>
                    </a:lnTo>
                    <a:lnTo>
                      <a:pt x="11856" y="3377"/>
                    </a:lnTo>
                    <a:lnTo>
                      <a:pt x="11892" y="3433"/>
                    </a:lnTo>
                    <a:lnTo>
                      <a:pt x="11927" y="3490"/>
                    </a:lnTo>
                    <a:lnTo>
                      <a:pt x="11960" y="3548"/>
                    </a:lnTo>
                    <a:lnTo>
                      <a:pt x="11993" y="3605"/>
                    </a:lnTo>
                    <a:lnTo>
                      <a:pt x="12025" y="3663"/>
                    </a:lnTo>
                    <a:lnTo>
                      <a:pt x="12057" y="3722"/>
                    </a:lnTo>
                    <a:lnTo>
                      <a:pt x="12087" y="3780"/>
                    </a:lnTo>
                    <a:lnTo>
                      <a:pt x="12117" y="3839"/>
                    </a:lnTo>
                    <a:lnTo>
                      <a:pt x="12146" y="3900"/>
                    </a:lnTo>
                    <a:lnTo>
                      <a:pt x="12174" y="3959"/>
                    </a:lnTo>
                    <a:lnTo>
                      <a:pt x="12201" y="4019"/>
                    </a:lnTo>
                    <a:lnTo>
                      <a:pt x="12228" y="4081"/>
                    </a:lnTo>
                    <a:lnTo>
                      <a:pt x="12253" y="4142"/>
                    </a:lnTo>
                    <a:lnTo>
                      <a:pt x="12278" y="4203"/>
                    </a:lnTo>
                    <a:lnTo>
                      <a:pt x="12302" y="4266"/>
                    </a:lnTo>
                    <a:lnTo>
                      <a:pt x="12325" y="4328"/>
                    </a:lnTo>
                    <a:lnTo>
                      <a:pt x="12347" y="4391"/>
                    </a:lnTo>
                    <a:lnTo>
                      <a:pt x="12368" y="4455"/>
                    </a:lnTo>
                    <a:lnTo>
                      <a:pt x="12388" y="4518"/>
                    </a:lnTo>
                    <a:lnTo>
                      <a:pt x="12408" y="4582"/>
                    </a:lnTo>
                    <a:lnTo>
                      <a:pt x="12427" y="4647"/>
                    </a:lnTo>
                    <a:lnTo>
                      <a:pt x="12444" y="4711"/>
                    </a:lnTo>
                    <a:lnTo>
                      <a:pt x="12461" y="4777"/>
                    </a:lnTo>
                    <a:lnTo>
                      <a:pt x="12476" y="4842"/>
                    </a:lnTo>
                    <a:lnTo>
                      <a:pt x="12491" y="4907"/>
                    </a:lnTo>
                    <a:lnTo>
                      <a:pt x="12505" y="4974"/>
                    </a:lnTo>
                    <a:lnTo>
                      <a:pt x="12517" y="5040"/>
                    </a:lnTo>
                    <a:lnTo>
                      <a:pt x="12529" y="5107"/>
                    </a:lnTo>
                    <a:lnTo>
                      <a:pt x="12540" y="5175"/>
                    </a:lnTo>
                    <a:lnTo>
                      <a:pt x="12550" y="5242"/>
                    </a:lnTo>
                    <a:lnTo>
                      <a:pt x="12558" y="5309"/>
                    </a:lnTo>
                    <a:lnTo>
                      <a:pt x="12566" y="5378"/>
                    </a:lnTo>
                    <a:lnTo>
                      <a:pt x="12574" y="5446"/>
                    </a:lnTo>
                    <a:lnTo>
                      <a:pt x="12574" y="5446"/>
                    </a:lnTo>
                    <a:lnTo>
                      <a:pt x="12578" y="5497"/>
                    </a:lnTo>
                    <a:lnTo>
                      <a:pt x="12582" y="5547"/>
                    </a:lnTo>
                    <a:lnTo>
                      <a:pt x="12585" y="5597"/>
                    </a:lnTo>
                    <a:lnTo>
                      <a:pt x="12587" y="5647"/>
                    </a:lnTo>
                    <a:lnTo>
                      <a:pt x="12589" y="5698"/>
                    </a:lnTo>
                    <a:lnTo>
                      <a:pt x="12590" y="5748"/>
                    </a:lnTo>
                    <a:lnTo>
                      <a:pt x="12590" y="5797"/>
                    </a:lnTo>
                    <a:lnTo>
                      <a:pt x="12590" y="5847"/>
                    </a:lnTo>
                    <a:lnTo>
                      <a:pt x="12588" y="5947"/>
                    </a:lnTo>
                    <a:lnTo>
                      <a:pt x="12584" y="6046"/>
                    </a:lnTo>
                    <a:lnTo>
                      <a:pt x="12577" y="6144"/>
                    </a:lnTo>
                    <a:lnTo>
                      <a:pt x="12567" y="6243"/>
                    </a:lnTo>
                    <a:lnTo>
                      <a:pt x="12556" y="6341"/>
                    </a:lnTo>
                    <a:lnTo>
                      <a:pt x="12543" y="6439"/>
                    </a:lnTo>
                    <a:lnTo>
                      <a:pt x="12528" y="6536"/>
                    </a:lnTo>
                    <a:lnTo>
                      <a:pt x="12511" y="6633"/>
                    </a:lnTo>
                    <a:lnTo>
                      <a:pt x="12492" y="6729"/>
                    </a:lnTo>
                    <a:lnTo>
                      <a:pt x="12471" y="6826"/>
                    </a:lnTo>
                    <a:lnTo>
                      <a:pt x="12448" y="6922"/>
                    </a:lnTo>
                    <a:lnTo>
                      <a:pt x="12424" y="7018"/>
                    </a:lnTo>
                    <a:lnTo>
                      <a:pt x="12398" y="7113"/>
                    </a:lnTo>
                    <a:lnTo>
                      <a:pt x="12369" y="7208"/>
                    </a:lnTo>
                    <a:lnTo>
                      <a:pt x="12340" y="7303"/>
                    </a:lnTo>
                    <a:lnTo>
                      <a:pt x="12309" y="7396"/>
                    </a:lnTo>
                    <a:lnTo>
                      <a:pt x="12276" y="7490"/>
                    </a:lnTo>
                    <a:lnTo>
                      <a:pt x="12243" y="7583"/>
                    </a:lnTo>
                    <a:lnTo>
                      <a:pt x="12207" y="7676"/>
                    </a:lnTo>
                    <a:lnTo>
                      <a:pt x="12170" y="7768"/>
                    </a:lnTo>
                    <a:lnTo>
                      <a:pt x="12133" y="7861"/>
                    </a:lnTo>
                    <a:lnTo>
                      <a:pt x="12094" y="7952"/>
                    </a:lnTo>
                    <a:lnTo>
                      <a:pt x="12054" y="8044"/>
                    </a:lnTo>
                    <a:lnTo>
                      <a:pt x="12013" y="8134"/>
                    </a:lnTo>
                    <a:lnTo>
                      <a:pt x="11971" y="8225"/>
                    </a:lnTo>
                    <a:lnTo>
                      <a:pt x="11928" y="8315"/>
                    </a:lnTo>
                    <a:lnTo>
                      <a:pt x="11884" y="8405"/>
                    </a:lnTo>
                    <a:lnTo>
                      <a:pt x="11839" y="8493"/>
                    </a:lnTo>
                    <a:lnTo>
                      <a:pt x="11839" y="8493"/>
                    </a:lnTo>
                    <a:close/>
                  </a:path>
                </a:pathLst>
              </a:custGeom>
              <a:solidFill>
                <a:srgbClr val="00697D"/>
              </a:solidFill>
              <a:ln>
                <a:noFill/>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96" name="TextBox 10"/>
              <p:cNvSpPr txBox="1"/>
              <p:nvPr/>
            </p:nvSpPr>
            <p:spPr>
              <a:xfrm rot="720000">
                <a:off x="733037" y="2449369"/>
                <a:ext cx="953303" cy="418843"/>
              </a:xfrm>
              <a:prstGeom prst="rect">
                <a:avLst/>
              </a:prstGeom>
              <a:noFill/>
            </p:spPr>
            <p:txBody>
              <a:bodyPr wrap="none" rtlCol="0">
                <a:spAutoFit/>
              </a:bodyPr>
              <a:lstStyle/>
              <a:p>
                <a:pPr algn="r"/>
                <a:r>
                  <a:rPr lang="en-US" sz="1200" dirty="0" smtClean="0">
                    <a:solidFill>
                      <a:schemeClr val="bg1">
                        <a:lumMod val="95000"/>
                      </a:schemeClr>
                    </a:solidFill>
                    <a:latin typeface="Arial" panose="020B0604020202020204" pitchFamily="34" charset="0"/>
                    <a:ea typeface="汉仪中等线简" panose="02010609000101010101" pitchFamily="49" charset="-122"/>
                    <a:cs typeface="Arial" panose="020B0604020202020204" pitchFamily="34" charset="0"/>
                  </a:rPr>
                  <a:t>01</a:t>
                </a:r>
              </a:p>
              <a:p>
                <a:r>
                  <a:rPr lang="en-US" altLang="zh-CN" sz="1400" b="1" dirty="0">
                    <a:solidFill>
                      <a:schemeClr val="bg1">
                        <a:lumMod val="95000"/>
                      </a:schemeClr>
                    </a:solidFill>
                    <a:latin typeface="Arial" panose="020B0604020202020204" pitchFamily="34" charset="0"/>
                    <a:ea typeface="汉仪中等线简" panose="02010609000101010101" pitchFamily="49" charset="-122"/>
                    <a:cs typeface="Arial" panose="020B0604020202020204" pitchFamily="34" charset="0"/>
                  </a:rPr>
                  <a:t>ADD TITLE</a:t>
                </a:r>
              </a:p>
            </p:txBody>
          </p:sp>
          <p:sp>
            <p:nvSpPr>
              <p:cNvPr id="97" name="TextBox 11"/>
              <p:cNvSpPr txBox="1"/>
              <p:nvPr/>
            </p:nvSpPr>
            <p:spPr>
              <a:xfrm rot="720000">
                <a:off x="2648987" y="2443689"/>
                <a:ext cx="953303" cy="418843"/>
              </a:xfrm>
              <a:prstGeom prst="rect">
                <a:avLst/>
              </a:prstGeom>
              <a:noFill/>
            </p:spPr>
            <p:txBody>
              <a:bodyPr wrap="none" rtlCol="0">
                <a:spAutoFit/>
              </a:bodyPr>
              <a:lstStyle/>
              <a:p>
                <a:r>
                  <a:rPr lang="en-US" sz="1200" dirty="0" smtClean="0">
                    <a:solidFill>
                      <a:schemeClr val="bg1">
                        <a:lumMod val="95000"/>
                      </a:schemeClr>
                    </a:solidFill>
                    <a:latin typeface="Arial" panose="020B0604020202020204" pitchFamily="34" charset="0"/>
                    <a:ea typeface="汉仪中等线简" panose="02010609000101010101" pitchFamily="49" charset="-122"/>
                    <a:cs typeface="Arial" panose="020B0604020202020204" pitchFamily="34" charset="0"/>
                  </a:rPr>
                  <a:t>02</a:t>
                </a:r>
              </a:p>
              <a:p>
                <a:r>
                  <a:rPr lang="en-US" altLang="zh-CN" sz="1400" b="1" dirty="0" smtClean="0">
                    <a:solidFill>
                      <a:schemeClr val="bg1">
                        <a:lumMod val="95000"/>
                      </a:schemeClr>
                    </a:solidFill>
                    <a:latin typeface="Arial" panose="020B0604020202020204" pitchFamily="34" charset="0"/>
                    <a:ea typeface="汉仪中等线简" panose="02010609000101010101" pitchFamily="49" charset="-122"/>
                    <a:cs typeface="Arial" panose="020B0604020202020204" pitchFamily="34" charset="0"/>
                  </a:rPr>
                  <a:t>ADD TITLE</a:t>
                </a:r>
                <a:endParaRPr lang="en-US" sz="1400" b="1" dirty="0">
                  <a:solidFill>
                    <a:schemeClr val="bg1">
                      <a:lumMod val="95000"/>
                    </a:schemeClr>
                  </a:solidFill>
                  <a:latin typeface="Arial" panose="020B0604020202020204" pitchFamily="34" charset="0"/>
                  <a:ea typeface="汉仪中等线简" panose="02010609000101010101" pitchFamily="49" charset="-122"/>
                  <a:cs typeface="Arial" panose="020B0604020202020204" pitchFamily="34" charset="0"/>
                </a:endParaRPr>
              </a:p>
            </p:txBody>
          </p:sp>
          <p:sp>
            <p:nvSpPr>
              <p:cNvPr id="98" name="TextBox 12"/>
              <p:cNvSpPr txBox="1"/>
              <p:nvPr/>
            </p:nvSpPr>
            <p:spPr>
              <a:xfrm rot="720000">
                <a:off x="3179150" y="3918177"/>
                <a:ext cx="953303" cy="418843"/>
              </a:xfrm>
              <a:prstGeom prst="rect">
                <a:avLst/>
              </a:prstGeom>
              <a:noFill/>
            </p:spPr>
            <p:txBody>
              <a:bodyPr wrap="none" rtlCol="0">
                <a:spAutoFit/>
              </a:bodyPr>
              <a:lstStyle/>
              <a:p>
                <a:r>
                  <a:rPr lang="en-US" sz="1200" dirty="0" smtClean="0">
                    <a:solidFill>
                      <a:schemeClr val="bg1">
                        <a:lumMod val="95000"/>
                      </a:schemeClr>
                    </a:solidFill>
                    <a:latin typeface="Arial" panose="020B0604020202020204" pitchFamily="34" charset="0"/>
                    <a:ea typeface="汉仪中等线简" panose="02010609000101010101" pitchFamily="49" charset="-122"/>
                    <a:cs typeface="Arial" panose="020B0604020202020204" pitchFamily="34" charset="0"/>
                  </a:rPr>
                  <a:t>03</a:t>
                </a:r>
              </a:p>
              <a:p>
                <a:r>
                  <a:rPr lang="en-US" altLang="zh-CN" sz="1400" b="1" dirty="0">
                    <a:solidFill>
                      <a:schemeClr val="bg1">
                        <a:lumMod val="95000"/>
                      </a:schemeClr>
                    </a:solidFill>
                    <a:latin typeface="Arial" panose="020B0604020202020204" pitchFamily="34" charset="0"/>
                    <a:ea typeface="汉仪中等线简" panose="02010609000101010101" pitchFamily="49" charset="-122"/>
                    <a:cs typeface="Arial" panose="020B0604020202020204" pitchFamily="34" charset="0"/>
                  </a:rPr>
                  <a:t>ADD TITLE</a:t>
                </a:r>
              </a:p>
            </p:txBody>
          </p:sp>
          <p:sp>
            <p:nvSpPr>
              <p:cNvPr id="99" name="TextBox 13"/>
              <p:cNvSpPr txBox="1"/>
              <p:nvPr/>
            </p:nvSpPr>
            <p:spPr>
              <a:xfrm rot="720000">
                <a:off x="371055" y="4125122"/>
                <a:ext cx="953303" cy="418843"/>
              </a:xfrm>
              <a:prstGeom prst="rect">
                <a:avLst/>
              </a:prstGeom>
              <a:noFill/>
            </p:spPr>
            <p:txBody>
              <a:bodyPr wrap="none" rtlCol="0">
                <a:spAutoFit/>
              </a:bodyPr>
              <a:lstStyle/>
              <a:p>
                <a:pPr algn="r"/>
                <a:r>
                  <a:rPr lang="en-US" sz="1200" dirty="0" smtClean="0">
                    <a:solidFill>
                      <a:schemeClr val="bg1">
                        <a:lumMod val="95000"/>
                      </a:schemeClr>
                    </a:solidFill>
                    <a:latin typeface="Arial" panose="020B0604020202020204" pitchFamily="34" charset="0"/>
                    <a:ea typeface="汉仪中等线简" panose="02010609000101010101" pitchFamily="49" charset="-122"/>
                    <a:cs typeface="Arial" panose="020B0604020202020204" pitchFamily="34" charset="0"/>
                  </a:rPr>
                  <a:t>05</a:t>
                </a:r>
              </a:p>
              <a:p>
                <a:r>
                  <a:rPr lang="en-US" altLang="zh-CN" sz="1400" b="1" dirty="0">
                    <a:solidFill>
                      <a:schemeClr val="bg1">
                        <a:lumMod val="95000"/>
                      </a:schemeClr>
                    </a:solidFill>
                    <a:latin typeface="Arial" panose="020B0604020202020204" pitchFamily="34" charset="0"/>
                    <a:ea typeface="汉仪中等线简" panose="02010609000101010101" pitchFamily="49" charset="-122"/>
                    <a:cs typeface="Arial" panose="020B0604020202020204" pitchFamily="34" charset="0"/>
                  </a:rPr>
                  <a:t>ADD TITLE</a:t>
                </a:r>
              </a:p>
            </p:txBody>
          </p:sp>
          <p:sp>
            <p:nvSpPr>
              <p:cNvPr id="100" name="TextBox 14"/>
              <p:cNvSpPr txBox="1"/>
              <p:nvPr/>
            </p:nvSpPr>
            <p:spPr>
              <a:xfrm rot="720000">
                <a:off x="1776940" y="5056984"/>
                <a:ext cx="953303" cy="418843"/>
              </a:xfrm>
              <a:prstGeom prst="rect">
                <a:avLst/>
              </a:prstGeom>
              <a:noFill/>
            </p:spPr>
            <p:txBody>
              <a:bodyPr wrap="none" rtlCol="0">
                <a:spAutoFit/>
              </a:bodyPr>
              <a:lstStyle/>
              <a:p>
                <a:pPr algn="ctr"/>
                <a:r>
                  <a:rPr lang="en-US" sz="1200" dirty="0" smtClean="0">
                    <a:solidFill>
                      <a:schemeClr val="bg1">
                        <a:lumMod val="95000"/>
                      </a:schemeClr>
                    </a:solidFill>
                    <a:latin typeface="Arial" panose="020B0604020202020204" pitchFamily="34" charset="0"/>
                    <a:ea typeface="汉仪中等线简" panose="02010609000101010101" pitchFamily="49" charset="-122"/>
                    <a:cs typeface="Arial" panose="020B0604020202020204" pitchFamily="34" charset="0"/>
                  </a:rPr>
                  <a:t>04</a:t>
                </a:r>
              </a:p>
              <a:p>
                <a:r>
                  <a:rPr lang="en-US" altLang="zh-CN" sz="1400" b="1" dirty="0">
                    <a:solidFill>
                      <a:schemeClr val="bg1">
                        <a:lumMod val="95000"/>
                      </a:schemeClr>
                    </a:solidFill>
                    <a:latin typeface="Arial" panose="020B0604020202020204" pitchFamily="34" charset="0"/>
                    <a:ea typeface="汉仪中等线简" panose="02010609000101010101" pitchFamily="49" charset="-122"/>
                    <a:cs typeface="Arial" panose="020B0604020202020204" pitchFamily="34" charset="0"/>
                  </a:rPr>
                  <a:t>ADD TITLE</a:t>
                </a:r>
              </a:p>
            </p:txBody>
          </p:sp>
        </p:grpSp>
        <p:grpSp>
          <p:nvGrpSpPr>
            <p:cNvPr id="77" name="组合 1310"/>
            <p:cNvGrpSpPr>
              <a:grpSpLocks/>
            </p:cNvGrpSpPr>
            <p:nvPr/>
          </p:nvGrpSpPr>
          <p:grpSpPr bwMode="auto">
            <a:xfrm>
              <a:off x="2310879" y="3628790"/>
              <a:ext cx="913127" cy="508494"/>
              <a:chOff x="1543050" y="4243389"/>
              <a:chExt cx="669926" cy="373063"/>
            </a:xfrm>
            <a:solidFill>
              <a:schemeClr val="tx1">
                <a:lumMod val="65000"/>
                <a:lumOff val="35000"/>
              </a:schemeClr>
            </a:solidFill>
          </p:grpSpPr>
          <p:sp>
            <p:nvSpPr>
              <p:cNvPr id="78" name="Freeform 1027"/>
              <p:cNvSpPr>
                <a:spLocks/>
              </p:cNvSpPr>
              <p:nvPr/>
            </p:nvSpPr>
            <p:spPr bwMode="auto">
              <a:xfrm>
                <a:off x="2081213" y="4471989"/>
                <a:ext cx="131763" cy="125413"/>
              </a:xfrm>
              <a:custGeom>
                <a:avLst/>
                <a:gdLst>
                  <a:gd name="T0" fmla="*/ 2147483646 w 66"/>
                  <a:gd name="T1" fmla="*/ 2147483646 h 63"/>
                  <a:gd name="T2" fmla="*/ 0 w 66"/>
                  <a:gd name="T3" fmla="*/ 2147483646 h 63"/>
                  <a:gd name="T4" fmla="*/ 0 w 66"/>
                  <a:gd name="T5" fmla="*/ 2147483646 h 63"/>
                  <a:gd name="T6" fmla="*/ 2147483646 w 66"/>
                  <a:gd name="T7" fmla="*/ 0 h 63"/>
                  <a:gd name="T8" fmla="*/ 2147483646 w 66"/>
                  <a:gd name="T9" fmla="*/ 0 h 63"/>
                  <a:gd name="T10" fmla="*/ 2147483646 w 66"/>
                  <a:gd name="T11" fmla="*/ 2147483646 h 63"/>
                  <a:gd name="T12" fmla="*/ 2147483646 w 66"/>
                  <a:gd name="T13" fmla="*/ 2147483646 h 63"/>
                  <a:gd name="T14" fmla="*/ 2147483646 w 66"/>
                  <a:gd name="T15" fmla="*/ 2147483646 h 63"/>
                  <a:gd name="T16" fmla="*/ 2147483646 w 66"/>
                  <a:gd name="T17" fmla="*/ 2147483646 h 63"/>
                  <a:gd name="T18" fmla="*/ 2147483646 w 66"/>
                  <a:gd name="T19" fmla="*/ 2147483646 h 63"/>
                  <a:gd name="T20" fmla="*/ 2147483646 w 66"/>
                  <a:gd name="T21" fmla="*/ 2147483646 h 63"/>
                  <a:gd name="T22" fmla="*/ 2147483646 w 66"/>
                  <a:gd name="T23" fmla="*/ 0 h 63"/>
                  <a:gd name="T24" fmla="*/ 2147483646 w 66"/>
                  <a:gd name="T25" fmla="*/ 0 h 63"/>
                  <a:gd name="T26" fmla="*/ 2147483646 w 66"/>
                  <a:gd name="T27" fmla="*/ 2147483646 h 63"/>
                  <a:gd name="T28" fmla="*/ 2147483646 w 66"/>
                  <a:gd name="T29" fmla="*/ 2147483646 h 6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66" h="63">
                    <a:moveTo>
                      <a:pt x="66" y="63"/>
                    </a:moveTo>
                    <a:cubicBezTo>
                      <a:pt x="0" y="63"/>
                      <a:pt x="0" y="63"/>
                      <a:pt x="0" y="63"/>
                    </a:cubicBezTo>
                    <a:cubicBezTo>
                      <a:pt x="0" y="56"/>
                      <a:pt x="0" y="47"/>
                      <a:pt x="0" y="35"/>
                    </a:cubicBezTo>
                    <a:cubicBezTo>
                      <a:pt x="0" y="13"/>
                      <a:pt x="11" y="4"/>
                      <a:pt x="20" y="0"/>
                    </a:cubicBezTo>
                    <a:cubicBezTo>
                      <a:pt x="21" y="0"/>
                      <a:pt x="21" y="0"/>
                      <a:pt x="21" y="0"/>
                    </a:cubicBezTo>
                    <a:cubicBezTo>
                      <a:pt x="21" y="6"/>
                      <a:pt x="23" y="11"/>
                      <a:pt x="28" y="14"/>
                    </a:cubicBezTo>
                    <a:cubicBezTo>
                      <a:pt x="21" y="38"/>
                      <a:pt x="21" y="38"/>
                      <a:pt x="21" y="38"/>
                    </a:cubicBezTo>
                    <a:cubicBezTo>
                      <a:pt x="26" y="54"/>
                      <a:pt x="26" y="54"/>
                      <a:pt x="26" y="54"/>
                    </a:cubicBezTo>
                    <a:cubicBezTo>
                      <a:pt x="33" y="39"/>
                      <a:pt x="33" y="39"/>
                      <a:pt x="33" y="39"/>
                    </a:cubicBezTo>
                    <a:cubicBezTo>
                      <a:pt x="30" y="14"/>
                      <a:pt x="30" y="14"/>
                      <a:pt x="30" y="14"/>
                    </a:cubicBezTo>
                    <a:cubicBezTo>
                      <a:pt x="36" y="15"/>
                      <a:pt x="41" y="11"/>
                      <a:pt x="44" y="5"/>
                    </a:cubicBezTo>
                    <a:cubicBezTo>
                      <a:pt x="44" y="3"/>
                      <a:pt x="45" y="1"/>
                      <a:pt x="45" y="0"/>
                    </a:cubicBezTo>
                    <a:cubicBezTo>
                      <a:pt x="46" y="0"/>
                      <a:pt x="46" y="0"/>
                      <a:pt x="46" y="0"/>
                    </a:cubicBezTo>
                    <a:cubicBezTo>
                      <a:pt x="55" y="4"/>
                      <a:pt x="66" y="13"/>
                      <a:pt x="66" y="35"/>
                    </a:cubicBezTo>
                    <a:cubicBezTo>
                      <a:pt x="66" y="47"/>
                      <a:pt x="66" y="56"/>
                      <a:pt x="66"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sp>
            <p:nvSpPr>
              <p:cNvPr id="79" name="Freeform 1028"/>
              <p:cNvSpPr>
                <a:spLocks/>
              </p:cNvSpPr>
              <p:nvPr/>
            </p:nvSpPr>
            <p:spPr bwMode="auto">
              <a:xfrm>
                <a:off x="2119313" y="4402139"/>
                <a:ext cx="55563" cy="73025"/>
              </a:xfrm>
              <a:custGeom>
                <a:avLst/>
                <a:gdLst>
                  <a:gd name="T0" fmla="*/ 2147483646 w 28"/>
                  <a:gd name="T1" fmla="*/ 2147483646 h 36"/>
                  <a:gd name="T2" fmla="*/ 0 w 28"/>
                  <a:gd name="T3" fmla="*/ 2147483646 h 36"/>
                  <a:gd name="T4" fmla="*/ 2147483646 w 28"/>
                  <a:gd name="T5" fmla="*/ 0 h 36"/>
                  <a:gd name="T6" fmla="*/ 2147483646 w 28"/>
                  <a:gd name="T7" fmla="*/ 2147483646 h 36"/>
                  <a:gd name="T8" fmla="*/ 2147483646 w 28"/>
                  <a:gd name="T9" fmla="*/ 2147483646 h 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 h="36">
                    <a:moveTo>
                      <a:pt x="14" y="36"/>
                    </a:moveTo>
                    <a:cubicBezTo>
                      <a:pt x="8" y="36"/>
                      <a:pt x="0" y="28"/>
                      <a:pt x="0" y="18"/>
                    </a:cubicBezTo>
                    <a:cubicBezTo>
                      <a:pt x="0" y="8"/>
                      <a:pt x="3" y="0"/>
                      <a:pt x="14" y="0"/>
                    </a:cubicBezTo>
                    <a:cubicBezTo>
                      <a:pt x="25" y="0"/>
                      <a:pt x="28" y="8"/>
                      <a:pt x="28" y="18"/>
                    </a:cubicBezTo>
                    <a:cubicBezTo>
                      <a:pt x="28" y="28"/>
                      <a:pt x="20" y="36"/>
                      <a:pt x="14"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sp>
            <p:nvSpPr>
              <p:cNvPr id="80" name="Freeform 1029"/>
              <p:cNvSpPr>
                <a:spLocks/>
              </p:cNvSpPr>
              <p:nvPr/>
            </p:nvSpPr>
            <p:spPr bwMode="auto">
              <a:xfrm>
                <a:off x="2028825" y="4321176"/>
                <a:ext cx="131763" cy="127000"/>
              </a:xfrm>
              <a:custGeom>
                <a:avLst/>
                <a:gdLst>
                  <a:gd name="T0" fmla="*/ 2147483646 w 66"/>
                  <a:gd name="T1" fmla="*/ 2147483646 h 64"/>
                  <a:gd name="T2" fmla="*/ 2147483646 w 66"/>
                  <a:gd name="T3" fmla="*/ 2147483646 h 64"/>
                  <a:gd name="T4" fmla="*/ 2147483646 w 66"/>
                  <a:gd name="T5" fmla="*/ 0 h 64"/>
                  <a:gd name="T6" fmla="*/ 2147483646 w 66"/>
                  <a:gd name="T7" fmla="*/ 0 h 64"/>
                  <a:gd name="T8" fmla="*/ 2147483646 w 66"/>
                  <a:gd name="T9" fmla="*/ 2147483646 h 64"/>
                  <a:gd name="T10" fmla="*/ 2147483646 w 66"/>
                  <a:gd name="T11" fmla="*/ 2147483646 h 64"/>
                  <a:gd name="T12" fmla="*/ 2147483646 w 66"/>
                  <a:gd name="T13" fmla="*/ 2147483646 h 64"/>
                  <a:gd name="T14" fmla="*/ 2147483646 w 66"/>
                  <a:gd name="T15" fmla="*/ 2147483646 h 64"/>
                  <a:gd name="T16" fmla="*/ 2147483646 w 66"/>
                  <a:gd name="T17" fmla="*/ 2147483646 h 64"/>
                  <a:gd name="T18" fmla="*/ 0 w 66"/>
                  <a:gd name="T19" fmla="*/ 2147483646 h 64"/>
                  <a:gd name="T20" fmla="*/ 0 w 66"/>
                  <a:gd name="T21" fmla="*/ 2147483646 h 64"/>
                  <a:gd name="T22" fmla="*/ 2147483646 w 66"/>
                  <a:gd name="T23" fmla="*/ 0 h 64"/>
                  <a:gd name="T24" fmla="*/ 2147483646 w 66"/>
                  <a:gd name="T25" fmla="*/ 0 h 64"/>
                  <a:gd name="T26" fmla="*/ 2147483646 w 66"/>
                  <a:gd name="T27" fmla="*/ 2147483646 h 64"/>
                  <a:gd name="T28" fmla="*/ 2147483646 w 66"/>
                  <a:gd name="T29" fmla="*/ 2147483646 h 64"/>
                  <a:gd name="T30" fmla="*/ 2147483646 w 66"/>
                  <a:gd name="T31" fmla="*/ 2147483646 h 64"/>
                  <a:gd name="T32" fmla="*/ 2147483646 w 66"/>
                  <a:gd name="T33" fmla="*/ 2147483646 h 64"/>
                  <a:gd name="T34" fmla="*/ 2147483646 w 66"/>
                  <a:gd name="T35" fmla="*/ 2147483646 h 6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6" h="64">
                    <a:moveTo>
                      <a:pt x="30" y="15"/>
                    </a:moveTo>
                    <a:cubicBezTo>
                      <a:pt x="35" y="16"/>
                      <a:pt x="41" y="12"/>
                      <a:pt x="44" y="5"/>
                    </a:cubicBezTo>
                    <a:cubicBezTo>
                      <a:pt x="44" y="3"/>
                      <a:pt x="45" y="2"/>
                      <a:pt x="45" y="0"/>
                    </a:cubicBezTo>
                    <a:cubicBezTo>
                      <a:pt x="46" y="0"/>
                      <a:pt x="46" y="0"/>
                      <a:pt x="46" y="0"/>
                    </a:cubicBezTo>
                    <a:cubicBezTo>
                      <a:pt x="55" y="4"/>
                      <a:pt x="66" y="14"/>
                      <a:pt x="66" y="35"/>
                    </a:cubicBezTo>
                    <a:cubicBezTo>
                      <a:pt x="66" y="36"/>
                      <a:pt x="66" y="36"/>
                      <a:pt x="66" y="36"/>
                    </a:cubicBezTo>
                    <a:cubicBezTo>
                      <a:pt x="63" y="35"/>
                      <a:pt x="61" y="35"/>
                      <a:pt x="57" y="35"/>
                    </a:cubicBezTo>
                    <a:cubicBezTo>
                      <a:pt x="43" y="35"/>
                      <a:pt x="39" y="45"/>
                      <a:pt x="39" y="59"/>
                    </a:cubicBezTo>
                    <a:cubicBezTo>
                      <a:pt x="39" y="60"/>
                      <a:pt x="39" y="62"/>
                      <a:pt x="39" y="64"/>
                    </a:cubicBezTo>
                    <a:cubicBezTo>
                      <a:pt x="0" y="64"/>
                      <a:pt x="0" y="64"/>
                      <a:pt x="0" y="64"/>
                    </a:cubicBezTo>
                    <a:cubicBezTo>
                      <a:pt x="0" y="57"/>
                      <a:pt x="0" y="48"/>
                      <a:pt x="0" y="35"/>
                    </a:cubicBezTo>
                    <a:cubicBezTo>
                      <a:pt x="0" y="14"/>
                      <a:pt x="11" y="4"/>
                      <a:pt x="20" y="0"/>
                    </a:cubicBezTo>
                    <a:cubicBezTo>
                      <a:pt x="21" y="0"/>
                      <a:pt x="21" y="0"/>
                      <a:pt x="21" y="0"/>
                    </a:cubicBezTo>
                    <a:cubicBezTo>
                      <a:pt x="20" y="6"/>
                      <a:pt x="23" y="12"/>
                      <a:pt x="27" y="14"/>
                    </a:cubicBezTo>
                    <a:cubicBezTo>
                      <a:pt x="21" y="38"/>
                      <a:pt x="21" y="38"/>
                      <a:pt x="21" y="38"/>
                    </a:cubicBezTo>
                    <a:cubicBezTo>
                      <a:pt x="25" y="54"/>
                      <a:pt x="25" y="54"/>
                      <a:pt x="25" y="54"/>
                    </a:cubicBezTo>
                    <a:cubicBezTo>
                      <a:pt x="33" y="39"/>
                      <a:pt x="33" y="39"/>
                      <a:pt x="33" y="39"/>
                    </a:cubicBezTo>
                    <a:lnTo>
                      <a:pt x="3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sp>
            <p:nvSpPr>
              <p:cNvPr id="81" name="Freeform 1030"/>
              <p:cNvSpPr>
                <a:spLocks/>
              </p:cNvSpPr>
              <p:nvPr/>
            </p:nvSpPr>
            <p:spPr bwMode="auto">
              <a:xfrm>
                <a:off x="2066925" y="4251326"/>
                <a:ext cx="55563" cy="74613"/>
              </a:xfrm>
              <a:custGeom>
                <a:avLst/>
                <a:gdLst>
                  <a:gd name="T0" fmla="*/ 2147483646 w 28"/>
                  <a:gd name="T1" fmla="*/ 2147483646 h 37"/>
                  <a:gd name="T2" fmla="*/ 0 w 28"/>
                  <a:gd name="T3" fmla="*/ 2147483646 h 37"/>
                  <a:gd name="T4" fmla="*/ 2147483646 w 28"/>
                  <a:gd name="T5" fmla="*/ 0 h 37"/>
                  <a:gd name="T6" fmla="*/ 2147483646 w 28"/>
                  <a:gd name="T7" fmla="*/ 2147483646 h 37"/>
                  <a:gd name="T8" fmla="*/ 2147483646 w 28"/>
                  <a:gd name="T9" fmla="*/ 2147483646 h 3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 h="37">
                    <a:moveTo>
                      <a:pt x="14" y="37"/>
                    </a:moveTo>
                    <a:cubicBezTo>
                      <a:pt x="8" y="37"/>
                      <a:pt x="0" y="29"/>
                      <a:pt x="0" y="19"/>
                    </a:cubicBezTo>
                    <a:cubicBezTo>
                      <a:pt x="0" y="8"/>
                      <a:pt x="3" y="0"/>
                      <a:pt x="14" y="0"/>
                    </a:cubicBezTo>
                    <a:cubicBezTo>
                      <a:pt x="25" y="0"/>
                      <a:pt x="28" y="8"/>
                      <a:pt x="28" y="19"/>
                    </a:cubicBezTo>
                    <a:cubicBezTo>
                      <a:pt x="28" y="29"/>
                      <a:pt x="20" y="37"/>
                      <a:pt x="14"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sp>
            <p:nvSpPr>
              <p:cNvPr id="82" name="Rectangle 1031"/>
              <p:cNvSpPr>
                <a:spLocks noChangeArrowheads="1"/>
              </p:cNvSpPr>
              <p:nvPr/>
            </p:nvSpPr>
            <p:spPr bwMode="auto">
              <a:xfrm>
                <a:off x="1700213" y="4589464"/>
                <a:ext cx="354013" cy="269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latin typeface="Arial" panose="020B0604020202020204" pitchFamily="34" charset="0"/>
                  <a:cs typeface="Arial" panose="020B0604020202020204" pitchFamily="34" charset="0"/>
                </a:endParaRPr>
              </a:p>
            </p:txBody>
          </p:sp>
          <p:sp>
            <p:nvSpPr>
              <p:cNvPr id="83" name="Freeform 1032"/>
              <p:cNvSpPr>
                <a:spLocks/>
              </p:cNvSpPr>
              <p:nvPr/>
            </p:nvSpPr>
            <p:spPr bwMode="auto">
              <a:xfrm>
                <a:off x="1795463" y="4321176"/>
                <a:ext cx="165100" cy="101600"/>
              </a:xfrm>
              <a:custGeom>
                <a:avLst/>
                <a:gdLst>
                  <a:gd name="T0" fmla="*/ 2147483646 w 83"/>
                  <a:gd name="T1" fmla="*/ 0 h 51"/>
                  <a:gd name="T2" fmla="*/ 2147483646 w 83"/>
                  <a:gd name="T3" fmla="*/ 2147483646 h 51"/>
                  <a:gd name="T4" fmla="*/ 2147483646 w 83"/>
                  <a:gd name="T5" fmla="*/ 2147483646 h 51"/>
                  <a:gd name="T6" fmla="*/ 0 w 83"/>
                  <a:gd name="T7" fmla="*/ 2147483646 h 51"/>
                  <a:gd name="T8" fmla="*/ 0 w 83"/>
                  <a:gd name="T9" fmla="*/ 2147483646 h 51"/>
                  <a:gd name="T10" fmla="*/ 2147483646 w 83"/>
                  <a:gd name="T11" fmla="*/ 0 h 51"/>
                  <a:gd name="T12" fmla="*/ 2147483646 w 83"/>
                  <a:gd name="T13" fmla="*/ 2147483646 h 51"/>
                  <a:gd name="T14" fmla="*/ 2147483646 w 83"/>
                  <a:gd name="T15" fmla="*/ 0 h 5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83" h="51">
                    <a:moveTo>
                      <a:pt x="58" y="0"/>
                    </a:moveTo>
                    <a:cubicBezTo>
                      <a:pt x="69" y="3"/>
                      <a:pt x="83" y="11"/>
                      <a:pt x="83" y="28"/>
                    </a:cubicBezTo>
                    <a:cubicBezTo>
                      <a:pt x="83" y="38"/>
                      <a:pt x="83" y="45"/>
                      <a:pt x="83" y="51"/>
                    </a:cubicBezTo>
                    <a:cubicBezTo>
                      <a:pt x="0" y="51"/>
                      <a:pt x="0" y="51"/>
                      <a:pt x="0" y="51"/>
                    </a:cubicBezTo>
                    <a:cubicBezTo>
                      <a:pt x="0" y="45"/>
                      <a:pt x="0" y="38"/>
                      <a:pt x="0" y="28"/>
                    </a:cubicBezTo>
                    <a:cubicBezTo>
                      <a:pt x="0" y="11"/>
                      <a:pt x="14" y="3"/>
                      <a:pt x="25" y="0"/>
                    </a:cubicBezTo>
                    <a:cubicBezTo>
                      <a:pt x="41" y="45"/>
                      <a:pt x="41" y="45"/>
                      <a:pt x="41" y="45"/>
                    </a:cubicBezTo>
                    <a:lnTo>
                      <a:pt x="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sp>
            <p:nvSpPr>
              <p:cNvPr id="84" name="Freeform 1033"/>
              <p:cNvSpPr>
                <a:spLocks/>
              </p:cNvSpPr>
              <p:nvPr/>
            </p:nvSpPr>
            <p:spPr bwMode="auto">
              <a:xfrm>
                <a:off x="1847850" y="4243389"/>
                <a:ext cx="60325" cy="77788"/>
              </a:xfrm>
              <a:custGeom>
                <a:avLst/>
                <a:gdLst>
                  <a:gd name="T0" fmla="*/ 2147483646 w 30"/>
                  <a:gd name="T1" fmla="*/ 0 h 39"/>
                  <a:gd name="T2" fmla="*/ 2147483646 w 30"/>
                  <a:gd name="T3" fmla="*/ 2147483646 h 39"/>
                  <a:gd name="T4" fmla="*/ 2147483646 w 30"/>
                  <a:gd name="T5" fmla="*/ 2147483646 h 39"/>
                  <a:gd name="T6" fmla="*/ 0 w 30"/>
                  <a:gd name="T7" fmla="*/ 2147483646 h 39"/>
                  <a:gd name="T8" fmla="*/ 2147483646 w 30"/>
                  <a:gd name="T9" fmla="*/ 0 h 3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 h="39">
                    <a:moveTo>
                      <a:pt x="15" y="0"/>
                    </a:moveTo>
                    <a:cubicBezTo>
                      <a:pt x="27" y="0"/>
                      <a:pt x="30" y="9"/>
                      <a:pt x="30" y="20"/>
                    </a:cubicBezTo>
                    <a:cubicBezTo>
                      <a:pt x="30" y="31"/>
                      <a:pt x="22" y="39"/>
                      <a:pt x="15" y="39"/>
                    </a:cubicBezTo>
                    <a:cubicBezTo>
                      <a:pt x="8" y="39"/>
                      <a:pt x="0" y="31"/>
                      <a:pt x="0" y="20"/>
                    </a:cubicBezTo>
                    <a:cubicBezTo>
                      <a:pt x="0" y="9"/>
                      <a:pt x="3"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sp>
            <p:nvSpPr>
              <p:cNvPr id="85" name="Freeform 1034"/>
              <p:cNvSpPr>
                <a:spLocks/>
              </p:cNvSpPr>
              <p:nvPr/>
            </p:nvSpPr>
            <p:spPr bwMode="auto">
              <a:xfrm>
                <a:off x="1868488" y="4329114"/>
                <a:ext cx="23813" cy="61913"/>
              </a:xfrm>
              <a:custGeom>
                <a:avLst/>
                <a:gdLst>
                  <a:gd name="T0" fmla="*/ 2147483646 w 15"/>
                  <a:gd name="T1" fmla="*/ 2147483646 h 39"/>
                  <a:gd name="T2" fmla="*/ 2147483646 w 15"/>
                  <a:gd name="T3" fmla="*/ 2147483646 h 39"/>
                  <a:gd name="T4" fmla="*/ 0 w 15"/>
                  <a:gd name="T5" fmla="*/ 2147483646 h 39"/>
                  <a:gd name="T6" fmla="*/ 2147483646 w 15"/>
                  <a:gd name="T7" fmla="*/ 0 h 39"/>
                  <a:gd name="T8" fmla="*/ 2147483646 w 15"/>
                  <a:gd name="T9" fmla="*/ 0 h 39"/>
                  <a:gd name="T10" fmla="*/ 2147483646 w 15"/>
                  <a:gd name="T11" fmla="*/ 2147483646 h 3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39">
                    <a:moveTo>
                      <a:pt x="15" y="20"/>
                    </a:moveTo>
                    <a:lnTo>
                      <a:pt x="6" y="39"/>
                    </a:lnTo>
                    <a:lnTo>
                      <a:pt x="0" y="20"/>
                    </a:lnTo>
                    <a:lnTo>
                      <a:pt x="5" y="0"/>
                    </a:lnTo>
                    <a:lnTo>
                      <a:pt x="8" y="0"/>
                    </a:lnTo>
                    <a:lnTo>
                      <a:pt x="15"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sp>
            <p:nvSpPr>
              <p:cNvPr id="86" name="Freeform 1035"/>
              <p:cNvSpPr>
                <a:spLocks/>
              </p:cNvSpPr>
              <p:nvPr/>
            </p:nvSpPr>
            <p:spPr bwMode="auto">
              <a:xfrm>
                <a:off x="1682750" y="4438651"/>
                <a:ext cx="392113" cy="139700"/>
              </a:xfrm>
              <a:custGeom>
                <a:avLst/>
                <a:gdLst>
                  <a:gd name="T0" fmla="*/ 0 w 247"/>
                  <a:gd name="T1" fmla="*/ 2147483646 h 88"/>
                  <a:gd name="T2" fmla="*/ 2147483646 w 247"/>
                  <a:gd name="T3" fmla="*/ 0 h 88"/>
                  <a:gd name="T4" fmla="*/ 2147483646 w 247"/>
                  <a:gd name="T5" fmla="*/ 0 h 88"/>
                  <a:gd name="T6" fmla="*/ 2147483646 w 247"/>
                  <a:gd name="T7" fmla="*/ 0 h 88"/>
                  <a:gd name="T8" fmla="*/ 2147483646 w 247"/>
                  <a:gd name="T9" fmla="*/ 0 h 88"/>
                  <a:gd name="T10" fmla="*/ 2147483646 w 247"/>
                  <a:gd name="T11" fmla="*/ 0 h 88"/>
                  <a:gd name="T12" fmla="*/ 2147483646 w 247"/>
                  <a:gd name="T13" fmla="*/ 2147483646 h 88"/>
                  <a:gd name="T14" fmla="*/ 2147483646 w 247"/>
                  <a:gd name="T15" fmla="*/ 2147483646 h 88"/>
                  <a:gd name="T16" fmla="*/ 2147483646 w 247"/>
                  <a:gd name="T17" fmla="*/ 2147483646 h 88"/>
                  <a:gd name="T18" fmla="*/ 0 w 247"/>
                  <a:gd name="T19" fmla="*/ 2147483646 h 8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47" h="88">
                    <a:moveTo>
                      <a:pt x="0" y="88"/>
                    </a:moveTo>
                    <a:lnTo>
                      <a:pt x="49" y="0"/>
                    </a:lnTo>
                    <a:lnTo>
                      <a:pt x="123" y="0"/>
                    </a:lnTo>
                    <a:lnTo>
                      <a:pt x="198" y="0"/>
                    </a:lnTo>
                    <a:lnTo>
                      <a:pt x="247" y="88"/>
                    </a:lnTo>
                    <a:lnTo>
                      <a:pt x="186" y="88"/>
                    </a:lnTo>
                    <a:lnTo>
                      <a:pt x="61" y="88"/>
                    </a:lnTo>
                    <a:lnTo>
                      <a:pt x="0"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sp>
            <p:nvSpPr>
              <p:cNvPr id="87" name="Freeform 1036"/>
              <p:cNvSpPr>
                <a:spLocks/>
              </p:cNvSpPr>
              <p:nvPr/>
            </p:nvSpPr>
            <p:spPr bwMode="auto">
              <a:xfrm>
                <a:off x="1595438" y="4321176"/>
                <a:ext cx="130175" cy="127000"/>
              </a:xfrm>
              <a:custGeom>
                <a:avLst/>
                <a:gdLst>
                  <a:gd name="T0" fmla="*/ 2147483646 w 66"/>
                  <a:gd name="T1" fmla="*/ 2147483646 h 64"/>
                  <a:gd name="T2" fmla="*/ 2147483646 w 66"/>
                  <a:gd name="T3" fmla="*/ 2147483646 h 64"/>
                  <a:gd name="T4" fmla="*/ 2147483646 w 66"/>
                  <a:gd name="T5" fmla="*/ 2147483646 h 64"/>
                  <a:gd name="T6" fmla="*/ 0 w 66"/>
                  <a:gd name="T7" fmla="*/ 2147483646 h 64"/>
                  <a:gd name="T8" fmla="*/ 0 w 66"/>
                  <a:gd name="T9" fmla="*/ 2147483646 h 64"/>
                  <a:gd name="T10" fmla="*/ 2147483646 w 66"/>
                  <a:gd name="T11" fmla="*/ 0 h 64"/>
                  <a:gd name="T12" fmla="*/ 2147483646 w 66"/>
                  <a:gd name="T13" fmla="*/ 0 h 64"/>
                  <a:gd name="T14" fmla="*/ 2147483646 w 66"/>
                  <a:gd name="T15" fmla="*/ 2147483646 h 64"/>
                  <a:gd name="T16" fmla="*/ 2147483646 w 66"/>
                  <a:gd name="T17" fmla="*/ 2147483646 h 64"/>
                  <a:gd name="T18" fmla="*/ 2147483646 w 66"/>
                  <a:gd name="T19" fmla="*/ 2147483646 h 64"/>
                  <a:gd name="T20" fmla="*/ 2147483646 w 66"/>
                  <a:gd name="T21" fmla="*/ 2147483646 h 64"/>
                  <a:gd name="T22" fmla="*/ 2147483646 w 66"/>
                  <a:gd name="T23" fmla="*/ 2147483646 h 64"/>
                  <a:gd name="T24" fmla="*/ 2147483646 w 66"/>
                  <a:gd name="T25" fmla="*/ 2147483646 h 64"/>
                  <a:gd name="T26" fmla="*/ 2147483646 w 66"/>
                  <a:gd name="T27" fmla="*/ 0 h 64"/>
                  <a:gd name="T28" fmla="*/ 2147483646 w 66"/>
                  <a:gd name="T29" fmla="*/ 0 h 64"/>
                  <a:gd name="T30" fmla="*/ 2147483646 w 66"/>
                  <a:gd name="T31" fmla="*/ 2147483646 h 64"/>
                  <a:gd name="T32" fmla="*/ 2147483646 w 66"/>
                  <a:gd name="T33" fmla="*/ 2147483646 h 64"/>
                  <a:gd name="T34" fmla="*/ 2147483646 w 66"/>
                  <a:gd name="T35" fmla="*/ 2147483646 h 6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6" h="64">
                    <a:moveTo>
                      <a:pt x="26" y="64"/>
                    </a:moveTo>
                    <a:cubicBezTo>
                      <a:pt x="27" y="62"/>
                      <a:pt x="27" y="60"/>
                      <a:pt x="27" y="59"/>
                    </a:cubicBezTo>
                    <a:cubicBezTo>
                      <a:pt x="27" y="46"/>
                      <a:pt x="23" y="35"/>
                      <a:pt x="9" y="35"/>
                    </a:cubicBezTo>
                    <a:cubicBezTo>
                      <a:pt x="5" y="35"/>
                      <a:pt x="2" y="35"/>
                      <a:pt x="0" y="37"/>
                    </a:cubicBezTo>
                    <a:cubicBezTo>
                      <a:pt x="0" y="36"/>
                      <a:pt x="0" y="36"/>
                      <a:pt x="0" y="35"/>
                    </a:cubicBezTo>
                    <a:cubicBezTo>
                      <a:pt x="0" y="14"/>
                      <a:pt x="11" y="4"/>
                      <a:pt x="20" y="0"/>
                    </a:cubicBezTo>
                    <a:cubicBezTo>
                      <a:pt x="21" y="0"/>
                      <a:pt x="21" y="0"/>
                      <a:pt x="21" y="0"/>
                    </a:cubicBezTo>
                    <a:cubicBezTo>
                      <a:pt x="21" y="2"/>
                      <a:pt x="22" y="4"/>
                      <a:pt x="22" y="5"/>
                    </a:cubicBezTo>
                    <a:cubicBezTo>
                      <a:pt x="25" y="12"/>
                      <a:pt x="30" y="16"/>
                      <a:pt x="36" y="15"/>
                    </a:cubicBezTo>
                    <a:cubicBezTo>
                      <a:pt x="33" y="39"/>
                      <a:pt x="33" y="39"/>
                      <a:pt x="33" y="39"/>
                    </a:cubicBezTo>
                    <a:cubicBezTo>
                      <a:pt x="40" y="54"/>
                      <a:pt x="40" y="54"/>
                      <a:pt x="40" y="54"/>
                    </a:cubicBezTo>
                    <a:cubicBezTo>
                      <a:pt x="45" y="38"/>
                      <a:pt x="45" y="38"/>
                      <a:pt x="45" y="38"/>
                    </a:cubicBezTo>
                    <a:cubicBezTo>
                      <a:pt x="39" y="14"/>
                      <a:pt x="39" y="14"/>
                      <a:pt x="39" y="14"/>
                    </a:cubicBezTo>
                    <a:cubicBezTo>
                      <a:pt x="43" y="12"/>
                      <a:pt x="46" y="6"/>
                      <a:pt x="45" y="0"/>
                    </a:cubicBezTo>
                    <a:cubicBezTo>
                      <a:pt x="46" y="0"/>
                      <a:pt x="46" y="0"/>
                      <a:pt x="46" y="0"/>
                    </a:cubicBezTo>
                    <a:cubicBezTo>
                      <a:pt x="55" y="4"/>
                      <a:pt x="66" y="14"/>
                      <a:pt x="66" y="35"/>
                    </a:cubicBezTo>
                    <a:cubicBezTo>
                      <a:pt x="66" y="48"/>
                      <a:pt x="66" y="57"/>
                      <a:pt x="66" y="64"/>
                    </a:cubicBezTo>
                    <a:lnTo>
                      <a:pt x="26"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sp>
            <p:nvSpPr>
              <p:cNvPr id="88" name="Freeform 1037"/>
              <p:cNvSpPr>
                <a:spLocks/>
              </p:cNvSpPr>
              <p:nvPr/>
            </p:nvSpPr>
            <p:spPr bwMode="auto">
              <a:xfrm>
                <a:off x="1633538" y="4251326"/>
                <a:ext cx="55563" cy="74613"/>
              </a:xfrm>
              <a:custGeom>
                <a:avLst/>
                <a:gdLst>
                  <a:gd name="T0" fmla="*/ 2147483646 w 28"/>
                  <a:gd name="T1" fmla="*/ 2147483646 h 37"/>
                  <a:gd name="T2" fmla="*/ 0 w 28"/>
                  <a:gd name="T3" fmla="*/ 2147483646 h 37"/>
                  <a:gd name="T4" fmla="*/ 2147483646 w 28"/>
                  <a:gd name="T5" fmla="*/ 0 h 37"/>
                  <a:gd name="T6" fmla="*/ 2147483646 w 28"/>
                  <a:gd name="T7" fmla="*/ 2147483646 h 37"/>
                  <a:gd name="T8" fmla="*/ 2147483646 w 28"/>
                  <a:gd name="T9" fmla="*/ 2147483646 h 3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 h="37">
                    <a:moveTo>
                      <a:pt x="14" y="37"/>
                    </a:moveTo>
                    <a:cubicBezTo>
                      <a:pt x="8" y="37"/>
                      <a:pt x="0" y="29"/>
                      <a:pt x="0" y="19"/>
                    </a:cubicBezTo>
                    <a:cubicBezTo>
                      <a:pt x="0" y="8"/>
                      <a:pt x="3" y="0"/>
                      <a:pt x="14" y="0"/>
                    </a:cubicBezTo>
                    <a:cubicBezTo>
                      <a:pt x="25" y="0"/>
                      <a:pt x="28" y="8"/>
                      <a:pt x="28" y="19"/>
                    </a:cubicBezTo>
                    <a:cubicBezTo>
                      <a:pt x="28" y="29"/>
                      <a:pt x="20" y="37"/>
                      <a:pt x="14"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sp>
            <p:nvSpPr>
              <p:cNvPr id="89" name="Freeform 1038"/>
              <p:cNvSpPr>
                <a:spLocks/>
              </p:cNvSpPr>
              <p:nvPr/>
            </p:nvSpPr>
            <p:spPr bwMode="auto">
              <a:xfrm>
                <a:off x="1543050" y="4471989"/>
                <a:ext cx="131763" cy="125413"/>
              </a:xfrm>
              <a:custGeom>
                <a:avLst/>
                <a:gdLst>
                  <a:gd name="T0" fmla="*/ 2147483646 w 66"/>
                  <a:gd name="T1" fmla="*/ 2147483646 h 63"/>
                  <a:gd name="T2" fmla="*/ 2147483646 w 66"/>
                  <a:gd name="T3" fmla="*/ 0 h 63"/>
                  <a:gd name="T4" fmla="*/ 2147483646 w 66"/>
                  <a:gd name="T5" fmla="*/ 0 h 63"/>
                  <a:gd name="T6" fmla="*/ 2147483646 w 66"/>
                  <a:gd name="T7" fmla="*/ 2147483646 h 63"/>
                  <a:gd name="T8" fmla="*/ 2147483646 w 66"/>
                  <a:gd name="T9" fmla="*/ 2147483646 h 63"/>
                  <a:gd name="T10" fmla="*/ 0 w 66"/>
                  <a:gd name="T11" fmla="*/ 2147483646 h 63"/>
                  <a:gd name="T12" fmla="*/ 0 w 66"/>
                  <a:gd name="T13" fmla="*/ 2147483646 h 63"/>
                  <a:gd name="T14" fmla="*/ 2147483646 w 66"/>
                  <a:gd name="T15" fmla="*/ 0 h 63"/>
                  <a:gd name="T16" fmla="*/ 2147483646 w 66"/>
                  <a:gd name="T17" fmla="*/ 0 h 63"/>
                  <a:gd name="T18" fmla="*/ 2147483646 w 66"/>
                  <a:gd name="T19" fmla="*/ 2147483646 h 63"/>
                  <a:gd name="T20" fmla="*/ 2147483646 w 66"/>
                  <a:gd name="T21" fmla="*/ 2147483646 h 63"/>
                  <a:gd name="T22" fmla="*/ 2147483646 w 66"/>
                  <a:gd name="T23" fmla="*/ 2147483646 h 63"/>
                  <a:gd name="T24" fmla="*/ 2147483646 w 66"/>
                  <a:gd name="T25" fmla="*/ 2147483646 h 63"/>
                  <a:gd name="T26" fmla="*/ 2147483646 w 66"/>
                  <a:gd name="T27" fmla="*/ 2147483646 h 63"/>
                  <a:gd name="T28" fmla="*/ 2147483646 w 66"/>
                  <a:gd name="T29" fmla="*/ 2147483646 h 6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66" h="63">
                    <a:moveTo>
                      <a:pt x="38" y="14"/>
                    </a:moveTo>
                    <a:cubicBezTo>
                      <a:pt x="43" y="11"/>
                      <a:pt x="45" y="6"/>
                      <a:pt x="45" y="0"/>
                    </a:cubicBezTo>
                    <a:cubicBezTo>
                      <a:pt x="46" y="0"/>
                      <a:pt x="46" y="0"/>
                      <a:pt x="46" y="0"/>
                    </a:cubicBezTo>
                    <a:cubicBezTo>
                      <a:pt x="55" y="4"/>
                      <a:pt x="66" y="13"/>
                      <a:pt x="66" y="35"/>
                    </a:cubicBezTo>
                    <a:cubicBezTo>
                      <a:pt x="66" y="47"/>
                      <a:pt x="66" y="56"/>
                      <a:pt x="66" y="63"/>
                    </a:cubicBezTo>
                    <a:cubicBezTo>
                      <a:pt x="0" y="63"/>
                      <a:pt x="0" y="63"/>
                      <a:pt x="0" y="63"/>
                    </a:cubicBezTo>
                    <a:cubicBezTo>
                      <a:pt x="0" y="56"/>
                      <a:pt x="0" y="47"/>
                      <a:pt x="0" y="35"/>
                    </a:cubicBezTo>
                    <a:cubicBezTo>
                      <a:pt x="0" y="13"/>
                      <a:pt x="11" y="4"/>
                      <a:pt x="20" y="0"/>
                    </a:cubicBezTo>
                    <a:cubicBezTo>
                      <a:pt x="21" y="0"/>
                      <a:pt x="21" y="0"/>
                      <a:pt x="21" y="0"/>
                    </a:cubicBezTo>
                    <a:cubicBezTo>
                      <a:pt x="21" y="1"/>
                      <a:pt x="21" y="3"/>
                      <a:pt x="22" y="5"/>
                    </a:cubicBezTo>
                    <a:cubicBezTo>
                      <a:pt x="25" y="11"/>
                      <a:pt x="30" y="15"/>
                      <a:pt x="36" y="14"/>
                    </a:cubicBezTo>
                    <a:cubicBezTo>
                      <a:pt x="33" y="39"/>
                      <a:pt x="33" y="39"/>
                      <a:pt x="33" y="39"/>
                    </a:cubicBezTo>
                    <a:cubicBezTo>
                      <a:pt x="40" y="54"/>
                      <a:pt x="40" y="54"/>
                      <a:pt x="40" y="54"/>
                    </a:cubicBezTo>
                    <a:cubicBezTo>
                      <a:pt x="45" y="38"/>
                      <a:pt x="45" y="38"/>
                      <a:pt x="45" y="38"/>
                    </a:cubicBezTo>
                    <a:lnTo>
                      <a:pt x="38"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sp>
            <p:nvSpPr>
              <p:cNvPr id="90" name="Freeform 1039"/>
              <p:cNvSpPr>
                <a:spLocks/>
              </p:cNvSpPr>
              <p:nvPr/>
            </p:nvSpPr>
            <p:spPr bwMode="auto">
              <a:xfrm>
                <a:off x="1581150" y="4402139"/>
                <a:ext cx="55563" cy="73025"/>
              </a:xfrm>
              <a:custGeom>
                <a:avLst/>
                <a:gdLst>
                  <a:gd name="T0" fmla="*/ 0 w 28"/>
                  <a:gd name="T1" fmla="*/ 2147483646 h 36"/>
                  <a:gd name="T2" fmla="*/ 2147483646 w 28"/>
                  <a:gd name="T3" fmla="*/ 0 h 36"/>
                  <a:gd name="T4" fmla="*/ 2147483646 w 28"/>
                  <a:gd name="T5" fmla="*/ 2147483646 h 36"/>
                  <a:gd name="T6" fmla="*/ 2147483646 w 28"/>
                  <a:gd name="T7" fmla="*/ 2147483646 h 36"/>
                  <a:gd name="T8" fmla="*/ 0 w 28"/>
                  <a:gd name="T9" fmla="*/ 2147483646 h 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 h="36">
                    <a:moveTo>
                      <a:pt x="0" y="18"/>
                    </a:moveTo>
                    <a:cubicBezTo>
                      <a:pt x="0" y="8"/>
                      <a:pt x="3" y="0"/>
                      <a:pt x="14" y="0"/>
                    </a:cubicBezTo>
                    <a:cubicBezTo>
                      <a:pt x="25" y="0"/>
                      <a:pt x="28" y="8"/>
                      <a:pt x="28" y="18"/>
                    </a:cubicBezTo>
                    <a:cubicBezTo>
                      <a:pt x="28" y="28"/>
                      <a:pt x="20" y="36"/>
                      <a:pt x="14" y="36"/>
                    </a:cubicBezTo>
                    <a:cubicBezTo>
                      <a:pt x="8" y="36"/>
                      <a:pt x="0" y="2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37159724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cBhvr>
                                        <p:cTn id="7" dur="500" fill="hold"/>
                                        <p:tgtEl>
                                          <p:spTgt spid="75"/>
                                        </p:tgtEl>
                                        <p:attrNameLst>
                                          <p:attrName>ppt_w</p:attrName>
                                        </p:attrNameLst>
                                      </p:cBhvr>
                                      <p:tavLst>
                                        <p:tav tm="0">
                                          <p:val>
                                            <p:fltVal val="0"/>
                                          </p:val>
                                        </p:tav>
                                        <p:tav tm="100000">
                                          <p:val>
                                            <p:strVal val="#ppt_w"/>
                                          </p:val>
                                        </p:tav>
                                      </p:tavLst>
                                    </p:anim>
                                    <p:anim calcmode="lin" valueType="num">
                                      <p:cBhvr>
                                        <p:cTn id="8" dur="500" fill="hold"/>
                                        <p:tgtEl>
                                          <p:spTgt spid="7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par>
                                <p:cTn id="13" presetID="10" presetClass="entr" presetSubtype="0" fill="hold" nodeType="withEffect">
                                  <p:stCondLst>
                                    <p:cond delay="250"/>
                                  </p:stCondLst>
                                  <p:childTnLst>
                                    <p:set>
                                      <p:cBhvr>
                                        <p:cTn id="14" dur="1" fill="hold">
                                          <p:stCondLst>
                                            <p:cond delay="0"/>
                                          </p:stCondLst>
                                        </p:cTn>
                                        <p:tgtEl>
                                          <p:spTgt spid="45"/>
                                        </p:tgtEl>
                                        <p:attrNameLst>
                                          <p:attrName>style.visibility</p:attrName>
                                        </p:attrNameLst>
                                      </p:cBhvr>
                                      <p:to>
                                        <p:strVal val="visible"/>
                                      </p:to>
                                    </p:set>
                                    <p:animEffect transition="in" filter="fade">
                                      <p:cBhvr>
                                        <p:cTn id="15" dur="500"/>
                                        <p:tgtEl>
                                          <p:spTgt spid="45"/>
                                        </p:tgtEl>
                                      </p:cBhvr>
                                    </p:animEffect>
                                  </p:childTnLst>
                                </p:cTn>
                              </p:par>
                              <p:par>
                                <p:cTn id="16" presetID="10" presetClass="entr" presetSubtype="0" fill="hold" nodeType="withEffect">
                                  <p:stCondLst>
                                    <p:cond delay="500"/>
                                  </p:stCondLst>
                                  <p:childTnLst>
                                    <p:set>
                                      <p:cBhvr>
                                        <p:cTn id="17" dur="1" fill="hold">
                                          <p:stCondLst>
                                            <p:cond delay="0"/>
                                          </p:stCondLst>
                                        </p:cTn>
                                        <p:tgtEl>
                                          <p:spTgt spid="53"/>
                                        </p:tgtEl>
                                        <p:attrNameLst>
                                          <p:attrName>style.visibility</p:attrName>
                                        </p:attrNameLst>
                                      </p:cBhvr>
                                      <p:to>
                                        <p:strVal val="visible"/>
                                      </p:to>
                                    </p:set>
                                    <p:animEffect transition="in" filter="fade">
                                      <p:cBhvr>
                                        <p:cTn id="18" dur="500"/>
                                        <p:tgtEl>
                                          <p:spTgt spid="53"/>
                                        </p:tgtEl>
                                      </p:cBhvr>
                                    </p:animEffect>
                                  </p:childTnLst>
                                </p:cTn>
                              </p:par>
                              <p:par>
                                <p:cTn id="19" presetID="10" presetClass="entr" presetSubtype="0" fill="hold" nodeType="withEffect">
                                  <p:stCondLst>
                                    <p:cond delay="750"/>
                                  </p:stCondLst>
                                  <p:childTnLst>
                                    <p:set>
                                      <p:cBhvr>
                                        <p:cTn id="20" dur="1" fill="hold">
                                          <p:stCondLst>
                                            <p:cond delay="0"/>
                                          </p:stCondLst>
                                        </p:cTn>
                                        <p:tgtEl>
                                          <p:spTgt spid="58"/>
                                        </p:tgtEl>
                                        <p:attrNameLst>
                                          <p:attrName>style.visibility</p:attrName>
                                        </p:attrNameLst>
                                      </p:cBhvr>
                                      <p:to>
                                        <p:strVal val="visible"/>
                                      </p:to>
                                    </p:set>
                                    <p:animEffect transition="in" filter="fade">
                                      <p:cBhvr>
                                        <p:cTn id="21" dur="500"/>
                                        <p:tgtEl>
                                          <p:spTgt spid="58"/>
                                        </p:tgtEl>
                                      </p:cBhvr>
                                    </p:animEffect>
                                  </p:childTnLst>
                                </p:cTn>
                              </p:par>
                              <p:par>
                                <p:cTn id="22" presetID="10" presetClass="entr" presetSubtype="0" fill="hold" nodeType="withEffect">
                                  <p:stCondLst>
                                    <p:cond delay="1000"/>
                                  </p:stCondLst>
                                  <p:childTnLst>
                                    <p:set>
                                      <p:cBhvr>
                                        <p:cTn id="23" dur="1" fill="hold">
                                          <p:stCondLst>
                                            <p:cond delay="0"/>
                                          </p:stCondLst>
                                        </p:cTn>
                                        <p:tgtEl>
                                          <p:spTgt spid="70"/>
                                        </p:tgtEl>
                                        <p:attrNameLst>
                                          <p:attrName>style.visibility</p:attrName>
                                        </p:attrNameLst>
                                      </p:cBhvr>
                                      <p:to>
                                        <p:strVal val="visible"/>
                                      </p:to>
                                    </p:set>
                                    <p:animEffect transition="in" filter="fade">
                                      <p:cBhvr>
                                        <p:cTn id="24"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菱形 6"/>
          <p:cNvSpPr/>
          <p:nvPr/>
        </p:nvSpPr>
        <p:spPr>
          <a:xfrm>
            <a:off x="-3506588" y="-1877119"/>
            <a:ext cx="10612238" cy="10612238"/>
          </a:xfrm>
          <a:prstGeom prst="diamond">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8143874" y="1084943"/>
            <a:ext cx="4048125" cy="4688114"/>
            <a:chOff x="8143874" y="1084943"/>
            <a:chExt cx="4048125" cy="4688114"/>
          </a:xfrm>
        </p:grpSpPr>
        <p:sp>
          <p:nvSpPr>
            <p:cNvPr id="6" name="矩形 5"/>
            <p:cNvSpPr/>
            <p:nvPr/>
          </p:nvSpPr>
          <p:spPr>
            <a:xfrm>
              <a:off x="8143874" y="1084943"/>
              <a:ext cx="4048125" cy="4688114"/>
            </a:xfrm>
            <a:prstGeom prst="rect">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8410730" y="1509486"/>
              <a:ext cx="2485869" cy="3884840"/>
              <a:chOff x="3581400" y="376495"/>
              <a:chExt cx="1993900" cy="3116006"/>
            </a:xfrm>
          </p:grpSpPr>
          <p:sp>
            <p:nvSpPr>
              <p:cNvPr id="18" name="矩形 17"/>
              <p:cNvSpPr/>
              <p:nvPr/>
            </p:nvSpPr>
            <p:spPr>
              <a:xfrm>
                <a:off x="3581400" y="376495"/>
                <a:ext cx="1993900" cy="3116006"/>
              </a:xfrm>
              <a:prstGeom prst="rect">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20" name="组合 19"/>
              <p:cNvGrpSpPr/>
              <p:nvPr/>
            </p:nvGrpSpPr>
            <p:grpSpPr>
              <a:xfrm>
                <a:off x="3694444" y="2592389"/>
                <a:ext cx="1717350" cy="727949"/>
                <a:chOff x="8309481" y="1420360"/>
                <a:chExt cx="1717350" cy="727949"/>
              </a:xfrm>
            </p:grpSpPr>
            <p:sp>
              <p:nvSpPr>
                <p:cNvPr id="22" name="文本框 21"/>
                <p:cNvSpPr txBox="1">
                  <a:spLocks noChangeArrowheads="1"/>
                </p:cNvSpPr>
                <p:nvPr/>
              </p:nvSpPr>
              <p:spPr bwMode="auto">
                <a:xfrm>
                  <a:off x="8309481" y="1679265"/>
                  <a:ext cx="1673718" cy="469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3200" b="1" dirty="0">
                      <a:solidFill>
                        <a:schemeClr val="bg1"/>
                      </a:solidFill>
                      <a:latin typeface="微软雅黑" panose="020B0503020204020204" pitchFamily="34" charset="-122"/>
                      <a:ea typeface="微软雅黑" panose="020B0503020204020204" pitchFamily="34" charset="-122"/>
                    </a:rPr>
                    <a:t>成果展示</a:t>
                  </a:r>
                </a:p>
              </p:txBody>
            </p:sp>
            <p:sp>
              <p:nvSpPr>
                <p:cNvPr id="23" name="矩形 29"/>
                <p:cNvSpPr>
                  <a:spLocks noChangeArrowheads="1"/>
                </p:cNvSpPr>
                <p:nvPr/>
              </p:nvSpPr>
              <p:spPr bwMode="auto">
                <a:xfrm>
                  <a:off x="8309481" y="1420360"/>
                  <a:ext cx="1717350" cy="23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20000"/>
                    </a:lnSpc>
                  </a:pPr>
                  <a:r>
                    <a:rPr lang="en-US" altLang="zh-CN" sz="1200" dirty="0">
                      <a:solidFill>
                        <a:schemeClr val="bg1"/>
                      </a:solidFill>
                      <a:latin typeface="Arial" panose="020B0604020202020204" pitchFamily="34" charset="0"/>
                      <a:cs typeface="Arial" panose="020B0604020202020204" pitchFamily="34" charset="0"/>
                    </a:rPr>
                    <a:t>ABOUT OUR PRODUCTS</a:t>
                  </a:r>
                </a:p>
              </p:txBody>
            </p:sp>
          </p:grpSp>
        </p:grpSp>
        <p:sp>
          <p:nvSpPr>
            <p:cNvPr id="25" name="菱形 24"/>
            <p:cNvSpPr/>
            <p:nvPr/>
          </p:nvSpPr>
          <p:spPr>
            <a:xfrm>
              <a:off x="8670131"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菱形 25"/>
            <p:cNvSpPr/>
            <p:nvPr/>
          </p:nvSpPr>
          <p:spPr>
            <a:xfrm>
              <a:off x="8945166"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菱形 26"/>
            <p:cNvSpPr/>
            <p:nvPr/>
          </p:nvSpPr>
          <p:spPr>
            <a:xfrm>
              <a:off x="9220200" y="3964781"/>
              <a:ext cx="152400" cy="152400"/>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菱形 7"/>
          <p:cNvSpPr/>
          <p:nvPr/>
        </p:nvSpPr>
        <p:spPr>
          <a:xfrm>
            <a:off x="-811267" y="-962025"/>
            <a:ext cx="8782050" cy="8782050"/>
          </a:xfrm>
          <a:prstGeom prst="diamond">
            <a:avLst/>
          </a:prstGeom>
          <a:noFill/>
          <a:ln w="1143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1" y="1084943"/>
            <a:ext cx="8143875" cy="4763938"/>
            <a:chOff x="-1" y="1084943"/>
            <a:chExt cx="8143875" cy="4763938"/>
          </a:xfrm>
        </p:grpSpPr>
        <p:sp>
          <p:nvSpPr>
            <p:cNvPr id="4" name="矩形 3"/>
            <p:cNvSpPr/>
            <p:nvPr/>
          </p:nvSpPr>
          <p:spPr>
            <a:xfrm>
              <a:off x="-1" y="1084943"/>
              <a:ext cx="8143875" cy="4688114"/>
            </a:xfrm>
            <a:prstGeom prst="rect">
              <a:avLst/>
            </a:prstGeom>
            <a:blipFill>
              <a:blip r:embed="rId2"/>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组合 28"/>
            <p:cNvGrpSpPr/>
            <p:nvPr/>
          </p:nvGrpSpPr>
          <p:grpSpPr>
            <a:xfrm>
              <a:off x="-1" y="1084943"/>
              <a:ext cx="8143875" cy="4763938"/>
              <a:chOff x="-1" y="1084943"/>
              <a:chExt cx="8143875" cy="4763938"/>
            </a:xfrm>
          </p:grpSpPr>
          <p:sp>
            <p:nvSpPr>
              <p:cNvPr id="28" name="矩形 27"/>
              <p:cNvSpPr/>
              <p:nvPr/>
            </p:nvSpPr>
            <p:spPr>
              <a:xfrm>
                <a:off x="-1" y="1084943"/>
                <a:ext cx="8143875" cy="4688114"/>
              </a:xfrm>
              <a:prstGeom prst="rect">
                <a:avLst/>
              </a:prstGeom>
              <a:gradFill flip="none" rotWithShape="1">
                <a:gsLst>
                  <a:gs pos="0">
                    <a:schemeClr val="bg1">
                      <a:alpha val="47000"/>
                    </a:schemeClr>
                  </a:gs>
                  <a:gs pos="100000">
                    <a:schemeClr val="bg1">
                      <a:lumMod val="95000"/>
                      <a:alpha val="4000"/>
                    </a:schemeClr>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5610937" y="3986833"/>
                <a:ext cx="2168719" cy="1862048"/>
              </a:xfrm>
              <a:prstGeom prst="rect">
                <a:avLst/>
              </a:prstGeom>
              <a:noFill/>
            </p:spPr>
            <p:txBody>
              <a:bodyPr wrap="square" rtlCol="0">
                <a:spAutoFit/>
              </a:bodyPr>
              <a:lstStyle/>
              <a:p>
                <a:r>
                  <a:rPr lang="en-US" altLang="zh-CN" sz="11500" b="1" i="1" dirty="0" smtClean="0">
                    <a:solidFill>
                      <a:srgbClr val="1F8784"/>
                    </a:solidFill>
                    <a:latin typeface="微软雅黑" panose="020B0503020204020204" pitchFamily="34" charset="-122"/>
                    <a:ea typeface="微软雅黑" panose="020B0503020204020204" pitchFamily="34" charset="-122"/>
                  </a:rPr>
                  <a:t>04</a:t>
                </a:r>
                <a:endParaRPr lang="zh-CN" altLang="en-US" sz="11500" b="1" i="1" dirty="0">
                  <a:solidFill>
                    <a:srgbClr val="1F8784"/>
                  </a:solidFill>
                  <a:latin typeface="微软雅黑" panose="020B0503020204020204" pitchFamily="34" charset="-122"/>
                  <a:ea typeface="微软雅黑" panose="020B0503020204020204" pitchFamily="34" charset="-122"/>
                </a:endParaRPr>
              </a:p>
            </p:txBody>
          </p:sp>
        </p:grpSp>
      </p:grpSp>
      <p:sp>
        <p:nvSpPr>
          <p:cNvPr id="16" name="菱形 15"/>
          <p:cNvSpPr/>
          <p:nvPr/>
        </p:nvSpPr>
        <p:spPr>
          <a:xfrm>
            <a:off x="-2356486" y="1059543"/>
            <a:ext cx="4712972" cy="4712972"/>
          </a:xfrm>
          <a:prstGeom prst="diamond">
            <a:avLst/>
          </a:prstGeom>
          <a:solidFill>
            <a:schemeClr val="bg1">
              <a:alpha val="30000"/>
            </a:schemeClr>
          </a:solidFill>
          <a:ln w="1143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969529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0-#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1+#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decel="60000"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0-#ppt_w/2"/>
                                          </p:val>
                                        </p:tav>
                                        <p:tav tm="100000">
                                          <p:val>
                                            <p:strVal val="#ppt_x"/>
                                          </p:val>
                                        </p:tav>
                                      </p:tavLst>
                                    </p:anim>
                                    <p:anim calcmode="lin" valueType="num">
                                      <p:cBhvr additive="base">
                                        <p:cTn id="17" dur="500" fill="hold"/>
                                        <p:tgtEl>
                                          <p:spTgt spid="8"/>
                                        </p:tgtEl>
                                        <p:attrNameLst>
                                          <p:attrName>ppt_y</p:attrName>
                                        </p:attrNameLst>
                                      </p:cBhvr>
                                      <p:tavLst>
                                        <p:tav tm="0">
                                          <p:val>
                                            <p:strVal val="#ppt_y"/>
                                          </p:val>
                                        </p:tav>
                                        <p:tav tm="100000">
                                          <p:val>
                                            <p:strVal val="#ppt_y"/>
                                          </p:val>
                                        </p:tav>
                                      </p:tavLst>
                                    </p:anim>
                                  </p:childTnLst>
                                </p:cTn>
                              </p:par>
                              <p:par>
                                <p:cTn id="18" presetID="2" presetClass="entr" presetSubtype="8" decel="60000" fill="hold" grpId="0" nodeType="withEffect">
                                  <p:stCondLst>
                                    <p:cond delay="25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0-#ppt_w/2"/>
                                          </p:val>
                                        </p:tav>
                                        <p:tav tm="100000">
                                          <p:val>
                                            <p:strVal val="#ppt_x"/>
                                          </p:val>
                                        </p:tav>
                                      </p:tavLst>
                                    </p:anim>
                                    <p:anim calcmode="lin" valueType="num">
                                      <p:cBhvr additive="base">
                                        <p:cTn id="21" dur="500" fill="hold"/>
                                        <p:tgtEl>
                                          <p:spTgt spid="16"/>
                                        </p:tgtEl>
                                        <p:attrNameLst>
                                          <p:attrName>ppt_y</p:attrName>
                                        </p:attrNameLst>
                                      </p:cBhvr>
                                      <p:tavLst>
                                        <p:tav tm="0">
                                          <p:val>
                                            <p:strVal val="#ppt_y"/>
                                          </p:val>
                                        </p:tav>
                                        <p:tav tm="100000">
                                          <p:val>
                                            <p:strVal val="#ppt_y"/>
                                          </p:val>
                                        </p:tav>
                                      </p:tavLst>
                                    </p:anim>
                                  </p:childTnLst>
                                </p:cTn>
                              </p:par>
                              <p:par>
                                <p:cTn id="22" presetID="10" presetClass="entr" presetSubtype="0" fill="hold" grpId="0" nodeType="withEffect">
                                  <p:stCondLst>
                                    <p:cond delay="5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6" grpId="0" animBg="1"/>
    </p:bld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矩形 16"/>
          <p:cNvSpPr/>
          <p:nvPr/>
        </p:nvSpPr>
        <p:spPr>
          <a:xfrm>
            <a:off x="5464722" y="0"/>
            <a:ext cx="5367831" cy="6858000"/>
          </a:xfrm>
          <a:prstGeom prst="rect">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54240" y="238579"/>
            <a:ext cx="483870" cy="476250"/>
            <a:chOff x="4267200" y="1409700"/>
            <a:chExt cx="483870" cy="476250"/>
          </a:xfrm>
        </p:grpSpPr>
        <p:sp>
          <p:nvSpPr>
            <p:cNvPr id="4" name="矩形 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成果展示</a:t>
            </a:r>
          </a:p>
        </p:txBody>
      </p:sp>
      <p:sp>
        <p:nvSpPr>
          <p:cNvPr id="8"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ABOUT OUR PRODUCTS</a:t>
            </a:r>
          </a:p>
        </p:txBody>
      </p:sp>
      <p:grpSp>
        <p:nvGrpSpPr>
          <p:cNvPr id="28" name="组合 27"/>
          <p:cNvGrpSpPr/>
          <p:nvPr/>
        </p:nvGrpSpPr>
        <p:grpSpPr>
          <a:xfrm>
            <a:off x="11283157" y="493046"/>
            <a:ext cx="573881" cy="276999"/>
            <a:chOff x="11283157" y="493046"/>
            <a:chExt cx="573881" cy="276999"/>
          </a:xfrm>
        </p:grpSpPr>
        <p:sp>
          <p:nvSpPr>
            <p:cNvPr id="26" name="矩形 25"/>
            <p:cNvSpPr/>
            <p:nvPr/>
          </p:nvSpPr>
          <p:spPr>
            <a:xfrm flipH="1">
              <a:off x="11332369" y="536295"/>
              <a:ext cx="468313" cy="190500"/>
            </a:xfrm>
            <a:prstGeom prst="rect">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11283157" y="493046"/>
              <a:ext cx="573881" cy="276999"/>
            </a:xfrm>
            <a:prstGeom prst="rect">
              <a:avLst/>
            </a:prstGeom>
            <a:noFill/>
          </p:spPr>
          <p:txBody>
            <a:bodyPr wrap="square" rtlCol="0">
              <a:spAutoFit/>
            </a:bodyPr>
            <a:lstStyle/>
            <a:p>
              <a:pPr algn="dist"/>
              <a:r>
                <a:rPr lang="en-US" altLang="zh-CN" sz="1200" dirty="0" smtClean="0">
                  <a:solidFill>
                    <a:schemeClr val="bg1"/>
                  </a:solidFill>
                </a:rPr>
                <a:t>LOGO</a:t>
              </a:r>
              <a:endParaRPr lang="zh-CN" altLang="en-US" sz="1200" dirty="0">
                <a:solidFill>
                  <a:schemeClr val="bg1"/>
                </a:solidFill>
              </a:endParaRPr>
            </a:p>
          </p:txBody>
        </p:sp>
      </p:grpSp>
      <p:grpSp>
        <p:nvGrpSpPr>
          <p:cNvPr id="11" name="组合 10"/>
          <p:cNvGrpSpPr/>
          <p:nvPr/>
        </p:nvGrpSpPr>
        <p:grpSpPr>
          <a:xfrm>
            <a:off x="6096000" y="949151"/>
            <a:ext cx="5822185" cy="7559695"/>
            <a:chOff x="6096000" y="1287452"/>
            <a:chExt cx="5822185" cy="7559695"/>
          </a:xfrm>
          <a:effectLst>
            <a:outerShdw blurRad="50800" dist="38100" dir="10800000" algn="r" rotWithShape="0">
              <a:prstClr val="black">
                <a:alpha val="20000"/>
              </a:prstClr>
            </a:outerShdw>
          </a:effectLst>
        </p:grpSpPr>
        <p:pic>
          <p:nvPicPr>
            <p:cNvPr id="15" name="图片 14"/>
            <p:cNvPicPr>
              <a:picLocks noChangeAspect="1"/>
            </p:cNvPicPr>
            <p:nvPr/>
          </p:nvPicPr>
          <p:blipFill>
            <a:blip r:embed="rId2"/>
            <a:stretch>
              <a:fillRect/>
            </a:stretch>
          </p:blipFill>
          <p:spPr>
            <a:xfrm>
              <a:off x="6096000" y="1287452"/>
              <a:ext cx="5822185" cy="7559695"/>
            </a:xfrm>
            <a:prstGeom prst="rect">
              <a:avLst/>
            </a:prstGeom>
          </p:spPr>
        </p:pic>
        <p:sp>
          <p:nvSpPr>
            <p:cNvPr id="16" name="矩形 15"/>
            <p:cNvSpPr/>
            <p:nvPr/>
          </p:nvSpPr>
          <p:spPr>
            <a:xfrm>
              <a:off x="6616317" y="1905000"/>
              <a:ext cx="4781550" cy="6324600"/>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239713" y="2018784"/>
            <a:ext cx="4332287" cy="1622635"/>
            <a:chOff x="239713" y="2018784"/>
            <a:chExt cx="4332287" cy="1622635"/>
          </a:xfrm>
        </p:grpSpPr>
        <p:sp>
          <p:nvSpPr>
            <p:cNvPr id="19" name="文本框 18"/>
            <p:cNvSpPr txBox="1"/>
            <p:nvPr/>
          </p:nvSpPr>
          <p:spPr>
            <a:xfrm>
              <a:off x="239713" y="2662690"/>
              <a:ext cx="4332287" cy="978729"/>
            </a:xfrm>
            <a:prstGeom prst="rect">
              <a:avLst/>
            </a:prstGeom>
            <a:noFill/>
          </p:spPr>
          <p:txBody>
            <a:bodyPr wrap="square" rtlCol="0">
              <a:spAutoFit/>
            </a:bodyPr>
            <a:lstStyle/>
            <a:p>
              <a:pPr>
                <a:lnSpc>
                  <a:spcPct val="120000"/>
                </a:lnSpc>
              </a:pPr>
              <a:r>
                <a:rPr lang="en-US" altLang="zh-CN" sz="4800" b="1" dirty="0" smtClean="0">
                  <a:solidFill>
                    <a:srgbClr val="42A881"/>
                  </a:solidFill>
                  <a:cs typeface="Arial" panose="020B0604020202020204" pitchFamily="34" charset="0"/>
                </a:rPr>
                <a:t>OUR PRODUCTS</a:t>
              </a:r>
            </a:p>
          </p:txBody>
        </p:sp>
        <p:sp>
          <p:nvSpPr>
            <p:cNvPr id="20" name="矩形 19"/>
            <p:cNvSpPr/>
            <p:nvPr/>
          </p:nvSpPr>
          <p:spPr>
            <a:xfrm>
              <a:off x="239713" y="2018784"/>
              <a:ext cx="2165978" cy="978729"/>
            </a:xfrm>
            <a:prstGeom prst="rect">
              <a:avLst/>
            </a:prstGeom>
            <a:noFill/>
          </p:spPr>
          <p:txBody>
            <a:bodyPr wrap="square" rtlCol="0">
              <a:spAutoFit/>
            </a:bodyPr>
            <a:lstStyle/>
            <a:p>
              <a:pPr>
                <a:lnSpc>
                  <a:spcPct val="120000"/>
                </a:lnSpc>
              </a:pPr>
              <a:r>
                <a:rPr lang="en-US" altLang="zh-CN" sz="4800" b="1" dirty="0">
                  <a:solidFill>
                    <a:srgbClr val="42A881"/>
                  </a:solidFill>
                  <a:cs typeface="Arial" panose="020B0604020202020204" pitchFamily="34" charset="0"/>
                </a:rPr>
                <a:t>ABOUT </a:t>
              </a:r>
            </a:p>
          </p:txBody>
        </p:sp>
      </p:grpSp>
      <p:cxnSp>
        <p:nvCxnSpPr>
          <p:cNvPr id="21" name="直接连接符 20"/>
          <p:cNvCxnSpPr/>
          <p:nvPr/>
        </p:nvCxnSpPr>
        <p:spPr>
          <a:xfrm flipH="1">
            <a:off x="334963" y="3916586"/>
            <a:ext cx="720477" cy="0"/>
          </a:xfrm>
          <a:prstGeom prst="line">
            <a:avLst/>
          </a:prstGeom>
          <a:ln w="34925"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239713" y="4250871"/>
            <a:ext cx="3840162" cy="1643527"/>
          </a:xfrm>
          <a:prstGeom prst="rect">
            <a:avLst/>
          </a:prstGeom>
        </p:spPr>
        <p:txBody>
          <a:bodyPr wrap="square">
            <a:spAutoFit/>
          </a:bodyPr>
          <a:lstStyle/>
          <a:p>
            <a:pPr>
              <a:lnSpc>
                <a:spcPct val="120000"/>
              </a:lnSpc>
            </a:pPr>
            <a:r>
              <a:rPr lang="en-US" altLang="zh-CN" sz="1400" dirty="0">
                <a:solidFill>
                  <a:schemeClr val="tx1">
                    <a:lumMod val="75000"/>
                    <a:lumOff val="25000"/>
                  </a:schemeClr>
                </a:solidFill>
                <a:latin typeface="Arial" panose="020B0604020202020204" pitchFamily="34" charset="0"/>
                <a:cs typeface="Arial" panose="020B0604020202020204" pitchFamily="34" charset="0"/>
              </a:rPr>
              <a:t>Once when I was six years old I saw a magnificent picture in a book, called True Stories from Nature, about the primeval forest. It was a picture of a boa constrictor in the act of swallowing an animal. Here is a copy of the drawing.</a:t>
            </a:r>
            <a:endParaRPr lang="zh-CN" altLang="en-US" sz="1400" dirty="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999062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9"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0-#ppt_w/2"/>
                                          </p:val>
                                        </p:tav>
                                        <p:tav tm="100000">
                                          <p:val>
                                            <p:strVal val="#ppt_x"/>
                                          </p:val>
                                        </p:tav>
                                      </p:tavLst>
                                    </p:anim>
                                    <p:anim calcmode="lin" valueType="num">
                                      <p:cBhvr additive="base">
                                        <p:cTn id="12" dur="500" fill="hold"/>
                                        <p:tgtEl>
                                          <p:spTgt spid="17"/>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1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ppt_y</p:attrName>
                                        </p:attrNameLst>
                                      </p:cBhvr>
                                      <p:tavLst>
                                        <p:tav tm="0">
                                          <p:val>
                                            <p:strVal val="#ppt_y+#ppt_h*1.125000"/>
                                          </p:val>
                                        </p:tav>
                                        <p:tav tm="100000">
                                          <p:val>
                                            <p:strVal val="#ppt_y"/>
                                          </p:val>
                                        </p:tav>
                                      </p:tavLst>
                                    </p:anim>
                                    <p:animEffect transition="in" filter="wipe(up)">
                                      <p:cBhvr>
                                        <p:cTn id="17" dur="500"/>
                                        <p:tgtEl>
                                          <p:spTgt spid="2"/>
                                        </p:tgtEl>
                                      </p:cBhvr>
                                    </p:animEffect>
                                  </p:childTnLst>
                                </p:cTn>
                              </p:par>
                            </p:childTnLst>
                          </p:cTn>
                        </p:par>
                        <p:par>
                          <p:cTn id="18" fill="hold">
                            <p:stCondLst>
                              <p:cond delay="1000"/>
                            </p:stCondLst>
                            <p:childTnLst>
                              <p:par>
                                <p:cTn id="19" presetID="22" presetClass="entr" presetSubtype="8" fill="hold" nodeType="after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ipe(left)">
                                      <p:cBhvr>
                                        <p:cTn id="21" dur="500"/>
                                        <p:tgtEl>
                                          <p:spTgt spid="21"/>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2" grpId="0"/>
    </p:bld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0" y="0"/>
            <a:ext cx="2657888" cy="3389485"/>
          </a:xfrm>
          <a:prstGeom prst="rect">
            <a:avLst/>
          </a:prstGeom>
          <a:blipFill>
            <a:blip r:embed="rId2"/>
            <a:stretch>
              <a:fillRect/>
            </a:stretch>
          </a:blip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3468515"/>
            <a:ext cx="2657888" cy="3389485"/>
          </a:xfrm>
          <a:prstGeom prst="rect">
            <a:avLst/>
          </a:prstGeom>
          <a:blipFill>
            <a:blip r:embed="rId3"/>
            <a:stretch>
              <a:fillRect/>
            </a:stretch>
          </a:blip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2745376" y="0"/>
            <a:ext cx="2657888" cy="2238602"/>
          </a:xfrm>
          <a:prstGeom prst="rect">
            <a:avLst/>
          </a:prstGeom>
          <a:blipFill>
            <a:blip r:embed="rId4"/>
            <a:stretch>
              <a:fillRect/>
            </a:stretch>
          </a:blip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2745376" y="2317632"/>
            <a:ext cx="2657888" cy="4540368"/>
          </a:xfrm>
          <a:prstGeom prst="rect">
            <a:avLst/>
          </a:prstGeom>
          <a:blipFill>
            <a:blip r:embed="rId5"/>
            <a:stretch>
              <a:fillRect/>
            </a:stretch>
          </a:blip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5490750" y="0"/>
            <a:ext cx="2657888" cy="4351181"/>
          </a:xfrm>
          <a:prstGeom prst="rect">
            <a:avLst/>
          </a:prstGeom>
          <a:blipFill>
            <a:blip r:embed="rId6"/>
            <a:stretch>
              <a:fillRect/>
            </a:stretch>
          </a:blip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5490750" y="4430211"/>
            <a:ext cx="2657888" cy="2427788"/>
          </a:xfrm>
          <a:prstGeom prst="rect">
            <a:avLst/>
          </a:prstGeom>
          <a:blipFill>
            <a:blip r:embed="rId7"/>
            <a:stretch>
              <a:fillRect/>
            </a:stretch>
          </a:blip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334963" y="200025"/>
            <a:ext cx="11557000" cy="6457950"/>
          </a:xfrm>
          <a:prstGeom prst="rect">
            <a:avLst/>
          </a:prstGeom>
          <a:noFill/>
          <a:ln w="28575">
            <a:solidFill>
              <a:srgbClr val="42A88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8" name="直接连接符 37"/>
          <p:cNvCxnSpPr/>
          <p:nvPr/>
        </p:nvCxnSpPr>
        <p:spPr>
          <a:xfrm flipH="1">
            <a:off x="8507413" y="4145186"/>
            <a:ext cx="720477" cy="0"/>
          </a:xfrm>
          <a:prstGeom prst="line">
            <a:avLst/>
          </a:prstGeom>
          <a:ln w="34925"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sp>
        <p:nvSpPr>
          <p:cNvPr id="39" name="矩形 38"/>
          <p:cNvSpPr/>
          <p:nvPr/>
        </p:nvSpPr>
        <p:spPr>
          <a:xfrm>
            <a:off x="8412163" y="4479471"/>
            <a:ext cx="3265487" cy="1902059"/>
          </a:xfrm>
          <a:prstGeom prst="rect">
            <a:avLst/>
          </a:prstGeom>
        </p:spPr>
        <p:txBody>
          <a:bodyPr wrap="square">
            <a:spAutoFit/>
          </a:bodyPr>
          <a:lstStyle/>
          <a:p>
            <a:pPr>
              <a:lnSpc>
                <a:spcPct val="120000"/>
              </a:lnSpc>
            </a:pPr>
            <a:r>
              <a:rPr lang="en-US" altLang="zh-CN" sz="1400" dirty="0">
                <a:solidFill>
                  <a:schemeClr val="tx1">
                    <a:lumMod val="75000"/>
                    <a:lumOff val="25000"/>
                  </a:schemeClr>
                </a:solidFill>
                <a:latin typeface="Arial" panose="020B0604020202020204" pitchFamily="34" charset="0"/>
                <a:cs typeface="Arial" panose="020B0604020202020204" pitchFamily="34" charset="0"/>
              </a:rPr>
              <a:t>Once when I was six years old I saw a magnificent picture in a book, called True Stories from Nature, about the primeval forest. It was a picture of a boa constrictor in the act of swallowing an animal. Here is a copy of the drawing.</a:t>
            </a:r>
            <a:endParaRPr lang="zh-CN" altLang="en-US" sz="14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43" name="组合 42"/>
          <p:cNvGrpSpPr/>
          <p:nvPr/>
        </p:nvGrpSpPr>
        <p:grpSpPr>
          <a:xfrm>
            <a:off x="8412163" y="2224540"/>
            <a:ext cx="3479800" cy="1699760"/>
            <a:chOff x="8412163" y="2224540"/>
            <a:chExt cx="3479800" cy="1699760"/>
          </a:xfrm>
        </p:grpSpPr>
        <p:sp>
          <p:nvSpPr>
            <p:cNvPr id="36" name="文本框 35"/>
            <p:cNvSpPr txBox="1"/>
            <p:nvPr/>
          </p:nvSpPr>
          <p:spPr>
            <a:xfrm>
              <a:off x="8412163" y="2224540"/>
              <a:ext cx="3479800" cy="919611"/>
            </a:xfrm>
            <a:prstGeom prst="rect">
              <a:avLst/>
            </a:prstGeom>
            <a:noFill/>
          </p:spPr>
          <p:txBody>
            <a:bodyPr wrap="square" rtlCol="0">
              <a:spAutoFit/>
            </a:bodyPr>
            <a:lstStyle/>
            <a:p>
              <a:pPr>
                <a:lnSpc>
                  <a:spcPct val="120000"/>
                </a:lnSpc>
              </a:pPr>
              <a:r>
                <a:rPr lang="en-US" altLang="zh-CN" sz="4800" b="1" dirty="0" smtClean="0">
                  <a:solidFill>
                    <a:srgbClr val="42A881"/>
                  </a:solidFill>
                  <a:cs typeface="Arial" panose="020B0604020202020204" pitchFamily="34" charset="0"/>
                </a:rPr>
                <a:t>OUR</a:t>
              </a:r>
            </a:p>
          </p:txBody>
        </p:sp>
        <p:sp>
          <p:nvSpPr>
            <p:cNvPr id="40" name="文本框 39"/>
            <p:cNvSpPr txBox="1"/>
            <p:nvPr/>
          </p:nvSpPr>
          <p:spPr>
            <a:xfrm>
              <a:off x="8412163" y="3004689"/>
              <a:ext cx="3479800" cy="919611"/>
            </a:xfrm>
            <a:prstGeom prst="rect">
              <a:avLst/>
            </a:prstGeom>
            <a:noFill/>
          </p:spPr>
          <p:txBody>
            <a:bodyPr wrap="square" rtlCol="0">
              <a:spAutoFit/>
            </a:bodyPr>
            <a:lstStyle/>
            <a:p>
              <a:pPr>
                <a:lnSpc>
                  <a:spcPct val="120000"/>
                </a:lnSpc>
              </a:pPr>
              <a:r>
                <a:rPr lang="en-US" altLang="zh-CN" sz="4800" b="1" dirty="0">
                  <a:solidFill>
                    <a:srgbClr val="42A881"/>
                  </a:solidFill>
                  <a:cs typeface="Arial" panose="020B0604020202020204" pitchFamily="34" charset="0"/>
                </a:rPr>
                <a:t>PRODUCTS</a:t>
              </a:r>
            </a:p>
          </p:txBody>
        </p:sp>
      </p:grpSp>
    </p:spTree>
    <p:extLst>
      <p:ext uri="{BB962C8B-B14F-4D97-AF65-F5344CB8AC3E}">
        <p14:creationId xmlns:p14="http://schemas.microsoft.com/office/powerpoint/2010/main" val="31962643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75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par>
                                <p:cTn id="17" presetID="10" presetClass="entr" presetSubtype="0" fill="hold" grpId="0" nodeType="withEffect">
                                  <p:stCondLst>
                                    <p:cond delay="100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grpId="0" nodeType="withEffect">
                                  <p:stCondLst>
                                    <p:cond delay="125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childTnLst>
                          </p:cTn>
                        </p:par>
                        <p:par>
                          <p:cTn id="23" fill="hold">
                            <p:stCondLst>
                              <p:cond delay="1750"/>
                            </p:stCondLst>
                            <p:childTnLst>
                              <p:par>
                                <p:cTn id="24" presetID="12" presetClass="entr" presetSubtype="4" fill="hold" nodeType="afterEffect">
                                  <p:stCondLst>
                                    <p:cond delay="0"/>
                                  </p:stCondLst>
                                  <p:childTnLst>
                                    <p:set>
                                      <p:cBhvr>
                                        <p:cTn id="25" dur="1" fill="hold">
                                          <p:stCondLst>
                                            <p:cond delay="0"/>
                                          </p:stCondLst>
                                        </p:cTn>
                                        <p:tgtEl>
                                          <p:spTgt spid="43"/>
                                        </p:tgtEl>
                                        <p:attrNameLst>
                                          <p:attrName>style.visibility</p:attrName>
                                        </p:attrNameLst>
                                      </p:cBhvr>
                                      <p:to>
                                        <p:strVal val="visible"/>
                                      </p:to>
                                    </p:set>
                                    <p:anim calcmode="lin" valueType="num">
                                      <p:cBhvr additive="base">
                                        <p:cTn id="26" dur="500"/>
                                        <p:tgtEl>
                                          <p:spTgt spid="43"/>
                                        </p:tgtEl>
                                        <p:attrNameLst>
                                          <p:attrName>ppt_y</p:attrName>
                                        </p:attrNameLst>
                                      </p:cBhvr>
                                      <p:tavLst>
                                        <p:tav tm="0">
                                          <p:val>
                                            <p:strVal val="#ppt_y+#ppt_h*1.125000"/>
                                          </p:val>
                                        </p:tav>
                                        <p:tav tm="100000">
                                          <p:val>
                                            <p:strVal val="#ppt_y"/>
                                          </p:val>
                                        </p:tav>
                                      </p:tavLst>
                                    </p:anim>
                                    <p:animEffect transition="in" filter="wipe(up)">
                                      <p:cBhvr>
                                        <p:cTn id="27" dur="500"/>
                                        <p:tgtEl>
                                          <p:spTgt spid="43"/>
                                        </p:tgtEl>
                                      </p:cBhvr>
                                    </p:animEffect>
                                  </p:childTnLst>
                                </p:cTn>
                              </p:par>
                            </p:childTnLst>
                          </p:cTn>
                        </p:par>
                        <p:par>
                          <p:cTn id="28" fill="hold">
                            <p:stCondLst>
                              <p:cond delay="2250"/>
                            </p:stCondLst>
                            <p:childTnLst>
                              <p:par>
                                <p:cTn id="29" presetID="22" presetClass="entr" presetSubtype="8" fill="hold"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left)">
                                      <p:cBhvr>
                                        <p:cTn id="31" dur="500"/>
                                        <p:tgtEl>
                                          <p:spTgt spid="38"/>
                                        </p:tgtEl>
                                      </p:cBhvr>
                                    </p:animEffect>
                                  </p:childTnLst>
                                </p:cTn>
                              </p:par>
                            </p:childTnLst>
                          </p:cTn>
                        </p:par>
                        <p:par>
                          <p:cTn id="32" fill="hold">
                            <p:stCondLst>
                              <p:cond delay="2750"/>
                            </p:stCondLst>
                            <p:childTnLst>
                              <p:par>
                                <p:cTn id="33" presetID="10" presetClass="entr" presetSubtype="0"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animBg="1"/>
      <p:bldP spid="22" grpId="0" animBg="1"/>
      <p:bldP spid="23" grpId="0" animBg="1"/>
      <p:bldP spid="25" grpId="0" animBg="1"/>
      <p:bldP spid="29" grpId="0" animBg="1"/>
      <p:bldP spid="39" grpId="0"/>
    </p:bldLst>
  </p:timing>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rgbClr val="FFFFFF"/>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8605" y="923925"/>
            <a:ext cx="4095750" cy="4095750"/>
          </a:xfrm>
          <a:prstGeom prst="rect">
            <a:avLst/>
          </a:prstGeom>
        </p:spPr>
      </p:pic>
      <p:pic>
        <p:nvPicPr>
          <p:cNvPr id="8" name="图片 7"/>
          <p:cNvPicPr>
            <a:picLocks noChangeAspect="1"/>
          </p:cNvPicPr>
          <p:nvPr/>
        </p:nvPicPr>
        <p:blipFill>
          <a:blip r:embed="rId3"/>
          <a:stretch>
            <a:fillRect/>
          </a:stretch>
        </p:blipFill>
        <p:spPr>
          <a:xfrm>
            <a:off x="3242822" y="4899130"/>
            <a:ext cx="5767316" cy="493819"/>
          </a:xfrm>
          <a:prstGeom prst="rect">
            <a:avLst/>
          </a:prstGeom>
        </p:spPr>
      </p:pic>
    </p:spTree>
    <p:extLst>
      <p:ext uri="{BB962C8B-B14F-4D97-AF65-F5344CB8AC3E}">
        <p14:creationId xmlns:p14="http://schemas.microsoft.com/office/powerpoint/2010/main" val="8595492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504496" y="1261239"/>
            <a:ext cx="11687504" cy="1797269"/>
          </a:xfrm>
          <a:prstGeom prst="rect">
            <a:avLst/>
          </a:prstGeom>
          <a:gradFill flip="none" rotWithShape="1">
            <a:gsLst>
              <a:gs pos="0">
                <a:srgbClr val="00697D"/>
              </a:gs>
              <a:gs pos="100000">
                <a:srgbClr val="65D97D"/>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54240" y="238579"/>
            <a:ext cx="483870" cy="476250"/>
            <a:chOff x="4267200" y="1409700"/>
            <a:chExt cx="483870" cy="476250"/>
          </a:xfrm>
        </p:grpSpPr>
        <p:sp>
          <p:nvSpPr>
            <p:cNvPr id="4" name="矩形 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eaLnBrk="1" hangingPunct="1">
              <a:lnSpc>
                <a:spcPct val="100000"/>
              </a:lnSpc>
              <a:spcBef>
                <a:spcPct val="0"/>
              </a:spcBef>
              <a:buFontTx/>
              <a:buNone/>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项目</a:t>
            </a:r>
            <a:r>
              <a:rPr lang="zh-CN" altLang="en-US" sz="2400" b="1"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ABOUT </a:t>
            </a:r>
            <a:r>
              <a:rPr lang="en-US" altLang="zh-CN" sz="800" dirty="0" smtClean="0">
                <a:solidFill>
                  <a:schemeClr val="tx1">
                    <a:lumMod val="50000"/>
                    <a:lumOff val="50000"/>
                  </a:schemeClr>
                </a:solidFill>
                <a:latin typeface="Arial" panose="020B0604020202020204" pitchFamily="34" charset="0"/>
                <a:cs typeface="Arial" panose="020B0604020202020204" pitchFamily="34" charset="0"/>
              </a:rPr>
              <a:t>This Project</a:t>
            </a:r>
            <a:endParaRPr lang="en-US" altLang="zh-CN" sz="8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6" name="矩形 15"/>
          <p:cNvSpPr/>
          <p:nvPr/>
        </p:nvSpPr>
        <p:spPr>
          <a:xfrm>
            <a:off x="4001045" y="4533941"/>
            <a:ext cx="3967410" cy="1754326"/>
          </a:xfrm>
          <a:prstGeom prst="rect">
            <a:avLst/>
          </a:prstGeom>
        </p:spPr>
        <p:txBody>
          <a:bodyPr wrap="square">
            <a:spAutoFit/>
          </a:bodyPr>
          <a:lstStyle/>
          <a:p>
            <a:pPr lvl="0">
              <a:lnSpc>
                <a:spcPct val="150000"/>
              </a:lnSpc>
              <a:defRPr/>
            </a:pPr>
            <a:r>
              <a:rPr lang="zh-CN" altLang="en-US" sz="1200" dirty="0" smtClean="0">
                <a:solidFill>
                  <a:schemeClr val="tx1">
                    <a:lumMod val="75000"/>
                    <a:lumOff val="25000"/>
                  </a:schemeClr>
                </a:solidFill>
                <a:latin typeface="Arial" panose="020B0604020202020204" pitchFamily="34" charset="0"/>
                <a:cs typeface="Arial" panose="020B0604020202020204" pitchFamily="34" charset="0"/>
              </a:rPr>
              <a:t>      为</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贯彻党的十八大创新、协调、绿色、开放、共享的发展理念，落实</a:t>
            </a:r>
            <a:r>
              <a:rPr lang="en-US" altLang="zh-CN" sz="1200" dirty="0">
                <a:solidFill>
                  <a:schemeClr val="tx1">
                    <a:lumMod val="75000"/>
                    <a:lumOff val="25000"/>
                  </a:schemeClr>
                </a:solidFill>
                <a:latin typeface="Arial" panose="020B0604020202020204" pitchFamily="34" charset="0"/>
                <a:cs typeface="Arial" panose="020B0604020202020204" pitchFamily="34" charset="0"/>
              </a:rPr>
              <a:t>《</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国务院关于积极推进“互联网</a:t>
            </a:r>
            <a:r>
              <a:rPr lang="en-US" altLang="zh-CN" sz="1200" dirty="0">
                <a:solidFill>
                  <a:schemeClr val="tx1">
                    <a:lumMod val="75000"/>
                    <a:lumOff val="25000"/>
                  </a:schemeClr>
                </a:solidFill>
                <a:latin typeface="Arial" panose="020B0604020202020204" pitchFamily="34" charset="0"/>
                <a:cs typeface="Arial" panose="020B0604020202020204" pitchFamily="34" charset="0"/>
              </a:rPr>
              <a:t>+”</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行动的指导意见</a:t>
            </a:r>
            <a:r>
              <a:rPr lang="en-US" altLang="zh-CN" sz="1200" dirty="0">
                <a:solidFill>
                  <a:schemeClr val="tx1">
                    <a:lumMod val="75000"/>
                    <a:lumOff val="25000"/>
                  </a:schemeClr>
                </a:solidFill>
                <a:latin typeface="Arial" panose="020B0604020202020204" pitchFamily="34" charset="0"/>
                <a:cs typeface="Arial" panose="020B0604020202020204" pitchFamily="34" charset="0"/>
              </a:rPr>
              <a:t>》</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要求，黄浦区“十三五”规划纲提出要全面推进“互联网</a:t>
            </a:r>
            <a:r>
              <a:rPr lang="en-US" altLang="zh-CN" sz="1200" dirty="0">
                <a:solidFill>
                  <a:schemeClr val="tx1">
                    <a:lumMod val="75000"/>
                    <a:lumOff val="25000"/>
                  </a:schemeClr>
                </a:solidFill>
                <a:latin typeface="Arial" panose="020B0604020202020204" pitchFamily="34" charset="0"/>
                <a:cs typeface="Arial" panose="020B0604020202020204" pitchFamily="34" charset="0"/>
              </a:rPr>
              <a:t>+”</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智慧能源发展</a:t>
            </a:r>
            <a:r>
              <a:rPr lang="en-US" altLang="zh-CN" sz="1200" dirty="0">
                <a:solidFill>
                  <a:schemeClr val="tx1">
                    <a:lumMod val="75000"/>
                    <a:lumOff val="25000"/>
                  </a:schemeClr>
                </a:solidFill>
                <a:latin typeface="Arial" panose="020B0604020202020204" pitchFamily="34" charset="0"/>
                <a:cs typeface="Arial" panose="020B0604020202020204" pitchFamily="34" charset="0"/>
              </a:rPr>
              <a:t>,</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建立建筑能耗大数据平台，在全市率先开展电力需求侧管理试点</a:t>
            </a:r>
            <a:r>
              <a:rPr lang="en-US" altLang="zh-CN" sz="1200" dirty="0">
                <a:solidFill>
                  <a:schemeClr val="tx1">
                    <a:lumMod val="75000"/>
                    <a:lumOff val="25000"/>
                  </a:schemeClr>
                </a:solidFill>
                <a:latin typeface="Arial" panose="020B0604020202020204" pitchFamily="34" charset="0"/>
                <a:cs typeface="Arial" panose="020B0604020202020204" pitchFamily="34" charset="0"/>
              </a:rPr>
              <a:t>,</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实现对区内重点</a:t>
            </a:r>
            <a:r>
              <a:rPr lang="zh-CN" altLang="en-US" sz="1200" dirty="0" smtClean="0">
                <a:solidFill>
                  <a:schemeClr val="tx1">
                    <a:lumMod val="75000"/>
                    <a:lumOff val="25000"/>
                  </a:schemeClr>
                </a:solidFill>
                <a:latin typeface="Arial" panose="020B0604020202020204" pitchFamily="34" charset="0"/>
                <a:cs typeface="Arial" panose="020B0604020202020204" pitchFamily="34" charset="0"/>
              </a:rPr>
              <a:t>建筑能耗</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数据的实时监测和</a:t>
            </a:r>
            <a:r>
              <a:rPr lang="zh-CN" altLang="en-US" sz="1200" dirty="0" smtClean="0">
                <a:solidFill>
                  <a:schemeClr val="tx1">
                    <a:lumMod val="75000"/>
                    <a:lumOff val="25000"/>
                  </a:schemeClr>
                </a:solidFill>
                <a:latin typeface="Arial" panose="020B0604020202020204" pitchFamily="34" charset="0"/>
                <a:cs typeface="Arial" panose="020B0604020202020204" pitchFamily="34" charset="0"/>
              </a:rPr>
              <a:t>科学管理</a:t>
            </a:r>
            <a:endParaRPr lang="zh-CN" altLang="en-US" sz="12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18" name="矩形 17"/>
          <p:cNvSpPr/>
          <p:nvPr/>
        </p:nvSpPr>
        <p:spPr>
          <a:xfrm>
            <a:off x="8214928" y="4510191"/>
            <a:ext cx="3759748" cy="1754326"/>
          </a:xfrm>
          <a:prstGeom prst="rect">
            <a:avLst/>
          </a:prstGeom>
        </p:spPr>
        <p:txBody>
          <a:bodyPr wrap="square">
            <a:spAutoFit/>
          </a:bodyPr>
          <a:lstStyle/>
          <a:p>
            <a:pPr>
              <a:lnSpc>
                <a:spcPct val="150000"/>
              </a:lnSpc>
            </a:pPr>
            <a:r>
              <a:rPr lang="zh-CN" altLang="en-US" sz="1200" dirty="0" smtClean="0">
                <a:solidFill>
                  <a:schemeClr val="tx1">
                    <a:lumMod val="75000"/>
                    <a:lumOff val="25000"/>
                  </a:schemeClr>
                </a:solidFill>
                <a:latin typeface="Arial" panose="020B0604020202020204" pitchFamily="34" charset="0"/>
                <a:cs typeface="Arial" panose="020B0604020202020204" pitchFamily="34" charset="0"/>
              </a:rPr>
              <a:t>      黄</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浦区建筑能耗监测平台目前接入大型</a:t>
            </a:r>
            <a:r>
              <a:rPr lang="zh-CN" altLang="en-US" sz="1200" dirty="0" smtClean="0">
                <a:solidFill>
                  <a:schemeClr val="tx1">
                    <a:lumMod val="75000"/>
                    <a:lumOff val="25000"/>
                  </a:schemeClr>
                </a:solidFill>
                <a:latin typeface="Arial" panose="020B0604020202020204" pitchFamily="34" charset="0"/>
                <a:cs typeface="Arial" panose="020B0604020202020204" pitchFamily="34" charset="0"/>
              </a:rPr>
              <a:t>公共建筑</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超过</a:t>
            </a:r>
            <a:r>
              <a:rPr lang="en-US" altLang="zh-CN" sz="1200" dirty="0" smtClean="0">
                <a:solidFill>
                  <a:schemeClr val="tx1">
                    <a:lumMod val="75000"/>
                    <a:lumOff val="25000"/>
                  </a:schemeClr>
                </a:solidFill>
                <a:latin typeface="Arial" panose="020B0604020202020204" pitchFamily="34" charset="0"/>
                <a:cs typeface="Arial" panose="020B0604020202020204" pitchFamily="34" charset="0"/>
              </a:rPr>
              <a:t>230</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幢，累计</a:t>
            </a:r>
            <a:r>
              <a:rPr lang="zh-CN" altLang="en-US" sz="1200" dirty="0" smtClean="0">
                <a:solidFill>
                  <a:schemeClr val="tx1">
                    <a:lumMod val="75000"/>
                    <a:lumOff val="25000"/>
                  </a:schemeClr>
                </a:solidFill>
                <a:latin typeface="Arial" panose="020B0604020202020204" pitchFamily="34" charset="0"/>
                <a:cs typeface="Arial" panose="020B0604020202020204" pitchFamily="34" charset="0"/>
              </a:rPr>
              <a:t>了上万</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监测点的负荷运行规律。</a:t>
            </a:r>
            <a:r>
              <a:rPr lang="en-US" altLang="zh-CN" sz="1200" dirty="0">
                <a:solidFill>
                  <a:schemeClr val="tx1">
                    <a:lumMod val="75000"/>
                    <a:lumOff val="25000"/>
                  </a:schemeClr>
                </a:solidFill>
                <a:latin typeface="Arial" panose="020B0604020202020204" pitchFamily="34" charset="0"/>
                <a:cs typeface="Arial" panose="020B0604020202020204" pitchFamily="34" charset="0"/>
              </a:rPr>
              <a:t>2015</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年实施了黄浦区电力需求侧响应试点（一期）项目。为探索区域智慧能源发展，进一步有效缓解高峰用电负荷，我区计划实施“黄浦区电力需求响应试点（二期）项目</a:t>
            </a:r>
            <a:r>
              <a:rPr lang="zh-CN" altLang="en-US" sz="1200" dirty="0" smtClean="0">
                <a:solidFill>
                  <a:schemeClr val="tx1">
                    <a:lumMod val="75000"/>
                    <a:lumOff val="25000"/>
                  </a:schemeClr>
                </a:solidFill>
                <a:latin typeface="Arial" panose="020B0604020202020204" pitchFamily="34" charset="0"/>
                <a:cs typeface="Arial" panose="020B0604020202020204" pitchFamily="34" charset="0"/>
              </a:rPr>
              <a:t>”</a:t>
            </a:r>
            <a:endParaRPr lang="zh-CN" altLang="en-US" sz="12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3" name="组合 2"/>
          <p:cNvGrpSpPr/>
          <p:nvPr/>
        </p:nvGrpSpPr>
        <p:grpSpPr>
          <a:xfrm>
            <a:off x="334963" y="1073367"/>
            <a:ext cx="3574885" cy="5344511"/>
            <a:chOff x="334963" y="1073367"/>
            <a:chExt cx="3574885" cy="5344511"/>
          </a:xfrm>
        </p:grpSpPr>
        <p:grpSp>
          <p:nvGrpSpPr>
            <p:cNvPr id="15" name="组合 14"/>
            <p:cNvGrpSpPr/>
            <p:nvPr/>
          </p:nvGrpSpPr>
          <p:grpSpPr>
            <a:xfrm>
              <a:off x="347943" y="1407588"/>
              <a:ext cx="3420018" cy="3201877"/>
              <a:chOff x="347943" y="-645067"/>
              <a:chExt cx="3420018" cy="3201877"/>
            </a:xfrm>
          </p:grpSpPr>
          <p:grpSp>
            <p:nvGrpSpPr>
              <p:cNvPr id="9" name="组合 8"/>
              <p:cNvGrpSpPr/>
              <p:nvPr/>
            </p:nvGrpSpPr>
            <p:grpSpPr>
              <a:xfrm>
                <a:off x="347943" y="1233371"/>
                <a:ext cx="3357968" cy="1323439"/>
                <a:chOff x="6591081" y="1863981"/>
                <a:chExt cx="3357968" cy="1323439"/>
              </a:xfrm>
            </p:grpSpPr>
            <p:sp>
              <p:nvSpPr>
                <p:cNvPr id="11" name="矩形 10"/>
                <p:cNvSpPr/>
                <p:nvPr/>
              </p:nvSpPr>
              <p:spPr>
                <a:xfrm>
                  <a:off x="6686617" y="1863981"/>
                  <a:ext cx="3262432" cy="1323439"/>
                </a:xfrm>
                <a:prstGeom prst="rect">
                  <a:avLst/>
                </a:prstGeom>
              </p:spPr>
              <p:txBody>
                <a:bodyPr wrap="none">
                  <a:spAutoFit/>
                </a:bodyPr>
                <a:lstStyle/>
                <a:p>
                  <a:r>
                    <a:rPr lang="zh-CN" altLang="en-US" sz="4000" dirty="0" smtClean="0">
                      <a:solidFill>
                        <a:srgbClr val="42A881"/>
                      </a:solidFill>
                      <a:latin typeface="微软雅黑" panose="020B0503020204020204" pitchFamily="34" charset="-122"/>
                      <a:ea typeface="微软雅黑" panose="020B0503020204020204" pitchFamily="34" charset="-122"/>
                    </a:rPr>
                    <a:t>电力</a:t>
                  </a:r>
                  <a:r>
                    <a:rPr lang="zh-CN" altLang="en-US" sz="4000" dirty="0">
                      <a:solidFill>
                        <a:srgbClr val="42A881"/>
                      </a:solidFill>
                      <a:latin typeface="微软雅黑" panose="020B0503020204020204" pitchFamily="34" charset="-122"/>
                      <a:ea typeface="微软雅黑" panose="020B0503020204020204" pitchFamily="34" charset="-122"/>
                    </a:rPr>
                    <a:t>需求</a:t>
                  </a:r>
                  <a:r>
                    <a:rPr lang="zh-CN" altLang="en-US" sz="4000" dirty="0" smtClean="0">
                      <a:solidFill>
                        <a:srgbClr val="42A881"/>
                      </a:solidFill>
                      <a:latin typeface="微软雅黑" panose="020B0503020204020204" pitchFamily="34" charset="-122"/>
                      <a:ea typeface="微软雅黑" panose="020B0503020204020204" pitchFamily="34" charset="-122"/>
                    </a:rPr>
                    <a:t>响应</a:t>
                  </a:r>
                  <a:endParaRPr lang="en-US" altLang="zh-CN" sz="4000" dirty="0" smtClean="0">
                    <a:solidFill>
                      <a:srgbClr val="42A881"/>
                    </a:solidFill>
                    <a:latin typeface="微软雅黑" panose="020B0503020204020204" pitchFamily="34" charset="-122"/>
                    <a:ea typeface="微软雅黑" panose="020B0503020204020204" pitchFamily="34" charset="-122"/>
                  </a:endParaRPr>
                </a:p>
                <a:p>
                  <a:r>
                    <a:rPr lang="zh-CN" altLang="en-US" sz="4000" dirty="0" smtClean="0">
                      <a:solidFill>
                        <a:srgbClr val="42A881"/>
                      </a:solidFill>
                      <a:latin typeface="微软雅黑" panose="020B0503020204020204" pitchFamily="34" charset="-122"/>
                      <a:ea typeface="微软雅黑" panose="020B0503020204020204" pitchFamily="34" charset="-122"/>
                    </a:rPr>
                    <a:t>试点</a:t>
                  </a:r>
                  <a:r>
                    <a:rPr lang="zh-CN" altLang="en-US" sz="4000" dirty="0">
                      <a:solidFill>
                        <a:srgbClr val="42A881"/>
                      </a:solidFill>
                      <a:latin typeface="微软雅黑" panose="020B0503020204020204" pitchFamily="34" charset="-122"/>
                      <a:ea typeface="微软雅黑" panose="020B0503020204020204" pitchFamily="34" charset="-122"/>
                    </a:rPr>
                    <a:t>（二期</a:t>
                  </a:r>
                  <a:r>
                    <a:rPr lang="zh-CN" altLang="en-US" sz="4000" dirty="0" smtClean="0">
                      <a:solidFill>
                        <a:srgbClr val="42A881"/>
                      </a:solidFill>
                      <a:latin typeface="微软雅黑" panose="020B0503020204020204" pitchFamily="34" charset="-122"/>
                      <a:ea typeface="微软雅黑" panose="020B0503020204020204" pitchFamily="34" charset="-122"/>
                    </a:rPr>
                    <a:t>）</a:t>
                  </a:r>
                  <a:endParaRPr lang="zh-CN" altLang="en-US" sz="4000" dirty="0">
                    <a:solidFill>
                      <a:srgbClr val="42A881"/>
                    </a:solidFill>
                    <a:latin typeface="微软雅黑" panose="020B0503020204020204" pitchFamily="34" charset="-122"/>
                    <a:ea typeface="微软雅黑" panose="020B0503020204020204" pitchFamily="34" charset="-122"/>
                  </a:endParaRPr>
                </a:p>
              </p:txBody>
            </p:sp>
            <p:sp>
              <p:nvSpPr>
                <p:cNvPr id="12" name="矩形 11"/>
                <p:cNvSpPr/>
                <p:nvPr/>
              </p:nvSpPr>
              <p:spPr>
                <a:xfrm>
                  <a:off x="6591081" y="2405555"/>
                  <a:ext cx="184731" cy="707886"/>
                </a:xfrm>
                <a:prstGeom prst="rect">
                  <a:avLst/>
                </a:prstGeom>
              </p:spPr>
              <p:txBody>
                <a:bodyPr wrap="none">
                  <a:spAutoFit/>
                </a:bodyPr>
                <a:lstStyle/>
                <a:p>
                  <a:endParaRPr lang="zh-CN" altLang="en-US" sz="4000" b="1" dirty="0">
                    <a:solidFill>
                      <a:srgbClr val="42A881"/>
                    </a:solidFill>
                  </a:endParaRPr>
                </a:p>
              </p:txBody>
            </p:sp>
          </p:grpSp>
          <p:sp>
            <p:nvSpPr>
              <p:cNvPr id="13" name="直角三角形 12"/>
              <p:cNvSpPr/>
              <p:nvPr/>
            </p:nvSpPr>
            <p:spPr>
              <a:xfrm flipH="1" flipV="1">
                <a:off x="3547244" y="-645067"/>
                <a:ext cx="220717" cy="220717"/>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334963" y="1073367"/>
              <a:ext cx="3574885" cy="5344511"/>
            </a:xfrm>
            <a:prstGeom prst="rect">
              <a:avLst/>
            </a:prstGeom>
            <a:noFill/>
            <a:ln w="4445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447949" y="5430450"/>
              <a:ext cx="3304244" cy="757130"/>
            </a:xfrm>
            <a:prstGeom prst="rect">
              <a:avLst/>
            </a:prstGeom>
          </p:spPr>
          <p:txBody>
            <a:bodyPr wrap="square">
              <a:spAutoFit/>
            </a:bodyPr>
            <a:lstStyle/>
            <a:p>
              <a:pPr>
                <a:lnSpc>
                  <a:spcPct val="120000"/>
                </a:lnSpc>
              </a:pPr>
              <a:r>
                <a:rPr lang="en-US" altLang="zh-CN" sz="1200" dirty="0" smtClean="0">
                  <a:solidFill>
                    <a:schemeClr val="tx1">
                      <a:lumMod val="75000"/>
                      <a:lumOff val="25000"/>
                    </a:schemeClr>
                  </a:solidFill>
                  <a:latin typeface="Arial" panose="020B0604020202020204" pitchFamily="34" charset="0"/>
                  <a:cs typeface="Arial" panose="020B0604020202020204" pitchFamily="34" charset="0"/>
                </a:rPr>
                <a:t>      2016</a:t>
              </a:r>
              <a:r>
                <a:rPr lang="zh-CN" altLang="en-US" sz="1200" dirty="0" smtClean="0">
                  <a:solidFill>
                    <a:schemeClr val="tx1">
                      <a:lumMod val="75000"/>
                      <a:lumOff val="25000"/>
                    </a:schemeClr>
                  </a:solidFill>
                  <a:latin typeface="Arial" panose="020B0604020202020204" pitchFamily="34" charset="0"/>
                  <a:cs typeface="Arial" panose="020B0604020202020204" pitchFamily="34" charset="0"/>
                </a:rPr>
                <a:t>年</a:t>
              </a:r>
              <a:r>
                <a:rPr lang="en-US" altLang="zh-CN" sz="1200" dirty="0" smtClean="0">
                  <a:solidFill>
                    <a:schemeClr val="tx1">
                      <a:lumMod val="75000"/>
                      <a:lumOff val="25000"/>
                    </a:schemeClr>
                  </a:solidFill>
                  <a:latin typeface="Arial" panose="020B0604020202020204" pitchFamily="34" charset="0"/>
                  <a:cs typeface="Arial" panose="020B0604020202020204" pitchFamily="34" charset="0"/>
                </a:rPr>
                <a:t>,</a:t>
              </a:r>
              <a:r>
                <a:rPr lang="zh-CN" altLang="en-US" sz="1200" dirty="0" smtClean="0">
                  <a:solidFill>
                    <a:schemeClr val="tx1">
                      <a:lumMod val="75000"/>
                      <a:lumOff val="25000"/>
                    </a:schemeClr>
                  </a:solidFill>
                  <a:latin typeface="Arial" panose="020B0604020202020204" pitchFamily="34" charset="0"/>
                  <a:cs typeface="Arial" panose="020B0604020202020204" pitchFamily="34" charset="0"/>
                </a:rPr>
                <a:t>为</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探索区域智慧能源发展，进一步有效缓解高峰用电负荷</a:t>
              </a:r>
              <a:r>
                <a:rPr lang="zh-CN" altLang="en-US" sz="1200" dirty="0" smtClean="0">
                  <a:solidFill>
                    <a:schemeClr val="tx1">
                      <a:lumMod val="75000"/>
                      <a:lumOff val="25000"/>
                    </a:schemeClr>
                  </a:solidFill>
                  <a:latin typeface="Arial" panose="020B0604020202020204" pitchFamily="34" charset="0"/>
                  <a:cs typeface="Arial" panose="020B0604020202020204" pitchFamily="34" charset="0"/>
                </a:rPr>
                <a:t>，黄浦区</a:t>
              </a:r>
              <a:r>
                <a:rPr lang="zh-CN" altLang="en-US" sz="1200" dirty="0">
                  <a:solidFill>
                    <a:schemeClr val="tx1">
                      <a:lumMod val="75000"/>
                      <a:lumOff val="25000"/>
                    </a:schemeClr>
                  </a:solidFill>
                  <a:latin typeface="Arial" panose="020B0604020202020204" pitchFamily="34" charset="0"/>
                  <a:cs typeface="Arial" panose="020B0604020202020204" pitchFamily="34" charset="0"/>
                </a:rPr>
                <a:t>计划实施“黄浦区电力需求响应试点（二期）项目</a:t>
              </a:r>
              <a:r>
                <a:rPr lang="zh-CN" altLang="en-US" sz="1200" dirty="0" smtClean="0">
                  <a:solidFill>
                    <a:schemeClr val="tx1">
                      <a:lumMod val="75000"/>
                      <a:lumOff val="25000"/>
                    </a:schemeClr>
                  </a:solidFill>
                  <a:latin typeface="Arial" panose="020B0604020202020204" pitchFamily="34" charset="0"/>
                  <a:cs typeface="Arial" panose="020B0604020202020204" pitchFamily="34" charset="0"/>
                </a:rPr>
                <a:t>”</a:t>
              </a:r>
              <a:endParaRPr lang="zh-CN" altLang="en-US" sz="1200" dirty="0">
                <a:solidFill>
                  <a:schemeClr val="tx1">
                    <a:lumMod val="75000"/>
                    <a:lumOff val="25000"/>
                  </a:schemeClr>
                </a:solidFill>
                <a:latin typeface="Arial" panose="020B0604020202020204" pitchFamily="34" charset="0"/>
                <a:cs typeface="Arial" panose="020B0604020202020204" pitchFamily="34" charset="0"/>
              </a:endParaRPr>
            </a:p>
          </p:txBody>
        </p:sp>
        <p:cxnSp>
          <p:nvCxnSpPr>
            <p:cNvPr id="22" name="直接连接符 21"/>
            <p:cNvCxnSpPr/>
            <p:nvPr/>
          </p:nvCxnSpPr>
          <p:spPr>
            <a:xfrm>
              <a:off x="520262" y="4982968"/>
              <a:ext cx="740979" cy="0"/>
            </a:xfrm>
            <a:prstGeom prst="line">
              <a:avLst/>
            </a:prstGeom>
            <a:ln w="31750" cap="rnd">
              <a:solidFill>
                <a:schemeClr val="tx1">
                  <a:lumMod val="65000"/>
                  <a:lumOff val="35000"/>
                </a:schemeClr>
              </a:solidFill>
              <a:round/>
            </a:ln>
          </p:spPr>
          <p:style>
            <a:lnRef idx="1">
              <a:schemeClr val="accent1"/>
            </a:lnRef>
            <a:fillRef idx="0">
              <a:schemeClr val="accent1"/>
            </a:fillRef>
            <a:effectRef idx="0">
              <a:schemeClr val="accent1"/>
            </a:effectRef>
            <a:fontRef idx="minor">
              <a:schemeClr val="tx1"/>
            </a:fontRef>
          </p:style>
        </p:cxnSp>
      </p:grpSp>
      <p:pic>
        <p:nvPicPr>
          <p:cNvPr id="26" name="Picture 2" descr="C:\Users\CruiseTu\Desktop\timg.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390" r="1" b="36903"/>
          <a:stretch/>
        </p:blipFill>
        <p:spPr bwMode="auto">
          <a:xfrm>
            <a:off x="4079874" y="692411"/>
            <a:ext cx="7815293" cy="3571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51835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54240" y="238579"/>
            <a:ext cx="483870" cy="476250"/>
            <a:chOff x="4267200" y="1409700"/>
            <a:chExt cx="483870" cy="476250"/>
          </a:xfrm>
        </p:grpSpPr>
        <p:sp>
          <p:nvSpPr>
            <p:cNvPr id="4" name="矩形 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smtClean="0">
                <a:solidFill>
                  <a:schemeClr val="tx1">
                    <a:lumMod val="75000"/>
                    <a:lumOff val="25000"/>
                  </a:schemeClr>
                </a:solidFill>
                <a:latin typeface="微软雅黑" panose="020B0503020204020204" pitchFamily="34" charset="-122"/>
                <a:ea typeface="微软雅黑" panose="020B0503020204020204" pitchFamily="34" charset="-122"/>
              </a:rPr>
              <a:t>建设目标</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ABOUT This Project</a:t>
            </a:r>
          </a:p>
        </p:txBody>
      </p:sp>
      <p:grpSp>
        <p:nvGrpSpPr>
          <p:cNvPr id="2" name="组合 1"/>
          <p:cNvGrpSpPr/>
          <p:nvPr/>
        </p:nvGrpSpPr>
        <p:grpSpPr>
          <a:xfrm flipV="1">
            <a:off x="4628357" y="1483179"/>
            <a:ext cx="2935287" cy="4768850"/>
            <a:chOff x="4666456" y="1454150"/>
            <a:chExt cx="2935287" cy="4768850"/>
          </a:xfrm>
        </p:grpSpPr>
        <p:sp>
          <p:nvSpPr>
            <p:cNvPr id="10" name="Freeform 19"/>
            <p:cNvSpPr>
              <a:spLocks/>
            </p:cNvSpPr>
            <p:nvPr/>
          </p:nvSpPr>
          <p:spPr bwMode="auto">
            <a:xfrm rot="10800000">
              <a:off x="5104606" y="3117850"/>
              <a:ext cx="1174750" cy="1339850"/>
            </a:xfrm>
            <a:custGeom>
              <a:avLst/>
              <a:gdLst>
                <a:gd name="T0" fmla="*/ 336 w 423"/>
                <a:gd name="T1" fmla="*/ 0 h 483"/>
                <a:gd name="T2" fmla="*/ 313 w 423"/>
                <a:gd name="T3" fmla="*/ 42 h 483"/>
                <a:gd name="T4" fmla="*/ 262 w 423"/>
                <a:gd name="T5" fmla="*/ 62 h 483"/>
                <a:gd name="T6" fmla="*/ 210 w 423"/>
                <a:gd name="T7" fmla="*/ 42 h 483"/>
                <a:gd name="T8" fmla="*/ 187 w 423"/>
                <a:gd name="T9" fmla="*/ 0 h 483"/>
                <a:gd name="T10" fmla="*/ 63 w 423"/>
                <a:gd name="T11" fmla="*/ 0 h 483"/>
                <a:gd name="T12" fmla="*/ 63 w 423"/>
                <a:gd name="T13" fmla="*/ 190 h 483"/>
                <a:gd name="T14" fmla="*/ 55 w 423"/>
                <a:gd name="T15" fmla="*/ 190 h 483"/>
                <a:gd name="T16" fmla="*/ 0 w 423"/>
                <a:gd name="T17" fmla="*/ 250 h 483"/>
                <a:gd name="T18" fmla="*/ 55 w 423"/>
                <a:gd name="T19" fmla="*/ 309 h 483"/>
                <a:gd name="T20" fmla="*/ 63 w 423"/>
                <a:gd name="T21" fmla="*/ 310 h 483"/>
                <a:gd name="T22" fmla="*/ 63 w 423"/>
                <a:gd name="T23" fmla="*/ 483 h 483"/>
                <a:gd name="T24" fmla="*/ 216 w 423"/>
                <a:gd name="T25" fmla="*/ 483 h 483"/>
                <a:gd name="T26" fmla="*/ 319 w 423"/>
                <a:gd name="T27" fmla="*/ 195 h 483"/>
                <a:gd name="T28" fmla="*/ 356 w 423"/>
                <a:gd name="T29" fmla="*/ 127 h 483"/>
                <a:gd name="T30" fmla="*/ 423 w 423"/>
                <a:gd name="T31" fmla="*/ 0 h 483"/>
                <a:gd name="T32" fmla="*/ 336 w 423"/>
                <a:gd name="T33"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3" h="483">
                  <a:moveTo>
                    <a:pt x="336" y="0"/>
                  </a:moveTo>
                  <a:cubicBezTo>
                    <a:pt x="334" y="16"/>
                    <a:pt x="326" y="31"/>
                    <a:pt x="313" y="42"/>
                  </a:cubicBezTo>
                  <a:cubicBezTo>
                    <a:pt x="299" y="55"/>
                    <a:pt x="281" y="62"/>
                    <a:pt x="262" y="62"/>
                  </a:cubicBezTo>
                  <a:cubicBezTo>
                    <a:pt x="242" y="62"/>
                    <a:pt x="224" y="55"/>
                    <a:pt x="210" y="42"/>
                  </a:cubicBezTo>
                  <a:cubicBezTo>
                    <a:pt x="198" y="31"/>
                    <a:pt x="190" y="16"/>
                    <a:pt x="187" y="0"/>
                  </a:cubicBezTo>
                  <a:cubicBezTo>
                    <a:pt x="63" y="0"/>
                    <a:pt x="63" y="0"/>
                    <a:pt x="63" y="0"/>
                  </a:cubicBezTo>
                  <a:cubicBezTo>
                    <a:pt x="63" y="190"/>
                    <a:pt x="63" y="190"/>
                    <a:pt x="63" y="190"/>
                  </a:cubicBezTo>
                  <a:cubicBezTo>
                    <a:pt x="55" y="190"/>
                    <a:pt x="55" y="190"/>
                    <a:pt x="55" y="190"/>
                  </a:cubicBezTo>
                  <a:cubicBezTo>
                    <a:pt x="24" y="193"/>
                    <a:pt x="0" y="219"/>
                    <a:pt x="0" y="250"/>
                  </a:cubicBezTo>
                  <a:cubicBezTo>
                    <a:pt x="0" y="281"/>
                    <a:pt x="24" y="307"/>
                    <a:pt x="55" y="309"/>
                  </a:cubicBezTo>
                  <a:cubicBezTo>
                    <a:pt x="63" y="310"/>
                    <a:pt x="63" y="310"/>
                    <a:pt x="63" y="310"/>
                  </a:cubicBezTo>
                  <a:cubicBezTo>
                    <a:pt x="63" y="483"/>
                    <a:pt x="63" y="483"/>
                    <a:pt x="63" y="483"/>
                  </a:cubicBezTo>
                  <a:cubicBezTo>
                    <a:pt x="216" y="483"/>
                    <a:pt x="216" y="483"/>
                    <a:pt x="216" y="483"/>
                  </a:cubicBezTo>
                  <a:cubicBezTo>
                    <a:pt x="231" y="419"/>
                    <a:pt x="260" y="321"/>
                    <a:pt x="319" y="195"/>
                  </a:cubicBezTo>
                  <a:cubicBezTo>
                    <a:pt x="328" y="175"/>
                    <a:pt x="341" y="153"/>
                    <a:pt x="356" y="127"/>
                  </a:cubicBezTo>
                  <a:cubicBezTo>
                    <a:pt x="378" y="90"/>
                    <a:pt x="404" y="45"/>
                    <a:pt x="423" y="0"/>
                  </a:cubicBezTo>
                  <a:lnTo>
                    <a:pt x="336" y="0"/>
                  </a:lnTo>
                  <a:close/>
                </a:path>
              </a:pathLst>
            </a:custGeom>
            <a:solidFill>
              <a:srgbClr val="42A881"/>
            </a:solidFill>
            <a:ln>
              <a:noFill/>
            </a:ln>
          </p:spPr>
          <p:txBody>
            <a:bodyPr vert="horz" wrap="square" lIns="91440" tIns="45720" rIns="91440" bIns="45720" numCol="1" anchor="t" anchorCtr="0" compatLnSpc="1">
              <a:prstTxWarp prst="textNoShape">
                <a:avLst/>
              </a:prstTxWarp>
            </a:bodyPr>
            <a:lstStyle/>
            <a:p>
              <a:endParaRPr lang="id-ID">
                <a:solidFill>
                  <a:schemeClr val="tx2"/>
                </a:solidFill>
                <a:latin typeface="Agency FB" panose="020B0503020202020204" pitchFamily="34" charset="0"/>
              </a:endParaRPr>
            </a:p>
          </p:txBody>
        </p:sp>
        <p:sp>
          <p:nvSpPr>
            <p:cNvPr id="11" name="Freeform 20"/>
            <p:cNvSpPr>
              <a:spLocks/>
            </p:cNvSpPr>
            <p:nvPr/>
          </p:nvSpPr>
          <p:spPr bwMode="auto">
            <a:xfrm rot="10800000">
              <a:off x="6150768" y="3117850"/>
              <a:ext cx="1012825" cy="1511300"/>
            </a:xfrm>
            <a:custGeom>
              <a:avLst/>
              <a:gdLst>
                <a:gd name="T0" fmla="*/ 365 w 365"/>
                <a:gd name="T1" fmla="*/ 387 h 545"/>
                <a:gd name="T2" fmla="*/ 323 w 365"/>
                <a:gd name="T3" fmla="*/ 363 h 545"/>
                <a:gd name="T4" fmla="*/ 303 w 365"/>
                <a:gd name="T5" fmla="*/ 312 h 545"/>
                <a:gd name="T6" fmla="*/ 323 w 365"/>
                <a:gd name="T7" fmla="*/ 260 h 545"/>
                <a:gd name="T8" fmla="*/ 365 w 365"/>
                <a:gd name="T9" fmla="*/ 237 h 545"/>
                <a:gd name="T10" fmla="*/ 365 w 365"/>
                <a:gd name="T11" fmla="*/ 62 h 545"/>
                <a:gd name="T12" fmla="*/ 231 w 365"/>
                <a:gd name="T13" fmla="*/ 62 h 545"/>
                <a:gd name="T14" fmla="*/ 230 w 365"/>
                <a:gd name="T15" fmla="*/ 55 h 545"/>
                <a:gd name="T16" fmla="*/ 170 w 365"/>
                <a:gd name="T17" fmla="*/ 0 h 545"/>
                <a:gd name="T18" fmla="*/ 111 w 365"/>
                <a:gd name="T19" fmla="*/ 55 h 545"/>
                <a:gd name="T20" fmla="*/ 110 w 365"/>
                <a:gd name="T21" fmla="*/ 62 h 545"/>
                <a:gd name="T22" fmla="*/ 0 w 365"/>
                <a:gd name="T23" fmla="*/ 62 h 545"/>
                <a:gd name="T24" fmla="*/ 66 w 365"/>
                <a:gd name="T25" fmla="*/ 189 h 545"/>
                <a:gd name="T26" fmla="*/ 103 w 365"/>
                <a:gd name="T27" fmla="*/ 257 h 545"/>
                <a:gd name="T28" fmla="*/ 206 w 365"/>
                <a:gd name="T29" fmla="*/ 545 h 545"/>
                <a:gd name="T30" fmla="*/ 365 w 365"/>
                <a:gd name="T31" fmla="*/ 545 h 545"/>
                <a:gd name="T32" fmla="*/ 365 w 365"/>
                <a:gd name="T33" fmla="*/ 387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5" h="545">
                  <a:moveTo>
                    <a:pt x="365" y="387"/>
                  </a:moveTo>
                  <a:cubicBezTo>
                    <a:pt x="349" y="384"/>
                    <a:pt x="335" y="376"/>
                    <a:pt x="323" y="363"/>
                  </a:cubicBezTo>
                  <a:cubicBezTo>
                    <a:pt x="310" y="349"/>
                    <a:pt x="303" y="331"/>
                    <a:pt x="303" y="312"/>
                  </a:cubicBezTo>
                  <a:cubicBezTo>
                    <a:pt x="303" y="293"/>
                    <a:pt x="310" y="274"/>
                    <a:pt x="323" y="260"/>
                  </a:cubicBezTo>
                  <a:cubicBezTo>
                    <a:pt x="335" y="248"/>
                    <a:pt x="349" y="240"/>
                    <a:pt x="365" y="237"/>
                  </a:cubicBezTo>
                  <a:cubicBezTo>
                    <a:pt x="365" y="62"/>
                    <a:pt x="365" y="62"/>
                    <a:pt x="365" y="62"/>
                  </a:cubicBezTo>
                  <a:cubicBezTo>
                    <a:pt x="231" y="62"/>
                    <a:pt x="231" y="62"/>
                    <a:pt x="231" y="62"/>
                  </a:cubicBezTo>
                  <a:cubicBezTo>
                    <a:pt x="230" y="55"/>
                    <a:pt x="230" y="55"/>
                    <a:pt x="230" y="55"/>
                  </a:cubicBezTo>
                  <a:cubicBezTo>
                    <a:pt x="228" y="24"/>
                    <a:pt x="201" y="0"/>
                    <a:pt x="170" y="0"/>
                  </a:cubicBezTo>
                  <a:cubicBezTo>
                    <a:pt x="140" y="0"/>
                    <a:pt x="113" y="24"/>
                    <a:pt x="111" y="55"/>
                  </a:cubicBezTo>
                  <a:cubicBezTo>
                    <a:pt x="110" y="62"/>
                    <a:pt x="110" y="62"/>
                    <a:pt x="110" y="62"/>
                  </a:cubicBezTo>
                  <a:cubicBezTo>
                    <a:pt x="0" y="62"/>
                    <a:pt x="0" y="62"/>
                    <a:pt x="0" y="62"/>
                  </a:cubicBezTo>
                  <a:cubicBezTo>
                    <a:pt x="19" y="107"/>
                    <a:pt x="45" y="152"/>
                    <a:pt x="66" y="189"/>
                  </a:cubicBezTo>
                  <a:cubicBezTo>
                    <a:pt x="81" y="215"/>
                    <a:pt x="94" y="237"/>
                    <a:pt x="103" y="257"/>
                  </a:cubicBezTo>
                  <a:cubicBezTo>
                    <a:pt x="162" y="383"/>
                    <a:pt x="192" y="481"/>
                    <a:pt x="206" y="545"/>
                  </a:cubicBezTo>
                  <a:cubicBezTo>
                    <a:pt x="365" y="545"/>
                    <a:pt x="365" y="545"/>
                    <a:pt x="365" y="545"/>
                  </a:cubicBezTo>
                  <a:lnTo>
                    <a:pt x="365" y="387"/>
                  </a:lnTo>
                  <a:close/>
                </a:path>
              </a:pathLst>
            </a:custGeom>
            <a:solidFill>
              <a:srgbClr val="98FF72"/>
            </a:solidFill>
            <a:ln>
              <a:noFill/>
            </a:ln>
          </p:spPr>
          <p:txBody>
            <a:bodyPr vert="horz" wrap="square" lIns="91440" tIns="45720" rIns="91440" bIns="45720" numCol="1" anchor="t" anchorCtr="0" compatLnSpc="1">
              <a:prstTxWarp prst="textNoShape">
                <a:avLst/>
              </a:prstTxWarp>
            </a:bodyPr>
            <a:lstStyle/>
            <a:p>
              <a:endParaRPr lang="id-ID">
                <a:solidFill>
                  <a:schemeClr val="tx2"/>
                </a:solidFill>
                <a:latin typeface="Agency FB" panose="020B0503020202020204" pitchFamily="34" charset="0"/>
              </a:endParaRPr>
            </a:p>
          </p:txBody>
        </p:sp>
        <p:sp>
          <p:nvSpPr>
            <p:cNvPr id="12" name="Freeform 18"/>
            <p:cNvSpPr>
              <a:spLocks/>
            </p:cNvSpPr>
            <p:nvPr/>
          </p:nvSpPr>
          <p:spPr bwMode="auto">
            <a:xfrm rot="10800000">
              <a:off x="5033168" y="4329112"/>
              <a:ext cx="1069975" cy="1527175"/>
            </a:xfrm>
            <a:custGeom>
              <a:avLst/>
              <a:gdLst>
                <a:gd name="T0" fmla="*/ 0 w 386"/>
                <a:gd name="T1" fmla="*/ 164 h 551"/>
                <a:gd name="T2" fmla="*/ 42 w 386"/>
                <a:gd name="T3" fmla="*/ 187 h 551"/>
                <a:gd name="T4" fmla="*/ 62 w 386"/>
                <a:gd name="T5" fmla="*/ 239 h 551"/>
                <a:gd name="T6" fmla="*/ 42 w 386"/>
                <a:gd name="T7" fmla="*/ 291 h 551"/>
                <a:gd name="T8" fmla="*/ 0 w 386"/>
                <a:gd name="T9" fmla="*/ 314 h 551"/>
                <a:gd name="T10" fmla="*/ 0 w 386"/>
                <a:gd name="T11" fmla="*/ 488 h 551"/>
                <a:gd name="T12" fmla="*/ 139 w 386"/>
                <a:gd name="T13" fmla="*/ 488 h 551"/>
                <a:gd name="T14" fmla="*/ 139 w 386"/>
                <a:gd name="T15" fmla="*/ 496 h 551"/>
                <a:gd name="T16" fmla="*/ 199 w 386"/>
                <a:gd name="T17" fmla="*/ 551 h 551"/>
                <a:gd name="T18" fmla="*/ 258 w 386"/>
                <a:gd name="T19" fmla="*/ 496 h 551"/>
                <a:gd name="T20" fmla="*/ 259 w 386"/>
                <a:gd name="T21" fmla="*/ 488 h 551"/>
                <a:gd name="T22" fmla="*/ 366 w 386"/>
                <a:gd name="T23" fmla="*/ 488 h 551"/>
                <a:gd name="T24" fmla="*/ 386 w 386"/>
                <a:gd name="T25" fmla="*/ 397 h 551"/>
                <a:gd name="T26" fmla="*/ 0 w 386"/>
                <a:gd name="T27" fmla="*/ 0 h 551"/>
                <a:gd name="T28" fmla="*/ 0 w 386"/>
                <a:gd name="T29" fmla="*/ 164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6" h="551">
                  <a:moveTo>
                    <a:pt x="0" y="164"/>
                  </a:moveTo>
                  <a:cubicBezTo>
                    <a:pt x="16" y="167"/>
                    <a:pt x="31" y="175"/>
                    <a:pt x="42" y="187"/>
                  </a:cubicBezTo>
                  <a:cubicBezTo>
                    <a:pt x="55" y="201"/>
                    <a:pt x="62" y="220"/>
                    <a:pt x="62" y="239"/>
                  </a:cubicBezTo>
                  <a:cubicBezTo>
                    <a:pt x="62" y="258"/>
                    <a:pt x="55" y="276"/>
                    <a:pt x="42" y="291"/>
                  </a:cubicBezTo>
                  <a:cubicBezTo>
                    <a:pt x="31" y="303"/>
                    <a:pt x="16" y="311"/>
                    <a:pt x="0" y="314"/>
                  </a:cubicBezTo>
                  <a:cubicBezTo>
                    <a:pt x="0" y="488"/>
                    <a:pt x="0" y="488"/>
                    <a:pt x="0" y="488"/>
                  </a:cubicBezTo>
                  <a:cubicBezTo>
                    <a:pt x="139" y="488"/>
                    <a:pt x="139" y="488"/>
                    <a:pt x="139" y="488"/>
                  </a:cubicBezTo>
                  <a:cubicBezTo>
                    <a:pt x="139" y="496"/>
                    <a:pt x="139" y="496"/>
                    <a:pt x="139" y="496"/>
                  </a:cubicBezTo>
                  <a:cubicBezTo>
                    <a:pt x="142" y="527"/>
                    <a:pt x="168" y="551"/>
                    <a:pt x="199" y="551"/>
                  </a:cubicBezTo>
                  <a:cubicBezTo>
                    <a:pt x="230" y="551"/>
                    <a:pt x="256" y="527"/>
                    <a:pt x="258" y="496"/>
                  </a:cubicBezTo>
                  <a:cubicBezTo>
                    <a:pt x="259" y="488"/>
                    <a:pt x="259" y="488"/>
                    <a:pt x="259" y="488"/>
                  </a:cubicBezTo>
                  <a:cubicBezTo>
                    <a:pt x="366" y="488"/>
                    <a:pt x="366" y="488"/>
                    <a:pt x="366" y="488"/>
                  </a:cubicBezTo>
                  <a:cubicBezTo>
                    <a:pt x="378" y="457"/>
                    <a:pt x="386" y="426"/>
                    <a:pt x="386" y="397"/>
                  </a:cubicBezTo>
                  <a:cubicBezTo>
                    <a:pt x="386" y="182"/>
                    <a:pt x="214" y="6"/>
                    <a:pt x="0" y="0"/>
                  </a:cubicBezTo>
                  <a:lnTo>
                    <a:pt x="0" y="164"/>
                  </a:lnTo>
                  <a:close/>
                </a:path>
              </a:pathLst>
            </a:custGeom>
            <a:solidFill>
              <a:srgbClr val="1F8784"/>
            </a:solidFill>
            <a:ln>
              <a:noFill/>
            </a:ln>
          </p:spPr>
          <p:txBody>
            <a:bodyPr vert="horz" wrap="square" lIns="91440" tIns="45720" rIns="91440" bIns="45720" numCol="1" anchor="t" anchorCtr="0" compatLnSpc="1">
              <a:prstTxWarp prst="textNoShape">
                <a:avLst/>
              </a:prstTxWarp>
            </a:bodyPr>
            <a:lstStyle/>
            <a:p>
              <a:endParaRPr lang="id-ID">
                <a:solidFill>
                  <a:schemeClr val="tx2"/>
                </a:solidFill>
                <a:latin typeface="Agency FB" panose="020B0503020202020204" pitchFamily="34" charset="0"/>
              </a:endParaRPr>
            </a:p>
          </p:txBody>
        </p:sp>
        <p:sp>
          <p:nvSpPr>
            <p:cNvPr id="13" name="Freeform 17"/>
            <p:cNvSpPr>
              <a:spLocks/>
            </p:cNvSpPr>
            <p:nvPr/>
          </p:nvSpPr>
          <p:spPr bwMode="auto">
            <a:xfrm rot="10800000">
              <a:off x="5976143" y="4502149"/>
              <a:ext cx="1260475" cy="1354138"/>
            </a:xfrm>
            <a:custGeom>
              <a:avLst/>
              <a:gdLst>
                <a:gd name="T0" fmla="*/ 122 w 454"/>
                <a:gd name="T1" fmla="*/ 489 h 489"/>
                <a:gd name="T2" fmla="*/ 145 w 454"/>
                <a:gd name="T3" fmla="*/ 447 h 489"/>
                <a:gd name="T4" fmla="*/ 196 w 454"/>
                <a:gd name="T5" fmla="*/ 426 h 489"/>
                <a:gd name="T6" fmla="*/ 248 w 454"/>
                <a:gd name="T7" fmla="*/ 447 h 489"/>
                <a:gd name="T8" fmla="*/ 271 w 454"/>
                <a:gd name="T9" fmla="*/ 489 h 489"/>
                <a:gd name="T10" fmla="*/ 391 w 454"/>
                <a:gd name="T11" fmla="*/ 489 h 489"/>
                <a:gd name="T12" fmla="*/ 391 w 454"/>
                <a:gd name="T13" fmla="*/ 299 h 489"/>
                <a:gd name="T14" fmla="*/ 399 w 454"/>
                <a:gd name="T15" fmla="*/ 298 h 489"/>
                <a:gd name="T16" fmla="*/ 454 w 454"/>
                <a:gd name="T17" fmla="*/ 239 h 489"/>
                <a:gd name="T18" fmla="*/ 399 w 454"/>
                <a:gd name="T19" fmla="*/ 179 h 489"/>
                <a:gd name="T20" fmla="*/ 391 w 454"/>
                <a:gd name="T21" fmla="*/ 179 h 489"/>
                <a:gd name="T22" fmla="*/ 391 w 454"/>
                <a:gd name="T23" fmla="*/ 0 h 489"/>
                <a:gd name="T24" fmla="*/ 0 w 454"/>
                <a:gd name="T25" fmla="*/ 397 h 489"/>
                <a:gd name="T26" fmla="*/ 19 w 454"/>
                <a:gd name="T27" fmla="*/ 489 h 489"/>
                <a:gd name="T28" fmla="*/ 122 w 454"/>
                <a:gd name="T29" fmla="*/ 48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4" h="489">
                  <a:moveTo>
                    <a:pt x="122" y="489"/>
                  </a:moveTo>
                  <a:cubicBezTo>
                    <a:pt x="125" y="473"/>
                    <a:pt x="133" y="458"/>
                    <a:pt x="145" y="447"/>
                  </a:cubicBezTo>
                  <a:cubicBezTo>
                    <a:pt x="159" y="434"/>
                    <a:pt x="177" y="426"/>
                    <a:pt x="196" y="426"/>
                  </a:cubicBezTo>
                  <a:cubicBezTo>
                    <a:pt x="216" y="426"/>
                    <a:pt x="234" y="434"/>
                    <a:pt x="248" y="447"/>
                  </a:cubicBezTo>
                  <a:cubicBezTo>
                    <a:pt x="260" y="458"/>
                    <a:pt x="268" y="473"/>
                    <a:pt x="271" y="489"/>
                  </a:cubicBezTo>
                  <a:cubicBezTo>
                    <a:pt x="391" y="489"/>
                    <a:pt x="391" y="489"/>
                    <a:pt x="391" y="489"/>
                  </a:cubicBezTo>
                  <a:cubicBezTo>
                    <a:pt x="391" y="299"/>
                    <a:pt x="391" y="299"/>
                    <a:pt x="391" y="299"/>
                  </a:cubicBezTo>
                  <a:cubicBezTo>
                    <a:pt x="399" y="298"/>
                    <a:pt x="399" y="298"/>
                    <a:pt x="399" y="298"/>
                  </a:cubicBezTo>
                  <a:cubicBezTo>
                    <a:pt x="430" y="296"/>
                    <a:pt x="454" y="270"/>
                    <a:pt x="454" y="239"/>
                  </a:cubicBezTo>
                  <a:cubicBezTo>
                    <a:pt x="454" y="208"/>
                    <a:pt x="430" y="182"/>
                    <a:pt x="399" y="179"/>
                  </a:cubicBezTo>
                  <a:cubicBezTo>
                    <a:pt x="391" y="179"/>
                    <a:pt x="391" y="179"/>
                    <a:pt x="391" y="179"/>
                  </a:cubicBezTo>
                  <a:cubicBezTo>
                    <a:pt x="391" y="0"/>
                    <a:pt x="391" y="0"/>
                    <a:pt x="391" y="0"/>
                  </a:cubicBezTo>
                  <a:cubicBezTo>
                    <a:pt x="175" y="3"/>
                    <a:pt x="0" y="180"/>
                    <a:pt x="0" y="397"/>
                  </a:cubicBezTo>
                  <a:cubicBezTo>
                    <a:pt x="0" y="426"/>
                    <a:pt x="7" y="457"/>
                    <a:pt x="19" y="489"/>
                  </a:cubicBezTo>
                  <a:lnTo>
                    <a:pt x="122" y="489"/>
                  </a:lnTo>
                  <a:close/>
                </a:path>
              </a:pathLst>
            </a:custGeom>
            <a:solidFill>
              <a:srgbClr val="65D97D"/>
            </a:solidFill>
            <a:ln>
              <a:noFill/>
            </a:ln>
          </p:spPr>
          <p:txBody>
            <a:bodyPr vert="horz" wrap="square" lIns="91440" tIns="45720" rIns="91440" bIns="45720" numCol="1" anchor="t" anchorCtr="0" compatLnSpc="1">
              <a:prstTxWarp prst="textNoShape">
                <a:avLst/>
              </a:prstTxWarp>
            </a:bodyPr>
            <a:lstStyle/>
            <a:p>
              <a:endParaRPr lang="id-ID">
                <a:solidFill>
                  <a:schemeClr val="tx2"/>
                </a:solidFill>
                <a:latin typeface="Agency FB" panose="020B0503020202020204" pitchFamily="34" charset="0"/>
              </a:endParaRPr>
            </a:p>
          </p:txBody>
        </p:sp>
        <p:grpSp>
          <p:nvGrpSpPr>
            <p:cNvPr id="14" name="Group 7"/>
            <p:cNvGrpSpPr/>
            <p:nvPr/>
          </p:nvGrpSpPr>
          <p:grpSpPr>
            <a:xfrm>
              <a:off x="4666456" y="1454150"/>
              <a:ext cx="2935287" cy="4768850"/>
              <a:chOff x="4649788" y="967712"/>
              <a:chExt cx="2935287" cy="4768850"/>
            </a:xfrm>
            <a:solidFill>
              <a:schemeClr val="tx2"/>
            </a:solidFill>
          </p:grpSpPr>
          <p:sp>
            <p:nvSpPr>
              <p:cNvPr id="15" name="Freeform 13"/>
              <p:cNvSpPr>
                <a:spLocks noEditPoints="1"/>
              </p:cNvSpPr>
              <p:nvPr/>
            </p:nvSpPr>
            <p:spPr bwMode="auto">
              <a:xfrm rot="10800000">
                <a:off x="4649788" y="2266287"/>
                <a:ext cx="2935287" cy="3470275"/>
              </a:xfrm>
              <a:custGeom>
                <a:avLst/>
                <a:gdLst>
                  <a:gd name="T0" fmla="*/ 774 w 1058"/>
                  <a:gd name="T1" fmla="*/ 1252 h 1252"/>
                  <a:gd name="T2" fmla="*/ 283 w 1058"/>
                  <a:gd name="T3" fmla="*/ 1252 h 1252"/>
                  <a:gd name="T4" fmla="*/ 248 w 1058"/>
                  <a:gd name="T5" fmla="*/ 1218 h 1252"/>
                  <a:gd name="T6" fmla="*/ 142 w 1058"/>
                  <a:gd name="T7" fmla="*/ 887 h 1252"/>
                  <a:gd name="T8" fmla="*/ 110 w 1058"/>
                  <a:gd name="T9" fmla="*/ 831 h 1252"/>
                  <a:gd name="T10" fmla="*/ 0 w 1058"/>
                  <a:gd name="T11" fmla="*/ 529 h 1252"/>
                  <a:gd name="T12" fmla="*/ 529 w 1058"/>
                  <a:gd name="T13" fmla="*/ 0 h 1252"/>
                  <a:gd name="T14" fmla="*/ 1058 w 1058"/>
                  <a:gd name="T15" fmla="*/ 529 h 1252"/>
                  <a:gd name="T16" fmla="*/ 947 w 1058"/>
                  <a:gd name="T17" fmla="*/ 831 h 1252"/>
                  <a:gd name="T18" fmla="*/ 916 w 1058"/>
                  <a:gd name="T19" fmla="*/ 887 h 1252"/>
                  <a:gd name="T20" fmla="*/ 810 w 1058"/>
                  <a:gd name="T21" fmla="*/ 1218 h 1252"/>
                  <a:gd name="T22" fmla="*/ 774 w 1058"/>
                  <a:gd name="T23" fmla="*/ 1252 h 1252"/>
                  <a:gd name="T24" fmla="*/ 315 w 1058"/>
                  <a:gd name="T25" fmla="*/ 1180 h 1252"/>
                  <a:gd name="T26" fmla="*/ 742 w 1058"/>
                  <a:gd name="T27" fmla="*/ 1180 h 1252"/>
                  <a:gd name="T28" fmla="*/ 851 w 1058"/>
                  <a:gd name="T29" fmla="*/ 857 h 1252"/>
                  <a:gd name="T30" fmla="*/ 885 w 1058"/>
                  <a:gd name="T31" fmla="*/ 794 h 1252"/>
                  <a:gd name="T32" fmla="*/ 986 w 1058"/>
                  <a:gd name="T33" fmla="*/ 529 h 1252"/>
                  <a:gd name="T34" fmla="*/ 529 w 1058"/>
                  <a:gd name="T35" fmla="*/ 72 h 1252"/>
                  <a:gd name="T36" fmla="*/ 72 w 1058"/>
                  <a:gd name="T37" fmla="*/ 529 h 1252"/>
                  <a:gd name="T38" fmla="*/ 172 w 1058"/>
                  <a:gd name="T39" fmla="*/ 794 h 1252"/>
                  <a:gd name="T40" fmla="*/ 207 w 1058"/>
                  <a:gd name="T41" fmla="*/ 857 h 1252"/>
                  <a:gd name="T42" fmla="*/ 315 w 1058"/>
                  <a:gd name="T43" fmla="*/ 1180 h 1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58" h="1252">
                    <a:moveTo>
                      <a:pt x="774" y="1252"/>
                    </a:moveTo>
                    <a:cubicBezTo>
                      <a:pt x="283" y="1252"/>
                      <a:pt x="283" y="1252"/>
                      <a:pt x="283" y="1252"/>
                    </a:cubicBezTo>
                    <a:cubicBezTo>
                      <a:pt x="264" y="1252"/>
                      <a:pt x="249" y="1237"/>
                      <a:pt x="248" y="1218"/>
                    </a:cubicBezTo>
                    <a:cubicBezTo>
                      <a:pt x="247" y="1217"/>
                      <a:pt x="239" y="1097"/>
                      <a:pt x="142" y="887"/>
                    </a:cubicBezTo>
                    <a:cubicBezTo>
                      <a:pt x="135" y="873"/>
                      <a:pt x="123" y="853"/>
                      <a:pt x="110" y="831"/>
                    </a:cubicBezTo>
                    <a:cubicBezTo>
                      <a:pt x="66" y="755"/>
                      <a:pt x="0" y="640"/>
                      <a:pt x="0" y="529"/>
                    </a:cubicBezTo>
                    <a:cubicBezTo>
                      <a:pt x="0" y="238"/>
                      <a:pt x="237" y="0"/>
                      <a:pt x="529" y="0"/>
                    </a:cubicBezTo>
                    <a:cubicBezTo>
                      <a:pt x="820" y="0"/>
                      <a:pt x="1058" y="238"/>
                      <a:pt x="1058" y="529"/>
                    </a:cubicBezTo>
                    <a:cubicBezTo>
                      <a:pt x="1058" y="640"/>
                      <a:pt x="991" y="755"/>
                      <a:pt x="947" y="831"/>
                    </a:cubicBezTo>
                    <a:cubicBezTo>
                      <a:pt x="934" y="853"/>
                      <a:pt x="923" y="873"/>
                      <a:pt x="916" y="887"/>
                    </a:cubicBezTo>
                    <a:cubicBezTo>
                      <a:pt x="818" y="1097"/>
                      <a:pt x="810" y="1217"/>
                      <a:pt x="810" y="1218"/>
                    </a:cubicBezTo>
                    <a:cubicBezTo>
                      <a:pt x="809" y="1237"/>
                      <a:pt x="793" y="1252"/>
                      <a:pt x="774" y="1252"/>
                    </a:cubicBezTo>
                    <a:close/>
                    <a:moveTo>
                      <a:pt x="315" y="1180"/>
                    </a:moveTo>
                    <a:cubicBezTo>
                      <a:pt x="742" y="1180"/>
                      <a:pt x="742" y="1180"/>
                      <a:pt x="742" y="1180"/>
                    </a:cubicBezTo>
                    <a:cubicBezTo>
                      <a:pt x="751" y="1127"/>
                      <a:pt x="776" y="1017"/>
                      <a:pt x="851" y="857"/>
                    </a:cubicBezTo>
                    <a:cubicBezTo>
                      <a:pt x="859" y="840"/>
                      <a:pt x="871" y="819"/>
                      <a:pt x="885" y="794"/>
                    </a:cubicBezTo>
                    <a:cubicBezTo>
                      <a:pt x="928" y="721"/>
                      <a:pt x="986" y="621"/>
                      <a:pt x="986" y="529"/>
                    </a:cubicBezTo>
                    <a:cubicBezTo>
                      <a:pt x="986" y="277"/>
                      <a:pt x="781" y="72"/>
                      <a:pt x="529" y="72"/>
                    </a:cubicBezTo>
                    <a:cubicBezTo>
                      <a:pt x="277" y="72"/>
                      <a:pt x="72" y="277"/>
                      <a:pt x="72" y="529"/>
                    </a:cubicBezTo>
                    <a:cubicBezTo>
                      <a:pt x="72" y="621"/>
                      <a:pt x="130" y="721"/>
                      <a:pt x="172" y="794"/>
                    </a:cubicBezTo>
                    <a:cubicBezTo>
                      <a:pt x="187" y="819"/>
                      <a:pt x="199" y="840"/>
                      <a:pt x="207" y="857"/>
                    </a:cubicBezTo>
                    <a:cubicBezTo>
                      <a:pt x="281" y="1017"/>
                      <a:pt x="307" y="1127"/>
                      <a:pt x="315" y="1180"/>
                    </a:cubicBez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latin typeface="Agency FB" panose="020B0503020202020204" pitchFamily="34" charset="0"/>
                </a:endParaRPr>
              </a:p>
            </p:txBody>
          </p:sp>
          <p:sp>
            <p:nvSpPr>
              <p:cNvPr id="16" name="Freeform 16"/>
              <p:cNvSpPr>
                <a:spLocks noEditPoints="1"/>
              </p:cNvSpPr>
              <p:nvPr/>
            </p:nvSpPr>
            <p:spPr bwMode="auto">
              <a:xfrm rot="10800000">
                <a:off x="5346701" y="967712"/>
                <a:ext cx="1500187" cy="1203325"/>
              </a:xfrm>
              <a:custGeom>
                <a:avLst/>
                <a:gdLst>
                  <a:gd name="T0" fmla="*/ 495 w 541"/>
                  <a:gd name="T1" fmla="*/ 223 h 434"/>
                  <a:gd name="T2" fmla="*/ 540 w 541"/>
                  <a:gd name="T3" fmla="*/ 168 h 434"/>
                  <a:gd name="T4" fmla="*/ 494 w 541"/>
                  <a:gd name="T5" fmla="*/ 112 h 434"/>
                  <a:gd name="T6" fmla="*/ 540 w 541"/>
                  <a:gd name="T7" fmla="*/ 57 h 434"/>
                  <a:gd name="T8" fmla="*/ 483 w 541"/>
                  <a:gd name="T9" fmla="*/ 0 h 434"/>
                  <a:gd name="T10" fmla="*/ 56 w 541"/>
                  <a:gd name="T11" fmla="*/ 0 h 434"/>
                  <a:gd name="T12" fmla="*/ 0 w 541"/>
                  <a:gd name="T13" fmla="*/ 56 h 434"/>
                  <a:gd name="T14" fmla="*/ 46 w 541"/>
                  <a:gd name="T15" fmla="*/ 112 h 434"/>
                  <a:gd name="T16" fmla="*/ 0 w 541"/>
                  <a:gd name="T17" fmla="*/ 167 h 434"/>
                  <a:gd name="T18" fmla="*/ 46 w 541"/>
                  <a:gd name="T19" fmla="*/ 223 h 434"/>
                  <a:gd name="T20" fmla="*/ 1 w 541"/>
                  <a:gd name="T21" fmla="*/ 278 h 434"/>
                  <a:gd name="T22" fmla="*/ 57 w 541"/>
                  <a:gd name="T23" fmla="*/ 334 h 434"/>
                  <a:gd name="T24" fmla="*/ 157 w 541"/>
                  <a:gd name="T25" fmla="*/ 334 h 434"/>
                  <a:gd name="T26" fmla="*/ 161 w 541"/>
                  <a:gd name="T27" fmla="*/ 351 h 434"/>
                  <a:gd name="T28" fmla="*/ 272 w 541"/>
                  <a:gd name="T29" fmla="*/ 433 h 434"/>
                  <a:gd name="T30" fmla="*/ 383 w 541"/>
                  <a:gd name="T31" fmla="*/ 335 h 434"/>
                  <a:gd name="T32" fmla="*/ 484 w 541"/>
                  <a:gd name="T33" fmla="*/ 335 h 434"/>
                  <a:gd name="T34" fmla="*/ 541 w 541"/>
                  <a:gd name="T35" fmla="*/ 278 h 434"/>
                  <a:gd name="T36" fmla="*/ 495 w 541"/>
                  <a:gd name="T37" fmla="*/ 223 h 434"/>
                  <a:gd name="T38" fmla="*/ 423 w 541"/>
                  <a:gd name="T39" fmla="*/ 241 h 434"/>
                  <a:gd name="T40" fmla="*/ 118 w 541"/>
                  <a:gd name="T41" fmla="*/ 241 h 434"/>
                  <a:gd name="T42" fmla="*/ 104 w 541"/>
                  <a:gd name="T43" fmla="*/ 227 h 434"/>
                  <a:gd name="T44" fmla="*/ 118 w 541"/>
                  <a:gd name="T45" fmla="*/ 213 h 434"/>
                  <a:gd name="T46" fmla="*/ 423 w 541"/>
                  <a:gd name="T47" fmla="*/ 213 h 434"/>
                  <a:gd name="T48" fmla="*/ 437 w 541"/>
                  <a:gd name="T49" fmla="*/ 227 h 434"/>
                  <a:gd name="T50" fmla="*/ 423 w 541"/>
                  <a:gd name="T51" fmla="*/ 241 h 434"/>
                  <a:gd name="T52" fmla="*/ 423 w 541"/>
                  <a:gd name="T53" fmla="*/ 116 h 434"/>
                  <a:gd name="T54" fmla="*/ 118 w 541"/>
                  <a:gd name="T55" fmla="*/ 116 h 434"/>
                  <a:gd name="T56" fmla="*/ 104 w 541"/>
                  <a:gd name="T57" fmla="*/ 102 h 434"/>
                  <a:gd name="T58" fmla="*/ 118 w 541"/>
                  <a:gd name="T59" fmla="*/ 88 h 434"/>
                  <a:gd name="T60" fmla="*/ 423 w 541"/>
                  <a:gd name="T61" fmla="*/ 88 h 434"/>
                  <a:gd name="T62" fmla="*/ 437 w 541"/>
                  <a:gd name="T63" fmla="*/ 102 h 434"/>
                  <a:gd name="T64" fmla="*/ 423 w 541"/>
                  <a:gd name="T65" fmla="*/ 11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1" h="434">
                    <a:moveTo>
                      <a:pt x="495" y="223"/>
                    </a:moveTo>
                    <a:cubicBezTo>
                      <a:pt x="521" y="218"/>
                      <a:pt x="540" y="195"/>
                      <a:pt x="540" y="168"/>
                    </a:cubicBezTo>
                    <a:cubicBezTo>
                      <a:pt x="540" y="140"/>
                      <a:pt x="520" y="117"/>
                      <a:pt x="494" y="112"/>
                    </a:cubicBezTo>
                    <a:cubicBezTo>
                      <a:pt x="520" y="107"/>
                      <a:pt x="540" y="84"/>
                      <a:pt x="540" y="57"/>
                    </a:cubicBezTo>
                    <a:cubicBezTo>
                      <a:pt x="540" y="26"/>
                      <a:pt x="514" y="0"/>
                      <a:pt x="483" y="0"/>
                    </a:cubicBezTo>
                    <a:cubicBezTo>
                      <a:pt x="56" y="0"/>
                      <a:pt x="56" y="0"/>
                      <a:pt x="56" y="0"/>
                    </a:cubicBezTo>
                    <a:cubicBezTo>
                      <a:pt x="25" y="0"/>
                      <a:pt x="0" y="25"/>
                      <a:pt x="0" y="56"/>
                    </a:cubicBezTo>
                    <a:cubicBezTo>
                      <a:pt x="0" y="84"/>
                      <a:pt x="20" y="107"/>
                      <a:pt x="46" y="112"/>
                    </a:cubicBezTo>
                    <a:cubicBezTo>
                      <a:pt x="20" y="117"/>
                      <a:pt x="0" y="140"/>
                      <a:pt x="0" y="167"/>
                    </a:cubicBezTo>
                    <a:cubicBezTo>
                      <a:pt x="0" y="195"/>
                      <a:pt x="20" y="218"/>
                      <a:pt x="46" y="223"/>
                    </a:cubicBezTo>
                    <a:cubicBezTo>
                      <a:pt x="20" y="228"/>
                      <a:pt x="1" y="250"/>
                      <a:pt x="1" y="278"/>
                    </a:cubicBezTo>
                    <a:cubicBezTo>
                      <a:pt x="1" y="309"/>
                      <a:pt x="26" y="334"/>
                      <a:pt x="57" y="334"/>
                    </a:cubicBezTo>
                    <a:cubicBezTo>
                      <a:pt x="157" y="334"/>
                      <a:pt x="157" y="334"/>
                      <a:pt x="157" y="334"/>
                    </a:cubicBezTo>
                    <a:cubicBezTo>
                      <a:pt x="158" y="340"/>
                      <a:pt x="159" y="345"/>
                      <a:pt x="161" y="351"/>
                    </a:cubicBezTo>
                    <a:cubicBezTo>
                      <a:pt x="175" y="399"/>
                      <a:pt x="219" y="434"/>
                      <a:pt x="272" y="433"/>
                    </a:cubicBezTo>
                    <a:cubicBezTo>
                      <a:pt x="331" y="433"/>
                      <a:pt x="380" y="392"/>
                      <a:pt x="383" y="335"/>
                    </a:cubicBezTo>
                    <a:cubicBezTo>
                      <a:pt x="484" y="335"/>
                      <a:pt x="484" y="335"/>
                      <a:pt x="484" y="335"/>
                    </a:cubicBezTo>
                    <a:cubicBezTo>
                      <a:pt x="515" y="335"/>
                      <a:pt x="541" y="309"/>
                      <a:pt x="541" y="278"/>
                    </a:cubicBezTo>
                    <a:cubicBezTo>
                      <a:pt x="541" y="251"/>
                      <a:pt x="521" y="228"/>
                      <a:pt x="495" y="223"/>
                    </a:cubicBezTo>
                    <a:close/>
                    <a:moveTo>
                      <a:pt x="423" y="241"/>
                    </a:moveTo>
                    <a:cubicBezTo>
                      <a:pt x="118" y="241"/>
                      <a:pt x="118" y="241"/>
                      <a:pt x="118" y="241"/>
                    </a:cubicBezTo>
                    <a:cubicBezTo>
                      <a:pt x="110" y="241"/>
                      <a:pt x="104" y="234"/>
                      <a:pt x="104" y="227"/>
                    </a:cubicBezTo>
                    <a:cubicBezTo>
                      <a:pt x="104" y="219"/>
                      <a:pt x="110" y="213"/>
                      <a:pt x="118" y="213"/>
                    </a:cubicBezTo>
                    <a:cubicBezTo>
                      <a:pt x="423" y="213"/>
                      <a:pt x="423" y="213"/>
                      <a:pt x="423" y="213"/>
                    </a:cubicBezTo>
                    <a:cubicBezTo>
                      <a:pt x="431" y="213"/>
                      <a:pt x="437" y="219"/>
                      <a:pt x="437" y="227"/>
                    </a:cubicBezTo>
                    <a:cubicBezTo>
                      <a:pt x="437" y="234"/>
                      <a:pt x="431" y="241"/>
                      <a:pt x="423" y="241"/>
                    </a:cubicBezTo>
                    <a:close/>
                    <a:moveTo>
                      <a:pt x="423" y="116"/>
                    </a:moveTo>
                    <a:cubicBezTo>
                      <a:pt x="118" y="116"/>
                      <a:pt x="118" y="116"/>
                      <a:pt x="118" y="116"/>
                    </a:cubicBezTo>
                    <a:cubicBezTo>
                      <a:pt x="110" y="116"/>
                      <a:pt x="104" y="110"/>
                      <a:pt x="104" y="102"/>
                    </a:cubicBezTo>
                    <a:cubicBezTo>
                      <a:pt x="104" y="95"/>
                      <a:pt x="110" y="88"/>
                      <a:pt x="118" y="88"/>
                    </a:cubicBezTo>
                    <a:cubicBezTo>
                      <a:pt x="423" y="88"/>
                      <a:pt x="423" y="88"/>
                      <a:pt x="423" y="88"/>
                    </a:cubicBezTo>
                    <a:cubicBezTo>
                      <a:pt x="431" y="88"/>
                      <a:pt x="437" y="95"/>
                      <a:pt x="437" y="102"/>
                    </a:cubicBezTo>
                    <a:cubicBezTo>
                      <a:pt x="437" y="110"/>
                      <a:pt x="431" y="116"/>
                      <a:pt x="423" y="116"/>
                    </a:cubicBez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latin typeface="Agency FB" panose="020B0503020202020204" pitchFamily="34" charset="0"/>
                </a:endParaRPr>
              </a:p>
            </p:txBody>
          </p:sp>
        </p:grpSp>
      </p:grpSp>
      <p:grpSp>
        <p:nvGrpSpPr>
          <p:cNvPr id="35" name="组合 1261"/>
          <p:cNvGrpSpPr>
            <a:grpSpLocks/>
          </p:cNvGrpSpPr>
          <p:nvPr/>
        </p:nvGrpSpPr>
        <p:grpSpPr bwMode="auto">
          <a:xfrm>
            <a:off x="6357910" y="3527845"/>
            <a:ext cx="382933" cy="385341"/>
            <a:chOff x="6410325" y="3513139"/>
            <a:chExt cx="504825" cy="508000"/>
          </a:xfrm>
          <a:solidFill>
            <a:schemeClr val="bg1"/>
          </a:solidFill>
        </p:grpSpPr>
        <p:sp>
          <p:nvSpPr>
            <p:cNvPr id="36" name="Rectangle 979"/>
            <p:cNvSpPr>
              <a:spLocks noChangeArrowheads="1"/>
            </p:cNvSpPr>
            <p:nvPr/>
          </p:nvSpPr>
          <p:spPr bwMode="auto">
            <a:xfrm>
              <a:off x="6799263" y="3571876"/>
              <a:ext cx="28575" cy="123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sp>
          <p:nvSpPr>
            <p:cNvPr id="37" name="Rectangle 980"/>
            <p:cNvSpPr>
              <a:spLocks noChangeArrowheads="1"/>
            </p:cNvSpPr>
            <p:nvPr/>
          </p:nvSpPr>
          <p:spPr bwMode="auto">
            <a:xfrm>
              <a:off x="6661150" y="3786189"/>
              <a:ext cx="15081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sp>
          <p:nvSpPr>
            <p:cNvPr id="38" name="Rectangle 981"/>
            <p:cNvSpPr>
              <a:spLocks noChangeArrowheads="1"/>
            </p:cNvSpPr>
            <p:nvPr/>
          </p:nvSpPr>
          <p:spPr bwMode="auto">
            <a:xfrm>
              <a:off x="6750050" y="3600451"/>
              <a:ext cx="28575" cy="968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sp>
          <p:nvSpPr>
            <p:cNvPr id="39" name="Rectangle 982"/>
            <p:cNvSpPr>
              <a:spLocks noChangeArrowheads="1"/>
            </p:cNvSpPr>
            <p:nvPr/>
          </p:nvSpPr>
          <p:spPr bwMode="auto">
            <a:xfrm>
              <a:off x="6700838" y="3630614"/>
              <a:ext cx="26988"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sp>
          <p:nvSpPr>
            <p:cNvPr id="40" name="Rectangle 983"/>
            <p:cNvSpPr>
              <a:spLocks noChangeArrowheads="1"/>
            </p:cNvSpPr>
            <p:nvPr/>
          </p:nvSpPr>
          <p:spPr bwMode="auto">
            <a:xfrm>
              <a:off x="6653213" y="3657601"/>
              <a:ext cx="269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sp>
          <p:nvSpPr>
            <p:cNvPr id="41" name="Freeform 984"/>
            <p:cNvSpPr>
              <a:spLocks/>
            </p:cNvSpPr>
            <p:nvPr/>
          </p:nvSpPr>
          <p:spPr bwMode="auto">
            <a:xfrm>
              <a:off x="6410325" y="3814764"/>
              <a:ext cx="328613" cy="206375"/>
            </a:xfrm>
            <a:custGeom>
              <a:avLst/>
              <a:gdLst>
                <a:gd name="T0" fmla="*/ 0 w 165"/>
                <a:gd name="T1" fmla="*/ 2147483646 h 103"/>
                <a:gd name="T2" fmla="*/ 2147483646 w 165"/>
                <a:gd name="T3" fmla="*/ 0 h 103"/>
                <a:gd name="T4" fmla="*/ 2147483646 w 165"/>
                <a:gd name="T5" fmla="*/ 0 h 103"/>
                <a:gd name="T6" fmla="*/ 2147483646 w 165"/>
                <a:gd name="T7" fmla="*/ 2147483646 h 103"/>
                <a:gd name="T8" fmla="*/ 2147483646 w 165"/>
                <a:gd name="T9" fmla="*/ 0 h 103"/>
                <a:gd name="T10" fmla="*/ 2147483646 w 165"/>
                <a:gd name="T11" fmla="*/ 0 h 103"/>
                <a:gd name="T12" fmla="*/ 2147483646 w 165"/>
                <a:gd name="T13" fmla="*/ 2147483646 h 103"/>
                <a:gd name="T14" fmla="*/ 2147483646 w 165"/>
                <a:gd name="T15" fmla="*/ 2147483646 h 103"/>
                <a:gd name="T16" fmla="*/ 0 w 165"/>
                <a:gd name="T17" fmla="*/ 2147483646 h 103"/>
                <a:gd name="T18" fmla="*/ 0 w 165"/>
                <a:gd name="T19" fmla="*/ 2147483646 h 10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5" h="103">
                  <a:moveTo>
                    <a:pt x="0" y="57"/>
                  </a:moveTo>
                  <a:cubicBezTo>
                    <a:pt x="0" y="22"/>
                    <a:pt x="27" y="7"/>
                    <a:pt x="50" y="0"/>
                  </a:cubicBezTo>
                  <a:cubicBezTo>
                    <a:pt x="54" y="0"/>
                    <a:pt x="54" y="0"/>
                    <a:pt x="54" y="0"/>
                  </a:cubicBezTo>
                  <a:cubicBezTo>
                    <a:pt x="54" y="6"/>
                    <a:pt x="67" y="11"/>
                    <a:pt x="82" y="11"/>
                  </a:cubicBezTo>
                  <a:cubicBezTo>
                    <a:pt x="97" y="11"/>
                    <a:pt x="110" y="6"/>
                    <a:pt x="110" y="0"/>
                  </a:cubicBezTo>
                  <a:cubicBezTo>
                    <a:pt x="115" y="0"/>
                    <a:pt x="115" y="0"/>
                    <a:pt x="115" y="0"/>
                  </a:cubicBezTo>
                  <a:cubicBezTo>
                    <a:pt x="138" y="7"/>
                    <a:pt x="165" y="22"/>
                    <a:pt x="165" y="57"/>
                  </a:cubicBezTo>
                  <a:cubicBezTo>
                    <a:pt x="165" y="77"/>
                    <a:pt x="165" y="92"/>
                    <a:pt x="165" y="103"/>
                  </a:cubicBezTo>
                  <a:cubicBezTo>
                    <a:pt x="0" y="103"/>
                    <a:pt x="0" y="103"/>
                    <a:pt x="0" y="103"/>
                  </a:cubicBezTo>
                  <a:cubicBezTo>
                    <a:pt x="0" y="92"/>
                    <a:pt x="0" y="77"/>
                    <a:pt x="0"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2" name="Freeform 985"/>
            <p:cNvSpPr>
              <a:spLocks/>
            </p:cNvSpPr>
            <p:nvPr/>
          </p:nvSpPr>
          <p:spPr bwMode="auto">
            <a:xfrm>
              <a:off x="6516688" y="3654426"/>
              <a:ext cx="120650" cy="157163"/>
            </a:xfrm>
            <a:custGeom>
              <a:avLst/>
              <a:gdLst>
                <a:gd name="T0" fmla="*/ 2147483646 w 60"/>
                <a:gd name="T1" fmla="*/ 0 h 79"/>
                <a:gd name="T2" fmla="*/ 2147483646 w 60"/>
                <a:gd name="T3" fmla="*/ 2147483646 h 79"/>
                <a:gd name="T4" fmla="*/ 2147483646 w 60"/>
                <a:gd name="T5" fmla="*/ 2147483646 h 79"/>
                <a:gd name="T6" fmla="*/ 0 w 60"/>
                <a:gd name="T7" fmla="*/ 2147483646 h 79"/>
                <a:gd name="T8" fmla="*/ 2147483646 w 60"/>
                <a:gd name="T9" fmla="*/ 0 h 7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0" h="79">
                  <a:moveTo>
                    <a:pt x="30" y="0"/>
                  </a:moveTo>
                  <a:cubicBezTo>
                    <a:pt x="54" y="0"/>
                    <a:pt x="60" y="18"/>
                    <a:pt x="60" y="39"/>
                  </a:cubicBezTo>
                  <a:cubicBezTo>
                    <a:pt x="60" y="61"/>
                    <a:pt x="43" y="79"/>
                    <a:pt x="30" y="79"/>
                  </a:cubicBezTo>
                  <a:cubicBezTo>
                    <a:pt x="17" y="79"/>
                    <a:pt x="0" y="61"/>
                    <a:pt x="0" y="39"/>
                  </a:cubicBezTo>
                  <a:cubicBezTo>
                    <a:pt x="0" y="18"/>
                    <a:pt x="6" y="0"/>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3" name="Freeform 986"/>
            <p:cNvSpPr>
              <a:spLocks/>
            </p:cNvSpPr>
            <p:nvPr/>
          </p:nvSpPr>
          <p:spPr bwMode="auto">
            <a:xfrm>
              <a:off x="6556375" y="3513139"/>
              <a:ext cx="358775" cy="260350"/>
            </a:xfrm>
            <a:custGeom>
              <a:avLst/>
              <a:gdLst>
                <a:gd name="T0" fmla="*/ 0 w 180"/>
                <a:gd name="T1" fmla="*/ 2147483646 h 131"/>
                <a:gd name="T2" fmla="*/ 0 w 180"/>
                <a:gd name="T3" fmla="*/ 0 h 131"/>
                <a:gd name="T4" fmla="*/ 2147483646 w 180"/>
                <a:gd name="T5" fmla="*/ 0 h 131"/>
                <a:gd name="T6" fmla="*/ 2147483646 w 180"/>
                <a:gd name="T7" fmla="*/ 2147483646 h 131"/>
                <a:gd name="T8" fmla="*/ 2147483646 w 180"/>
                <a:gd name="T9" fmla="*/ 2147483646 h 131"/>
                <a:gd name="T10" fmla="*/ 2147483646 w 180"/>
                <a:gd name="T11" fmla="*/ 2147483646 h 131"/>
                <a:gd name="T12" fmla="*/ 2147483646 w 180"/>
                <a:gd name="T13" fmla="*/ 2147483646 h 131"/>
                <a:gd name="T14" fmla="*/ 2147483646 w 180"/>
                <a:gd name="T15" fmla="*/ 2147483646 h 131"/>
                <a:gd name="T16" fmla="*/ 2147483646 w 180"/>
                <a:gd name="T17" fmla="*/ 2147483646 h 131"/>
                <a:gd name="T18" fmla="*/ 2147483646 w 180"/>
                <a:gd name="T19" fmla="*/ 2147483646 h 131"/>
                <a:gd name="T20" fmla="*/ 0 w 180"/>
                <a:gd name="T21" fmla="*/ 2147483646 h 13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0" h="131">
                  <a:moveTo>
                    <a:pt x="0" y="65"/>
                  </a:moveTo>
                  <a:cubicBezTo>
                    <a:pt x="0" y="0"/>
                    <a:pt x="0" y="0"/>
                    <a:pt x="0" y="0"/>
                  </a:cubicBezTo>
                  <a:cubicBezTo>
                    <a:pt x="180" y="0"/>
                    <a:pt x="180" y="0"/>
                    <a:pt x="180" y="0"/>
                  </a:cubicBezTo>
                  <a:cubicBezTo>
                    <a:pt x="180" y="131"/>
                    <a:pt x="180" y="131"/>
                    <a:pt x="180" y="131"/>
                  </a:cubicBezTo>
                  <a:cubicBezTo>
                    <a:pt x="42" y="131"/>
                    <a:pt x="42" y="131"/>
                    <a:pt x="42" y="131"/>
                  </a:cubicBezTo>
                  <a:cubicBezTo>
                    <a:pt x="44" y="127"/>
                    <a:pt x="46" y="122"/>
                    <a:pt x="47" y="116"/>
                  </a:cubicBezTo>
                  <a:cubicBezTo>
                    <a:pt x="168" y="116"/>
                    <a:pt x="168" y="116"/>
                    <a:pt x="168" y="116"/>
                  </a:cubicBezTo>
                  <a:cubicBezTo>
                    <a:pt x="168" y="10"/>
                    <a:pt x="168" y="10"/>
                    <a:pt x="168" y="10"/>
                  </a:cubicBezTo>
                  <a:cubicBezTo>
                    <a:pt x="11" y="10"/>
                    <a:pt x="11" y="10"/>
                    <a:pt x="11" y="10"/>
                  </a:cubicBezTo>
                  <a:cubicBezTo>
                    <a:pt x="11" y="63"/>
                    <a:pt x="11" y="63"/>
                    <a:pt x="11" y="63"/>
                  </a:cubicBezTo>
                  <a:cubicBezTo>
                    <a:pt x="7" y="63"/>
                    <a:pt x="3" y="64"/>
                    <a:pt x="0"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9" name="组合 8"/>
          <p:cNvGrpSpPr/>
          <p:nvPr/>
        </p:nvGrpSpPr>
        <p:grpSpPr>
          <a:xfrm>
            <a:off x="865239" y="1774181"/>
            <a:ext cx="3175567" cy="1753664"/>
            <a:chOff x="204432" y="4087584"/>
            <a:chExt cx="3175567" cy="1753664"/>
          </a:xfrm>
        </p:grpSpPr>
        <p:sp>
          <p:nvSpPr>
            <p:cNvPr id="44" name="文本框 43"/>
            <p:cNvSpPr txBox="1"/>
            <p:nvPr/>
          </p:nvSpPr>
          <p:spPr>
            <a:xfrm>
              <a:off x="204433" y="4087584"/>
              <a:ext cx="2223519" cy="369332"/>
            </a:xfrm>
            <a:prstGeom prst="rect">
              <a:avLst/>
            </a:prstGeom>
            <a:noFill/>
          </p:spPr>
          <p:txBody>
            <a:bodyPr wrap="square" rtlCol="0">
              <a:noAutofit/>
            </a:bodyPr>
            <a:lstStyle/>
            <a:p>
              <a:r>
                <a:rPr lang="zh-CN" altLang="en-US" b="1" dirty="0" smtClean="0">
                  <a:solidFill>
                    <a:srgbClr val="1F8784"/>
                  </a:solidFill>
                  <a:latin typeface="Arial" panose="020B0604020202020204" pitchFamily="34" charset="0"/>
                  <a:ea typeface="微软雅黑" panose="020B0503020204020204" pitchFamily="34" charset="-122"/>
                  <a:cs typeface="Arial" panose="020B0604020202020204" pitchFamily="34" charset="0"/>
                </a:rPr>
                <a:t>规  模  化</a:t>
              </a:r>
              <a:endParaRPr lang="en-US" altLang="zh-CN" b="1" dirty="0">
                <a:solidFill>
                  <a:srgbClr val="1F8784"/>
                </a:solidFill>
                <a:latin typeface="Arial" panose="020B0604020202020204" pitchFamily="34" charset="0"/>
                <a:ea typeface="微软雅黑" panose="020B0503020204020204" pitchFamily="34" charset="-122"/>
                <a:cs typeface="Arial" panose="020B0604020202020204" pitchFamily="34" charset="0"/>
              </a:endParaRPr>
            </a:p>
          </p:txBody>
        </p:sp>
        <p:sp>
          <p:nvSpPr>
            <p:cNvPr id="45" name="矩形 59"/>
            <p:cNvSpPr>
              <a:spLocks noChangeArrowheads="1"/>
            </p:cNvSpPr>
            <p:nvPr/>
          </p:nvSpPr>
          <p:spPr bwMode="auto">
            <a:xfrm>
              <a:off x="204432" y="4862519"/>
              <a:ext cx="3175567" cy="97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lvl="0">
                <a:lnSpc>
                  <a:spcPct val="120000"/>
                </a:lnSpc>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      升级</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响应规模，增加响应参与楼宇资源</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30</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幢，实现平台总需求响应能力达</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10MW</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，进一步发挥区级能耗在线监测平台需求侧管理应用创新</a:t>
              </a:r>
            </a:p>
          </p:txBody>
        </p:sp>
        <p:cxnSp>
          <p:nvCxnSpPr>
            <p:cNvPr id="46" name="直接连接符 45"/>
            <p:cNvCxnSpPr/>
            <p:nvPr/>
          </p:nvCxnSpPr>
          <p:spPr>
            <a:xfrm>
              <a:off x="290513" y="4659718"/>
              <a:ext cx="394094" cy="0"/>
            </a:xfrm>
            <a:prstGeom prst="line">
              <a:avLst/>
            </a:prstGeom>
            <a:ln w="31750"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grpSp>
      <p:grpSp>
        <p:nvGrpSpPr>
          <p:cNvPr id="47" name="组合 46"/>
          <p:cNvGrpSpPr/>
          <p:nvPr/>
        </p:nvGrpSpPr>
        <p:grpSpPr>
          <a:xfrm>
            <a:off x="865240" y="3939101"/>
            <a:ext cx="2987064" cy="1753664"/>
            <a:chOff x="204433" y="4087584"/>
            <a:chExt cx="2987064" cy="1753664"/>
          </a:xfrm>
        </p:grpSpPr>
        <p:sp>
          <p:nvSpPr>
            <p:cNvPr id="48" name="文本框 47"/>
            <p:cNvSpPr txBox="1"/>
            <p:nvPr/>
          </p:nvSpPr>
          <p:spPr>
            <a:xfrm>
              <a:off x="204433" y="4087584"/>
              <a:ext cx="2223519" cy="369332"/>
            </a:xfrm>
            <a:prstGeom prst="rect">
              <a:avLst/>
            </a:prstGeom>
            <a:noFill/>
          </p:spPr>
          <p:txBody>
            <a:bodyPr wrap="square" rtlCol="0">
              <a:spAutoFit/>
            </a:bodyPr>
            <a:lstStyle/>
            <a:p>
              <a:r>
                <a:rPr lang="zh-CN" altLang="en-US" b="1" dirty="0" smtClean="0">
                  <a:solidFill>
                    <a:srgbClr val="42A881"/>
                  </a:solidFill>
                  <a:latin typeface="Arial" panose="020B0604020202020204" pitchFamily="34" charset="0"/>
                  <a:ea typeface="微软雅黑" panose="020B0503020204020204" pitchFamily="34" charset="-122"/>
                  <a:cs typeface="Arial" panose="020B0604020202020204" pitchFamily="34" charset="0"/>
                </a:rPr>
                <a:t>智  能  化</a:t>
              </a:r>
              <a:endParaRPr lang="en-US" altLang="zh-CN" b="1" dirty="0">
                <a:solidFill>
                  <a:srgbClr val="42A881"/>
                </a:solidFill>
                <a:latin typeface="Arial" panose="020B0604020202020204" pitchFamily="34" charset="0"/>
                <a:ea typeface="微软雅黑" panose="020B0503020204020204" pitchFamily="34" charset="-122"/>
                <a:cs typeface="Arial" panose="020B0604020202020204" pitchFamily="34" charset="0"/>
              </a:endParaRPr>
            </a:p>
          </p:txBody>
        </p:sp>
        <p:sp>
          <p:nvSpPr>
            <p:cNvPr id="49" name="矩形 59"/>
            <p:cNvSpPr>
              <a:spLocks noChangeArrowheads="1"/>
            </p:cNvSpPr>
            <p:nvPr/>
          </p:nvSpPr>
          <p:spPr bwMode="auto">
            <a:xfrm>
              <a:off x="204433" y="4862519"/>
              <a:ext cx="2987064" cy="97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      新增</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自动需求响应试点类型，实现建筑自动智能需求响应系统建设，提升需求侧资源自动化水平，建成全国资源化自动需求响应样板</a:t>
              </a:r>
            </a:p>
          </p:txBody>
        </p:sp>
        <p:cxnSp>
          <p:nvCxnSpPr>
            <p:cNvPr id="50" name="直接连接符 49"/>
            <p:cNvCxnSpPr/>
            <p:nvPr/>
          </p:nvCxnSpPr>
          <p:spPr>
            <a:xfrm>
              <a:off x="290513" y="4659718"/>
              <a:ext cx="394094" cy="0"/>
            </a:xfrm>
            <a:prstGeom prst="line">
              <a:avLst/>
            </a:prstGeom>
            <a:ln w="31750"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grpSp>
      <p:grpSp>
        <p:nvGrpSpPr>
          <p:cNvPr id="51" name="组合 50"/>
          <p:cNvGrpSpPr/>
          <p:nvPr/>
        </p:nvGrpSpPr>
        <p:grpSpPr>
          <a:xfrm>
            <a:off x="8414507" y="1774181"/>
            <a:ext cx="3049956" cy="1532065"/>
            <a:chOff x="204433" y="4087584"/>
            <a:chExt cx="3049956" cy="1532065"/>
          </a:xfrm>
        </p:grpSpPr>
        <p:sp>
          <p:nvSpPr>
            <p:cNvPr id="52" name="文本框 51"/>
            <p:cNvSpPr txBox="1"/>
            <p:nvPr/>
          </p:nvSpPr>
          <p:spPr>
            <a:xfrm>
              <a:off x="204433" y="4087584"/>
              <a:ext cx="2223519" cy="369332"/>
            </a:xfrm>
            <a:prstGeom prst="rect">
              <a:avLst/>
            </a:prstGeom>
            <a:noFill/>
          </p:spPr>
          <p:txBody>
            <a:bodyPr wrap="square" rtlCol="0">
              <a:spAutoFit/>
            </a:bodyPr>
            <a:lstStyle/>
            <a:p>
              <a:r>
                <a:rPr lang="zh-CN" altLang="en-US" b="1" dirty="0" smtClean="0">
                  <a:solidFill>
                    <a:srgbClr val="65D97D"/>
                  </a:solidFill>
                  <a:latin typeface="Arial" panose="020B0604020202020204" pitchFamily="34" charset="0"/>
                  <a:ea typeface="微软雅黑" panose="020B0503020204020204" pitchFamily="34" charset="-122"/>
                  <a:cs typeface="Arial" panose="020B0604020202020204" pitchFamily="34" charset="0"/>
                </a:rPr>
                <a:t>多  样  化</a:t>
              </a:r>
              <a:endParaRPr lang="en-US" altLang="zh-CN" b="1" dirty="0">
                <a:solidFill>
                  <a:srgbClr val="65D97D"/>
                </a:solidFill>
                <a:latin typeface="Arial" panose="020B0604020202020204" pitchFamily="34" charset="0"/>
                <a:ea typeface="微软雅黑" panose="020B0503020204020204" pitchFamily="34" charset="-122"/>
                <a:cs typeface="Arial" panose="020B0604020202020204" pitchFamily="34" charset="0"/>
              </a:endParaRPr>
            </a:p>
          </p:txBody>
        </p:sp>
        <p:sp>
          <p:nvSpPr>
            <p:cNvPr id="53" name="矩形 59"/>
            <p:cNvSpPr>
              <a:spLocks noChangeArrowheads="1"/>
            </p:cNvSpPr>
            <p:nvPr/>
          </p:nvSpPr>
          <p:spPr bwMode="auto">
            <a:xfrm>
              <a:off x="204433" y="4862519"/>
              <a:ext cx="3049956" cy="75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      新</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增加智能电网微单元试点类型，建筑内大用户单位试点，形成多种需求响应技术路线与解决</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方案</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54" name="直接连接符 53"/>
            <p:cNvCxnSpPr/>
            <p:nvPr/>
          </p:nvCxnSpPr>
          <p:spPr>
            <a:xfrm>
              <a:off x="290513" y="4659718"/>
              <a:ext cx="394094" cy="0"/>
            </a:xfrm>
            <a:prstGeom prst="line">
              <a:avLst/>
            </a:prstGeom>
            <a:ln w="31750"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grpSp>
      <p:grpSp>
        <p:nvGrpSpPr>
          <p:cNvPr id="55" name="组合 54"/>
          <p:cNvGrpSpPr/>
          <p:nvPr/>
        </p:nvGrpSpPr>
        <p:grpSpPr>
          <a:xfrm>
            <a:off x="8414507" y="3939101"/>
            <a:ext cx="3049956" cy="1310466"/>
            <a:chOff x="204433" y="4087584"/>
            <a:chExt cx="3049956" cy="1310466"/>
          </a:xfrm>
        </p:grpSpPr>
        <p:sp>
          <p:nvSpPr>
            <p:cNvPr id="56" name="文本框 55"/>
            <p:cNvSpPr txBox="1"/>
            <p:nvPr/>
          </p:nvSpPr>
          <p:spPr>
            <a:xfrm>
              <a:off x="204433" y="4087584"/>
              <a:ext cx="2223519" cy="369332"/>
            </a:xfrm>
            <a:prstGeom prst="rect">
              <a:avLst/>
            </a:prstGeom>
            <a:noFill/>
          </p:spPr>
          <p:txBody>
            <a:bodyPr wrap="square" rtlCol="0">
              <a:spAutoFit/>
            </a:bodyPr>
            <a:lstStyle/>
            <a:p>
              <a:r>
                <a:rPr lang="zh-CN" altLang="en-US" b="1" dirty="0" smtClean="0">
                  <a:solidFill>
                    <a:srgbClr val="98FF72"/>
                  </a:solidFill>
                  <a:latin typeface="Arial" panose="020B0604020202020204" pitchFamily="34" charset="0"/>
                  <a:ea typeface="微软雅黑" panose="020B0503020204020204" pitchFamily="34" charset="-122"/>
                  <a:cs typeface="Arial" panose="020B0604020202020204" pitchFamily="34" charset="0"/>
                </a:rPr>
                <a:t>标  准  化</a:t>
              </a:r>
              <a:endParaRPr lang="en-US" altLang="zh-CN" b="1" dirty="0">
                <a:solidFill>
                  <a:srgbClr val="98FF72"/>
                </a:solidFill>
                <a:latin typeface="Arial" panose="020B0604020202020204" pitchFamily="34" charset="0"/>
                <a:ea typeface="微软雅黑" panose="020B0503020204020204" pitchFamily="34" charset="-122"/>
                <a:cs typeface="Arial" panose="020B0604020202020204" pitchFamily="34" charset="0"/>
              </a:endParaRPr>
            </a:p>
          </p:txBody>
        </p:sp>
        <p:sp>
          <p:nvSpPr>
            <p:cNvPr id="57" name="矩形 59"/>
            <p:cNvSpPr>
              <a:spLocks noChangeArrowheads="1"/>
            </p:cNvSpPr>
            <p:nvPr/>
          </p:nvSpPr>
          <p:spPr bwMode="auto">
            <a:xfrm>
              <a:off x="204433" y="4862519"/>
              <a:ext cx="3049956" cy="53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      实现</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智能电网需求响应协议</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OPENADR</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协议支持</a:t>
              </a:r>
            </a:p>
          </p:txBody>
        </p:sp>
        <p:cxnSp>
          <p:nvCxnSpPr>
            <p:cNvPr id="58" name="直接连接符 57"/>
            <p:cNvCxnSpPr/>
            <p:nvPr/>
          </p:nvCxnSpPr>
          <p:spPr>
            <a:xfrm>
              <a:off x="290513" y="4659718"/>
              <a:ext cx="394094" cy="0"/>
            </a:xfrm>
            <a:prstGeom prst="line">
              <a:avLst/>
            </a:prstGeom>
            <a:ln w="31750"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grpSp>
      <p:sp>
        <p:nvSpPr>
          <p:cNvPr id="65" name="time-hierarchy_66251"/>
          <p:cNvSpPr>
            <a:spLocks noChangeAspect="1"/>
          </p:cNvSpPr>
          <p:nvPr/>
        </p:nvSpPr>
        <p:spPr bwMode="auto">
          <a:xfrm>
            <a:off x="5226651" y="2317996"/>
            <a:ext cx="606810" cy="609685"/>
          </a:xfrm>
          <a:custGeom>
            <a:avLst/>
            <a:gdLst>
              <a:gd name="connsiteX0" fmla="*/ 76345 w 334963"/>
              <a:gd name="connsiteY0" fmla="*/ 119063 h 336550"/>
              <a:gd name="connsiteX1" fmla="*/ 68552 w 334963"/>
              <a:gd name="connsiteY1" fmla="*/ 127038 h 336550"/>
              <a:gd name="connsiteX2" fmla="*/ 68552 w 334963"/>
              <a:gd name="connsiteY2" fmla="*/ 160264 h 336550"/>
              <a:gd name="connsiteX3" fmla="*/ 49069 w 334963"/>
              <a:gd name="connsiteY3" fmla="*/ 160264 h 336550"/>
              <a:gd name="connsiteX4" fmla="*/ 41275 w 334963"/>
              <a:gd name="connsiteY4" fmla="*/ 168239 h 336550"/>
              <a:gd name="connsiteX5" fmla="*/ 49069 w 334963"/>
              <a:gd name="connsiteY5" fmla="*/ 176213 h 336550"/>
              <a:gd name="connsiteX6" fmla="*/ 76345 w 334963"/>
              <a:gd name="connsiteY6" fmla="*/ 176213 h 336550"/>
              <a:gd name="connsiteX7" fmla="*/ 84138 w 334963"/>
              <a:gd name="connsiteY7" fmla="*/ 168239 h 336550"/>
              <a:gd name="connsiteX8" fmla="*/ 84138 w 334963"/>
              <a:gd name="connsiteY8" fmla="*/ 127038 h 336550"/>
              <a:gd name="connsiteX9" fmla="*/ 76345 w 334963"/>
              <a:gd name="connsiteY9" fmla="*/ 119063 h 336550"/>
              <a:gd name="connsiteX10" fmla="*/ 269026 w 334963"/>
              <a:gd name="connsiteY10" fmla="*/ 0 h 336550"/>
              <a:gd name="connsiteX11" fmla="*/ 319138 w 334963"/>
              <a:gd name="connsiteY11" fmla="*/ 0 h 336550"/>
              <a:gd name="connsiteX12" fmla="*/ 334963 w 334963"/>
              <a:gd name="connsiteY12" fmla="*/ 15776 h 336550"/>
              <a:gd name="connsiteX13" fmla="*/ 334963 w 334963"/>
              <a:gd name="connsiteY13" fmla="*/ 65732 h 336550"/>
              <a:gd name="connsiteX14" fmla="*/ 319138 w 334963"/>
              <a:gd name="connsiteY14" fmla="*/ 81508 h 336550"/>
              <a:gd name="connsiteX15" fmla="*/ 269026 w 334963"/>
              <a:gd name="connsiteY15" fmla="*/ 81508 h 336550"/>
              <a:gd name="connsiteX16" fmla="*/ 253201 w 334963"/>
              <a:gd name="connsiteY16" fmla="*/ 65732 h 336550"/>
              <a:gd name="connsiteX17" fmla="*/ 253201 w 334963"/>
              <a:gd name="connsiteY17" fmla="*/ 49957 h 336550"/>
              <a:gd name="connsiteX18" fmla="*/ 201769 w 334963"/>
              <a:gd name="connsiteY18" fmla="*/ 49957 h 336550"/>
              <a:gd name="connsiteX19" fmla="*/ 201769 w 334963"/>
              <a:gd name="connsiteY19" fmla="*/ 155129 h 336550"/>
              <a:gd name="connsiteX20" fmla="*/ 253201 w 334963"/>
              <a:gd name="connsiteY20" fmla="*/ 155129 h 336550"/>
              <a:gd name="connsiteX21" fmla="*/ 253201 w 334963"/>
              <a:gd name="connsiteY21" fmla="*/ 143297 h 336550"/>
              <a:gd name="connsiteX22" fmla="*/ 269026 w 334963"/>
              <a:gd name="connsiteY22" fmla="*/ 127521 h 336550"/>
              <a:gd name="connsiteX23" fmla="*/ 319138 w 334963"/>
              <a:gd name="connsiteY23" fmla="*/ 127521 h 336550"/>
              <a:gd name="connsiteX24" fmla="*/ 334963 w 334963"/>
              <a:gd name="connsiteY24" fmla="*/ 143297 h 336550"/>
              <a:gd name="connsiteX25" fmla="*/ 334963 w 334963"/>
              <a:gd name="connsiteY25" fmla="*/ 193253 h 336550"/>
              <a:gd name="connsiteX26" fmla="*/ 319138 w 334963"/>
              <a:gd name="connsiteY26" fmla="*/ 209029 h 336550"/>
              <a:gd name="connsiteX27" fmla="*/ 269026 w 334963"/>
              <a:gd name="connsiteY27" fmla="*/ 209029 h 336550"/>
              <a:gd name="connsiteX28" fmla="*/ 253201 w 334963"/>
              <a:gd name="connsiteY28" fmla="*/ 193253 h 336550"/>
              <a:gd name="connsiteX29" fmla="*/ 253201 w 334963"/>
              <a:gd name="connsiteY29" fmla="*/ 181422 h 336550"/>
              <a:gd name="connsiteX30" fmla="*/ 201769 w 334963"/>
              <a:gd name="connsiteY30" fmla="*/ 181422 h 336550"/>
              <a:gd name="connsiteX31" fmla="*/ 201769 w 334963"/>
              <a:gd name="connsiteY31" fmla="*/ 286594 h 336550"/>
              <a:gd name="connsiteX32" fmla="*/ 253201 w 334963"/>
              <a:gd name="connsiteY32" fmla="*/ 286594 h 336550"/>
              <a:gd name="connsiteX33" fmla="*/ 253201 w 334963"/>
              <a:gd name="connsiteY33" fmla="*/ 270818 h 336550"/>
              <a:gd name="connsiteX34" fmla="*/ 269026 w 334963"/>
              <a:gd name="connsiteY34" fmla="*/ 255042 h 336550"/>
              <a:gd name="connsiteX35" fmla="*/ 319138 w 334963"/>
              <a:gd name="connsiteY35" fmla="*/ 255042 h 336550"/>
              <a:gd name="connsiteX36" fmla="*/ 334963 w 334963"/>
              <a:gd name="connsiteY36" fmla="*/ 270818 h 336550"/>
              <a:gd name="connsiteX37" fmla="*/ 334963 w 334963"/>
              <a:gd name="connsiteY37" fmla="*/ 320774 h 336550"/>
              <a:gd name="connsiteX38" fmla="*/ 319138 w 334963"/>
              <a:gd name="connsiteY38" fmla="*/ 336550 h 336550"/>
              <a:gd name="connsiteX39" fmla="*/ 269026 w 334963"/>
              <a:gd name="connsiteY39" fmla="*/ 336550 h 336550"/>
              <a:gd name="connsiteX40" fmla="*/ 253201 w 334963"/>
              <a:gd name="connsiteY40" fmla="*/ 320774 h 336550"/>
              <a:gd name="connsiteX41" fmla="*/ 253201 w 334963"/>
              <a:gd name="connsiteY41" fmla="*/ 311572 h 336550"/>
              <a:gd name="connsiteX42" fmla="*/ 188582 w 334963"/>
              <a:gd name="connsiteY42" fmla="*/ 311572 h 336550"/>
              <a:gd name="connsiteX43" fmla="*/ 176713 w 334963"/>
              <a:gd name="connsiteY43" fmla="*/ 298425 h 336550"/>
              <a:gd name="connsiteX44" fmla="*/ 176713 w 334963"/>
              <a:gd name="connsiteY44" fmla="*/ 181422 h 336550"/>
              <a:gd name="connsiteX45" fmla="*/ 151657 w 334963"/>
              <a:gd name="connsiteY45" fmla="*/ 181422 h 336550"/>
              <a:gd name="connsiteX46" fmla="*/ 76488 w 334963"/>
              <a:gd name="connsiteY46" fmla="*/ 244525 h 336550"/>
              <a:gd name="connsiteX47" fmla="*/ 0 w 334963"/>
              <a:gd name="connsiteY47" fmla="*/ 168275 h 336550"/>
              <a:gd name="connsiteX48" fmla="*/ 76488 w 334963"/>
              <a:gd name="connsiteY48" fmla="*/ 92025 h 336550"/>
              <a:gd name="connsiteX49" fmla="*/ 151657 w 334963"/>
              <a:gd name="connsiteY49" fmla="*/ 155129 h 336550"/>
              <a:gd name="connsiteX50" fmla="*/ 176713 w 334963"/>
              <a:gd name="connsiteY50" fmla="*/ 155129 h 336550"/>
              <a:gd name="connsiteX51" fmla="*/ 176713 w 334963"/>
              <a:gd name="connsiteY51" fmla="*/ 38125 h 336550"/>
              <a:gd name="connsiteX52" fmla="*/ 188582 w 334963"/>
              <a:gd name="connsiteY52" fmla="*/ 24978 h 336550"/>
              <a:gd name="connsiteX53" fmla="*/ 253201 w 334963"/>
              <a:gd name="connsiteY53" fmla="*/ 24978 h 336550"/>
              <a:gd name="connsiteX54" fmla="*/ 253201 w 334963"/>
              <a:gd name="connsiteY54" fmla="*/ 15776 h 336550"/>
              <a:gd name="connsiteX55" fmla="*/ 269026 w 334963"/>
              <a:gd name="connsiteY5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34963" h="336550">
                <a:moveTo>
                  <a:pt x="76345" y="119063"/>
                </a:moveTo>
                <a:cubicBezTo>
                  <a:pt x="72448" y="119063"/>
                  <a:pt x="68552" y="121721"/>
                  <a:pt x="68552" y="127038"/>
                </a:cubicBezTo>
                <a:cubicBezTo>
                  <a:pt x="68552" y="127038"/>
                  <a:pt x="68552" y="127038"/>
                  <a:pt x="68552" y="160264"/>
                </a:cubicBezTo>
                <a:cubicBezTo>
                  <a:pt x="68552" y="160264"/>
                  <a:pt x="68552" y="160264"/>
                  <a:pt x="49069" y="160264"/>
                </a:cubicBezTo>
                <a:cubicBezTo>
                  <a:pt x="45172" y="160264"/>
                  <a:pt x="41275" y="164251"/>
                  <a:pt x="41275" y="168239"/>
                </a:cubicBezTo>
                <a:cubicBezTo>
                  <a:pt x="41275" y="172226"/>
                  <a:pt x="45172" y="176213"/>
                  <a:pt x="49069" y="176213"/>
                </a:cubicBezTo>
                <a:cubicBezTo>
                  <a:pt x="49069" y="176213"/>
                  <a:pt x="49069" y="176213"/>
                  <a:pt x="76345" y="176213"/>
                </a:cubicBezTo>
                <a:cubicBezTo>
                  <a:pt x="80242" y="176213"/>
                  <a:pt x="84138" y="172226"/>
                  <a:pt x="84138" y="168239"/>
                </a:cubicBezTo>
                <a:lnTo>
                  <a:pt x="84138" y="127038"/>
                </a:lnTo>
                <a:cubicBezTo>
                  <a:pt x="84138" y="121721"/>
                  <a:pt x="80242" y="119063"/>
                  <a:pt x="76345" y="119063"/>
                </a:cubicBezTo>
                <a:close/>
                <a:moveTo>
                  <a:pt x="269026" y="0"/>
                </a:moveTo>
                <a:cubicBezTo>
                  <a:pt x="269026" y="0"/>
                  <a:pt x="269026" y="0"/>
                  <a:pt x="319138" y="0"/>
                </a:cubicBezTo>
                <a:cubicBezTo>
                  <a:pt x="328369" y="0"/>
                  <a:pt x="334963" y="7888"/>
                  <a:pt x="334963" y="15776"/>
                </a:cubicBezTo>
                <a:cubicBezTo>
                  <a:pt x="334963" y="15776"/>
                  <a:pt x="334963" y="15776"/>
                  <a:pt x="334963" y="65732"/>
                </a:cubicBezTo>
                <a:cubicBezTo>
                  <a:pt x="334963" y="74935"/>
                  <a:pt x="328369" y="81508"/>
                  <a:pt x="319138" y="81508"/>
                </a:cubicBezTo>
                <a:cubicBezTo>
                  <a:pt x="319138" y="81508"/>
                  <a:pt x="319138" y="81508"/>
                  <a:pt x="269026" y="81508"/>
                </a:cubicBezTo>
                <a:cubicBezTo>
                  <a:pt x="259794" y="81508"/>
                  <a:pt x="253201" y="74935"/>
                  <a:pt x="253201" y="65732"/>
                </a:cubicBezTo>
                <a:cubicBezTo>
                  <a:pt x="253201" y="65732"/>
                  <a:pt x="253201" y="65732"/>
                  <a:pt x="253201" y="49957"/>
                </a:cubicBezTo>
                <a:cubicBezTo>
                  <a:pt x="253201" y="49957"/>
                  <a:pt x="253201" y="49957"/>
                  <a:pt x="201769" y="49957"/>
                </a:cubicBezTo>
                <a:cubicBezTo>
                  <a:pt x="201769" y="49957"/>
                  <a:pt x="201769" y="49957"/>
                  <a:pt x="201769" y="155129"/>
                </a:cubicBezTo>
                <a:cubicBezTo>
                  <a:pt x="201769" y="155129"/>
                  <a:pt x="201769" y="155129"/>
                  <a:pt x="253201" y="155129"/>
                </a:cubicBezTo>
                <a:cubicBezTo>
                  <a:pt x="253201" y="155129"/>
                  <a:pt x="253201" y="155129"/>
                  <a:pt x="253201" y="143297"/>
                </a:cubicBezTo>
                <a:cubicBezTo>
                  <a:pt x="253201" y="134094"/>
                  <a:pt x="259794" y="127521"/>
                  <a:pt x="269026" y="127521"/>
                </a:cubicBezTo>
                <a:cubicBezTo>
                  <a:pt x="269026" y="127521"/>
                  <a:pt x="269026" y="127521"/>
                  <a:pt x="319138" y="127521"/>
                </a:cubicBezTo>
                <a:cubicBezTo>
                  <a:pt x="328369" y="127521"/>
                  <a:pt x="334963" y="134094"/>
                  <a:pt x="334963" y="143297"/>
                </a:cubicBezTo>
                <a:cubicBezTo>
                  <a:pt x="334963" y="143297"/>
                  <a:pt x="334963" y="143297"/>
                  <a:pt x="334963" y="193253"/>
                </a:cubicBezTo>
                <a:cubicBezTo>
                  <a:pt x="334963" y="202456"/>
                  <a:pt x="328369" y="209029"/>
                  <a:pt x="319138" y="209029"/>
                </a:cubicBezTo>
                <a:cubicBezTo>
                  <a:pt x="319138" y="209029"/>
                  <a:pt x="319138" y="209029"/>
                  <a:pt x="269026" y="209029"/>
                </a:cubicBezTo>
                <a:cubicBezTo>
                  <a:pt x="259794" y="209029"/>
                  <a:pt x="253201" y="202456"/>
                  <a:pt x="253201" y="193253"/>
                </a:cubicBezTo>
                <a:cubicBezTo>
                  <a:pt x="253201" y="193253"/>
                  <a:pt x="253201" y="193253"/>
                  <a:pt x="253201" y="181422"/>
                </a:cubicBezTo>
                <a:cubicBezTo>
                  <a:pt x="253201" y="181422"/>
                  <a:pt x="253201" y="181422"/>
                  <a:pt x="201769" y="181422"/>
                </a:cubicBezTo>
                <a:cubicBezTo>
                  <a:pt x="201769" y="181422"/>
                  <a:pt x="201769" y="181422"/>
                  <a:pt x="201769" y="286594"/>
                </a:cubicBezTo>
                <a:cubicBezTo>
                  <a:pt x="201769" y="286594"/>
                  <a:pt x="201769" y="286594"/>
                  <a:pt x="253201" y="286594"/>
                </a:cubicBezTo>
                <a:cubicBezTo>
                  <a:pt x="253201" y="286594"/>
                  <a:pt x="253201" y="286594"/>
                  <a:pt x="253201" y="270818"/>
                </a:cubicBezTo>
                <a:cubicBezTo>
                  <a:pt x="253201" y="261615"/>
                  <a:pt x="259794" y="255042"/>
                  <a:pt x="269026" y="255042"/>
                </a:cubicBezTo>
                <a:cubicBezTo>
                  <a:pt x="269026" y="255042"/>
                  <a:pt x="269026" y="255042"/>
                  <a:pt x="319138" y="255042"/>
                </a:cubicBezTo>
                <a:cubicBezTo>
                  <a:pt x="328369" y="255042"/>
                  <a:pt x="334963" y="261615"/>
                  <a:pt x="334963" y="270818"/>
                </a:cubicBezTo>
                <a:cubicBezTo>
                  <a:pt x="334963" y="270818"/>
                  <a:pt x="334963" y="270818"/>
                  <a:pt x="334963" y="320774"/>
                </a:cubicBezTo>
                <a:cubicBezTo>
                  <a:pt x="334963" y="328662"/>
                  <a:pt x="328369" y="336550"/>
                  <a:pt x="319138" y="336550"/>
                </a:cubicBezTo>
                <a:cubicBezTo>
                  <a:pt x="319138" y="336550"/>
                  <a:pt x="319138" y="336550"/>
                  <a:pt x="269026" y="336550"/>
                </a:cubicBezTo>
                <a:cubicBezTo>
                  <a:pt x="259794" y="336550"/>
                  <a:pt x="253201" y="328662"/>
                  <a:pt x="253201" y="320774"/>
                </a:cubicBezTo>
                <a:cubicBezTo>
                  <a:pt x="253201" y="320774"/>
                  <a:pt x="253201" y="320774"/>
                  <a:pt x="253201" y="311572"/>
                </a:cubicBezTo>
                <a:cubicBezTo>
                  <a:pt x="253201" y="311572"/>
                  <a:pt x="253201" y="311572"/>
                  <a:pt x="188582" y="311572"/>
                </a:cubicBezTo>
                <a:cubicBezTo>
                  <a:pt x="181988" y="311572"/>
                  <a:pt x="176713" y="306313"/>
                  <a:pt x="176713" y="298425"/>
                </a:cubicBezTo>
                <a:cubicBezTo>
                  <a:pt x="176713" y="298425"/>
                  <a:pt x="176713" y="298425"/>
                  <a:pt x="176713" y="181422"/>
                </a:cubicBezTo>
                <a:cubicBezTo>
                  <a:pt x="176713" y="181422"/>
                  <a:pt x="176713" y="181422"/>
                  <a:pt x="151657" y="181422"/>
                </a:cubicBezTo>
                <a:cubicBezTo>
                  <a:pt x="146382" y="216917"/>
                  <a:pt x="114732" y="244525"/>
                  <a:pt x="76488" y="244525"/>
                </a:cubicBezTo>
                <a:cubicBezTo>
                  <a:pt x="34287" y="244525"/>
                  <a:pt x="0" y="210344"/>
                  <a:pt x="0" y="168275"/>
                </a:cubicBezTo>
                <a:cubicBezTo>
                  <a:pt x="0" y="126206"/>
                  <a:pt x="34287" y="92025"/>
                  <a:pt x="76488" y="92025"/>
                </a:cubicBezTo>
                <a:cubicBezTo>
                  <a:pt x="114732" y="92025"/>
                  <a:pt x="146382" y="119633"/>
                  <a:pt x="151657" y="155129"/>
                </a:cubicBezTo>
                <a:cubicBezTo>
                  <a:pt x="151657" y="155129"/>
                  <a:pt x="151657" y="155129"/>
                  <a:pt x="176713" y="155129"/>
                </a:cubicBezTo>
                <a:cubicBezTo>
                  <a:pt x="176713" y="155129"/>
                  <a:pt x="176713" y="155129"/>
                  <a:pt x="176713" y="38125"/>
                </a:cubicBezTo>
                <a:cubicBezTo>
                  <a:pt x="176713" y="30237"/>
                  <a:pt x="181988" y="24978"/>
                  <a:pt x="188582" y="24978"/>
                </a:cubicBezTo>
                <a:cubicBezTo>
                  <a:pt x="188582" y="24978"/>
                  <a:pt x="188582" y="24978"/>
                  <a:pt x="253201" y="24978"/>
                </a:cubicBezTo>
                <a:cubicBezTo>
                  <a:pt x="253201" y="24978"/>
                  <a:pt x="253201" y="24978"/>
                  <a:pt x="253201" y="15776"/>
                </a:cubicBezTo>
                <a:cubicBezTo>
                  <a:pt x="253201" y="7888"/>
                  <a:pt x="259794" y="0"/>
                  <a:pt x="269026" y="0"/>
                </a:cubicBezTo>
                <a:close/>
              </a:path>
            </a:pathLst>
          </a:custGeom>
          <a:solidFill>
            <a:schemeClr val="bg1"/>
          </a:solidFill>
          <a:ln>
            <a:noFill/>
          </a:ln>
        </p:spPr>
      </p:sp>
      <p:sp>
        <p:nvSpPr>
          <p:cNvPr id="66" name="organization_162705"/>
          <p:cNvSpPr>
            <a:spLocks noChangeAspect="1"/>
          </p:cNvSpPr>
          <p:nvPr/>
        </p:nvSpPr>
        <p:spPr bwMode="auto">
          <a:xfrm>
            <a:off x="6227007" y="2308637"/>
            <a:ext cx="609685" cy="609685"/>
          </a:xfrm>
          <a:custGeom>
            <a:avLst/>
            <a:gdLst>
              <a:gd name="connsiteX0" fmla="*/ 264069 w 330200"/>
              <a:gd name="connsiteY0" fmla="*/ 280987 h 330200"/>
              <a:gd name="connsiteX1" fmla="*/ 252413 w 330200"/>
              <a:gd name="connsiteY1" fmla="*/ 302154 h 330200"/>
              <a:gd name="connsiteX2" fmla="*/ 252413 w 330200"/>
              <a:gd name="connsiteY2" fmla="*/ 312738 h 330200"/>
              <a:gd name="connsiteX3" fmla="*/ 277020 w 330200"/>
              <a:gd name="connsiteY3" fmla="*/ 320675 h 330200"/>
              <a:gd name="connsiteX4" fmla="*/ 301626 w 330200"/>
              <a:gd name="connsiteY4" fmla="*/ 312738 h 330200"/>
              <a:gd name="connsiteX5" fmla="*/ 301626 w 330200"/>
              <a:gd name="connsiteY5" fmla="*/ 302154 h 330200"/>
              <a:gd name="connsiteX6" fmla="*/ 289970 w 330200"/>
              <a:gd name="connsiteY6" fmla="*/ 280987 h 330200"/>
              <a:gd name="connsiteX7" fmla="*/ 277020 w 330200"/>
              <a:gd name="connsiteY7" fmla="*/ 284956 h 330200"/>
              <a:gd name="connsiteX8" fmla="*/ 264069 w 330200"/>
              <a:gd name="connsiteY8" fmla="*/ 280987 h 330200"/>
              <a:gd name="connsiteX9" fmla="*/ 40231 w 330200"/>
              <a:gd name="connsiteY9" fmla="*/ 280987 h 330200"/>
              <a:gd name="connsiteX10" fmla="*/ 28575 w 330200"/>
              <a:gd name="connsiteY10" fmla="*/ 302154 h 330200"/>
              <a:gd name="connsiteX11" fmla="*/ 28575 w 330200"/>
              <a:gd name="connsiteY11" fmla="*/ 312738 h 330200"/>
              <a:gd name="connsiteX12" fmla="*/ 53181 w 330200"/>
              <a:gd name="connsiteY12" fmla="*/ 320675 h 330200"/>
              <a:gd name="connsiteX13" fmla="*/ 77788 w 330200"/>
              <a:gd name="connsiteY13" fmla="*/ 312738 h 330200"/>
              <a:gd name="connsiteX14" fmla="*/ 77788 w 330200"/>
              <a:gd name="connsiteY14" fmla="*/ 302154 h 330200"/>
              <a:gd name="connsiteX15" fmla="*/ 66132 w 330200"/>
              <a:gd name="connsiteY15" fmla="*/ 280987 h 330200"/>
              <a:gd name="connsiteX16" fmla="*/ 53181 w 330200"/>
              <a:gd name="connsiteY16" fmla="*/ 284956 h 330200"/>
              <a:gd name="connsiteX17" fmla="*/ 40231 w 330200"/>
              <a:gd name="connsiteY17" fmla="*/ 280987 h 330200"/>
              <a:gd name="connsiteX18" fmla="*/ 276226 w 330200"/>
              <a:gd name="connsiteY18" fmla="*/ 247650 h 330200"/>
              <a:gd name="connsiteX19" fmla="*/ 261938 w 330200"/>
              <a:gd name="connsiteY19" fmla="*/ 261144 h 330200"/>
              <a:gd name="connsiteX20" fmla="*/ 276226 w 330200"/>
              <a:gd name="connsiteY20" fmla="*/ 274638 h 330200"/>
              <a:gd name="connsiteX21" fmla="*/ 290514 w 330200"/>
              <a:gd name="connsiteY21" fmla="*/ 261144 h 330200"/>
              <a:gd name="connsiteX22" fmla="*/ 276226 w 330200"/>
              <a:gd name="connsiteY22" fmla="*/ 247650 h 330200"/>
              <a:gd name="connsiteX23" fmla="*/ 53976 w 330200"/>
              <a:gd name="connsiteY23" fmla="*/ 247650 h 330200"/>
              <a:gd name="connsiteX24" fmla="*/ 39688 w 330200"/>
              <a:gd name="connsiteY24" fmla="*/ 261144 h 330200"/>
              <a:gd name="connsiteX25" fmla="*/ 53976 w 330200"/>
              <a:gd name="connsiteY25" fmla="*/ 274638 h 330200"/>
              <a:gd name="connsiteX26" fmla="*/ 68264 w 330200"/>
              <a:gd name="connsiteY26" fmla="*/ 261144 h 330200"/>
              <a:gd name="connsiteX27" fmla="*/ 53976 w 330200"/>
              <a:gd name="connsiteY27" fmla="*/ 247650 h 330200"/>
              <a:gd name="connsiteX28" fmla="*/ 276225 w 330200"/>
              <a:gd name="connsiteY28" fmla="*/ 231775 h 330200"/>
              <a:gd name="connsiteX29" fmla="*/ 231775 w 330200"/>
              <a:gd name="connsiteY29" fmla="*/ 276755 h 330200"/>
              <a:gd name="connsiteX30" fmla="*/ 240927 w 330200"/>
              <a:gd name="connsiteY30" fmla="*/ 303213 h 330200"/>
              <a:gd name="connsiteX31" fmla="*/ 255307 w 330200"/>
              <a:gd name="connsiteY31" fmla="*/ 274109 h 330200"/>
              <a:gd name="connsiteX32" fmla="*/ 251385 w 330200"/>
              <a:gd name="connsiteY32" fmla="*/ 260880 h 330200"/>
              <a:gd name="connsiteX33" fmla="*/ 276225 w 330200"/>
              <a:gd name="connsiteY33" fmla="*/ 237067 h 330200"/>
              <a:gd name="connsiteX34" fmla="*/ 301065 w 330200"/>
              <a:gd name="connsiteY34" fmla="*/ 260880 h 330200"/>
              <a:gd name="connsiteX35" fmla="*/ 297143 w 330200"/>
              <a:gd name="connsiteY35" fmla="*/ 274109 h 330200"/>
              <a:gd name="connsiteX36" fmla="*/ 311524 w 330200"/>
              <a:gd name="connsiteY36" fmla="*/ 303213 h 330200"/>
              <a:gd name="connsiteX37" fmla="*/ 320675 w 330200"/>
              <a:gd name="connsiteY37" fmla="*/ 276755 h 330200"/>
              <a:gd name="connsiteX38" fmla="*/ 276225 w 330200"/>
              <a:gd name="connsiteY38" fmla="*/ 231775 h 330200"/>
              <a:gd name="connsiteX39" fmla="*/ 53975 w 330200"/>
              <a:gd name="connsiteY39" fmla="*/ 231775 h 330200"/>
              <a:gd name="connsiteX40" fmla="*/ 9525 w 330200"/>
              <a:gd name="connsiteY40" fmla="*/ 276755 h 330200"/>
              <a:gd name="connsiteX41" fmla="*/ 18676 w 330200"/>
              <a:gd name="connsiteY41" fmla="*/ 303213 h 330200"/>
              <a:gd name="connsiteX42" fmla="*/ 33057 w 330200"/>
              <a:gd name="connsiteY42" fmla="*/ 274109 h 330200"/>
              <a:gd name="connsiteX43" fmla="*/ 29135 w 330200"/>
              <a:gd name="connsiteY43" fmla="*/ 260880 h 330200"/>
              <a:gd name="connsiteX44" fmla="*/ 53975 w 330200"/>
              <a:gd name="connsiteY44" fmla="*/ 237067 h 330200"/>
              <a:gd name="connsiteX45" fmla="*/ 78815 w 330200"/>
              <a:gd name="connsiteY45" fmla="*/ 260880 h 330200"/>
              <a:gd name="connsiteX46" fmla="*/ 74893 w 330200"/>
              <a:gd name="connsiteY46" fmla="*/ 274109 h 330200"/>
              <a:gd name="connsiteX47" fmla="*/ 89273 w 330200"/>
              <a:gd name="connsiteY47" fmla="*/ 303213 h 330200"/>
              <a:gd name="connsiteX48" fmla="*/ 98425 w 330200"/>
              <a:gd name="connsiteY48" fmla="*/ 276755 h 330200"/>
              <a:gd name="connsiteX49" fmla="*/ 53975 w 330200"/>
              <a:gd name="connsiteY49" fmla="*/ 231775 h 330200"/>
              <a:gd name="connsiteX50" fmla="*/ 146844 w 330200"/>
              <a:gd name="connsiteY50" fmla="*/ 169862 h 330200"/>
              <a:gd name="connsiteX51" fmla="*/ 128588 w 330200"/>
              <a:gd name="connsiteY51" fmla="*/ 201034 h 330200"/>
              <a:gd name="connsiteX52" fmla="*/ 128588 w 330200"/>
              <a:gd name="connsiteY52" fmla="*/ 215322 h 330200"/>
              <a:gd name="connsiteX53" fmla="*/ 165100 w 330200"/>
              <a:gd name="connsiteY53" fmla="*/ 227012 h 330200"/>
              <a:gd name="connsiteX54" fmla="*/ 201613 w 330200"/>
              <a:gd name="connsiteY54" fmla="*/ 215322 h 330200"/>
              <a:gd name="connsiteX55" fmla="*/ 201613 w 330200"/>
              <a:gd name="connsiteY55" fmla="*/ 201034 h 330200"/>
              <a:gd name="connsiteX56" fmla="*/ 183357 w 330200"/>
              <a:gd name="connsiteY56" fmla="*/ 169862 h 330200"/>
              <a:gd name="connsiteX57" fmla="*/ 165100 w 330200"/>
              <a:gd name="connsiteY57" fmla="*/ 175057 h 330200"/>
              <a:gd name="connsiteX58" fmla="*/ 146844 w 330200"/>
              <a:gd name="connsiteY58" fmla="*/ 169862 h 330200"/>
              <a:gd name="connsiteX59" fmla="*/ 165101 w 330200"/>
              <a:gd name="connsiteY59" fmla="*/ 123825 h 330200"/>
              <a:gd name="connsiteX60" fmla="*/ 144463 w 330200"/>
              <a:gd name="connsiteY60" fmla="*/ 144463 h 330200"/>
              <a:gd name="connsiteX61" fmla="*/ 165101 w 330200"/>
              <a:gd name="connsiteY61" fmla="*/ 165101 h 330200"/>
              <a:gd name="connsiteX62" fmla="*/ 185739 w 330200"/>
              <a:gd name="connsiteY62" fmla="*/ 144463 h 330200"/>
              <a:gd name="connsiteX63" fmla="*/ 165101 w 330200"/>
              <a:gd name="connsiteY63" fmla="*/ 123825 h 330200"/>
              <a:gd name="connsiteX64" fmla="*/ 165100 w 330200"/>
              <a:gd name="connsiteY64" fmla="*/ 103187 h 330200"/>
              <a:gd name="connsiteX65" fmla="*/ 103188 w 330200"/>
              <a:gd name="connsiteY65" fmla="*/ 165100 h 330200"/>
              <a:gd name="connsiteX66" fmla="*/ 118666 w 330200"/>
              <a:gd name="connsiteY66" fmla="*/ 206375 h 330200"/>
              <a:gd name="connsiteX67" fmla="*/ 118666 w 330200"/>
              <a:gd name="connsiteY67" fmla="*/ 201215 h 330200"/>
              <a:gd name="connsiteX68" fmla="*/ 139303 w 330200"/>
              <a:gd name="connsiteY68" fmla="*/ 162520 h 330200"/>
              <a:gd name="connsiteX69" fmla="*/ 134144 w 330200"/>
              <a:gd name="connsiteY69" fmla="*/ 144462 h 330200"/>
              <a:gd name="connsiteX70" fmla="*/ 165100 w 330200"/>
              <a:gd name="connsiteY70" fmla="*/ 113506 h 330200"/>
              <a:gd name="connsiteX71" fmla="*/ 196057 w 330200"/>
              <a:gd name="connsiteY71" fmla="*/ 144462 h 330200"/>
              <a:gd name="connsiteX72" fmla="*/ 190897 w 330200"/>
              <a:gd name="connsiteY72" fmla="*/ 162520 h 330200"/>
              <a:gd name="connsiteX73" fmla="*/ 211535 w 330200"/>
              <a:gd name="connsiteY73" fmla="*/ 201215 h 330200"/>
              <a:gd name="connsiteX74" fmla="*/ 211535 w 330200"/>
              <a:gd name="connsiteY74" fmla="*/ 206375 h 330200"/>
              <a:gd name="connsiteX75" fmla="*/ 227013 w 330200"/>
              <a:gd name="connsiteY75" fmla="*/ 165100 h 330200"/>
              <a:gd name="connsiteX76" fmla="*/ 165100 w 330200"/>
              <a:gd name="connsiteY76" fmla="*/ 103187 h 330200"/>
              <a:gd name="connsiteX77" fmla="*/ 264069 w 330200"/>
              <a:gd name="connsiteY77" fmla="*/ 58737 h 330200"/>
              <a:gd name="connsiteX78" fmla="*/ 252413 w 330200"/>
              <a:gd name="connsiteY78" fmla="*/ 81227 h 330200"/>
              <a:gd name="connsiteX79" fmla="*/ 252413 w 330200"/>
              <a:gd name="connsiteY79" fmla="*/ 90487 h 330200"/>
              <a:gd name="connsiteX80" fmla="*/ 277020 w 330200"/>
              <a:gd name="connsiteY80" fmla="*/ 98425 h 330200"/>
              <a:gd name="connsiteX81" fmla="*/ 301626 w 330200"/>
              <a:gd name="connsiteY81" fmla="*/ 90487 h 330200"/>
              <a:gd name="connsiteX82" fmla="*/ 301626 w 330200"/>
              <a:gd name="connsiteY82" fmla="*/ 81227 h 330200"/>
              <a:gd name="connsiteX83" fmla="*/ 289970 w 330200"/>
              <a:gd name="connsiteY83" fmla="*/ 58737 h 330200"/>
              <a:gd name="connsiteX84" fmla="*/ 277020 w 330200"/>
              <a:gd name="connsiteY84" fmla="*/ 62706 h 330200"/>
              <a:gd name="connsiteX85" fmla="*/ 264069 w 330200"/>
              <a:gd name="connsiteY85" fmla="*/ 58737 h 330200"/>
              <a:gd name="connsiteX86" fmla="*/ 40231 w 330200"/>
              <a:gd name="connsiteY86" fmla="*/ 58737 h 330200"/>
              <a:gd name="connsiteX87" fmla="*/ 28575 w 330200"/>
              <a:gd name="connsiteY87" fmla="*/ 81227 h 330200"/>
              <a:gd name="connsiteX88" fmla="*/ 28575 w 330200"/>
              <a:gd name="connsiteY88" fmla="*/ 90487 h 330200"/>
              <a:gd name="connsiteX89" fmla="*/ 53181 w 330200"/>
              <a:gd name="connsiteY89" fmla="*/ 98425 h 330200"/>
              <a:gd name="connsiteX90" fmla="*/ 77788 w 330200"/>
              <a:gd name="connsiteY90" fmla="*/ 90487 h 330200"/>
              <a:gd name="connsiteX91" fmla="*/ 77788 w 330200"/>
              <a:gd name="connsiteY91" fmla="*/ 81227 h 330200"/>
              <a:gd name="connsiteX92" fmla="*/ 66132 w 330200"/>
              <a:gd name="connsiteY92" fmla="*/ 58737 h 330200"/>
              <a:gd name="connsiteX93" fmla="*/ 53181 w 330200"/>
              <a:gd name="connsiteY93" fmla="*/ 62706 h 330200"/>
              <a:gd name="connsiteX94" fmla="*/ 40231 w 330200"/>
              <a:gd name="connsiteY94" fmla="*/ 58737 h 330200"/>
              <a:gd name="connsiteX95" fmla="*/ 276226 w 330200"/>
              <a:gd name="connsiteY95" fmla="*/ 25400 h 330200"/>
              <a:gd name="connsiteX96" fmla="*/ 261938 w 330200"/>
              <a:gd name="connsiteY96" fmla="*/ 38894 h 330200"/>
              <a:gd name="connsiteX97" fmla="*/ 276226 w 330200"/>
              <a:gd name="connsiteY97" fmla="*/ 52388 h 330200"/>
              <a:gd name="connsiteX98" fmla="*/ 290514 w 330200"/>
              <a:gd name="connsiteY98" fmla="*/ 38894 h 330200"/>
              <a:gd name="connsiteX99" fmla="*/ 276226 w 330200"/>
              <a:gd name="connsiteY99" fmla="*/ 25400 h 330200"/>
              <a:gd name="connsiteX100" fmla="*/ 53976 w 330200"/>
              <a:gd name="connsiteY100" fmla="*/ 25400 h 330200"/>
              <a:gd name="connsiteX101" fmla="*/ 39688 w 330200"/>
              <a:gd name="connsiteY101" fmla="*/ 38894 h 330200"/>
              <a:gd name="connsiteX102" fmla="*/ 53976 w 330200"/>
              <a:gd name="connsiteY102" fmla="*/ 52388 h 330200"/>
              <a:gd name="connsiteX103" fmla="*/ 68264 w 330200"/>
              <a:gd name="connsiteY103" fmla="*/ 38894 h 330200"/>
              <a:gd name="connsiteX104" fmla="*/ 53976 w 330200"/>
              <a:gd name="connsiteY104" fmla="*/ 25400 h 330200"/>
              <a:gd name="connsiteX105" fmla="*/ 276225 w 330200"/>
              <a:gd name="connsiteY105" fmla="*/ 9525 h 330200"/>
              <a:gd name="connsiteX106" fmla="*/ 231775 w 330200"/>
              <a:gd name="connsiteY106" fmla="*/ 53504 h 330200"/>
              <a:gd name="connsiteX107" fmla="*/ 240927 w 330200"/>
              <a:gd name="connsiteY107" fmla="*/ 79375 h 330200"/>
              <a:gd name="connsiteX108" fmla="*/ 255307 w 330200"/>
              <a:gd name="connsiteY108" fmla="*/ 50917 h 330200"/>
              <a:gd name="connsiteX109" fmla="*/ 251385 w 330200"/>
              <a:gd name="connsiteY109" fmla="*/ 37982 h 330200"/>
              <a:gd name="connsiteX110" fmla="*/ 276225 w 330200"/>
              <a:gd name="connsiteY110" fmla="*/ 14699 h 330200"/>
              <a:gd name="connsiteX111" fmla="*/ 301065 w 330200"/>
              <a:gd name="connsiteY111" fmla="*/ 37982 h 330200"/>
              <a:gd name="connsiteX112" fmla="*/ 297143 w 330200"/>
              <a:gd name="connsiteY112" fmla="*/ 50917 h 330200"/>
              <a:gd name="connsiteX113" fmla="*/ 311524 w 330200"/>
              <a:gd name="connsiteY113" fmla="*/ 79375 h 330200"/>
              <a:gd name="connsiteX114" fmla="*/ 320675 w 330200"/>
              <a:gd name="connsiteY114" fmla="*/ 53504 h 330200"/>
              <a:gd name="connsiteX115" fmla="*/ 276225 w 330200"/>
              <a:gd name="connsiteY115" fmla="*/ 9525 h 330200"/>
              <a:gd name="connsiteX116" fmla="*/ 53975 w 330200"/>
              <a:gd name="connsiteY116" fmla="*/ 9525 h 330200"/>
              <a:gd name="connsiteX117" fmla="*/ 9525 w 330200"/>
              <a:gd name="connsiteY117" fmla="*/ 53504 h 330200"/>
              <a:gd name="connsiteX118" fmla="*/ 18676 w 330200"/>
              <a:gd name="connsiteY118" fmla="*/ 79375 h 330200"/>
              <a:gd name="connsiteX119" fmla="*/ 33057 w 330200"/>
              <a:gd name="connsiteY119" fmla="*/ 50917 h 330200"/>
              <a:gd name="connsiteX120" fmla="*/ 29135 w 330200"/>
              <a:gd name="connsiteY120" fmla="*/ 37982 h 330200"/>
              <a:gd name="connsiteX121" fmla="*/ 53975 w 330200"/>
              <a:gd name="connsiteY121" fmla="*/ 14699 h 330200"/>
              <a:gd name="connsiteX122" fmla="*/ 78815 w 330200"/>
              <a:gd name="connsiteY122" fmla="*/ 37982 h 330200"/>
              <a:gd name="connsiteX123" fmla="*/ 74893 w 330200"/>
              <a:gd name="connsiteY123" fmla="*/ 50917 h 330200"/>
              <a:gd name="connsiteX124" fmla="*/ 89273 w 330200"/>
              <a:gd name="connsiteY124" fmla="*/ 79375 h 330200"/>
              <a:gd name="connsiteX125" fmla="*/ 98425 w 330200"/>
              <a:gd name="connsiteY125" fmla="*/ 53504 h 330200"/>
              <a:gd name="connsiteX126" fmla="*/ 53975 w 330200"/>
              <a:gd name="connsiteY126" fmla="*/ 9525 h 330200"/>
              <a:gd name="connsiteX127" fmla="*/ 54173 w 330200"/>
              <a:gd name="connsiteY127" fmla="*/ 0 h 330200"/>
              <a:gd name="connsiteX128" fmla="*/ 108347 w 330200"/>
              <a:gd name="connsiteY128" fmla="*/ 54173 h 330200"/>
              <a:gd name="connsiteX129" fmla="*/ 95448 w 330200"/>
              <a:gd name="connsiteY129" fmla="*/ 88999 h 330200"/>
              <a:gd name="connsiteX130" fmla="*/ 117376 w 330200"/>
              <a:gd name="connsiteY130" fmla="*/ 110926 h 330200"/>
              <a:gd name="connsiteX131" fmla="*/ 165100 w 330200"/>
              <a:gd name="connsiteY131" fmla="*/ 92869 h 330200"/>
              <a:gd name="connsiteX132" fmla="*/ 212824 w 330200"/>
              <a:gd name="connsiteY132" fmla="*/ 110926 h 330200"/>
              <a:gd name="connsiteX133" fmla="*/ 234752 w 330200"/>
              <a:gd name="connsiteY133" fmla="*/ 88999 h 330200"/>
              <a:gd name="connsiteX134" fmla="*/ 221853 w 330200"/>
              <a:gd name="connsiteY134" fmla="*/ 54173 h 330200"/>
              <a:gd name="connsiteX135" fmla="*/ 276027 w 330200"/>
              <a:gd name="connsiteY135" fmla="*/ 0 h 330200"/>
              <a:gd name="connsiteX136" fmla="*/ 330200 w 330200"/>
              <a:gd name="connsiteY136" fmla="*/ 54173 h 330200"/>
              <a:gd name="connsiteX137" fmla="*/ 276027 w 330200"/>
              <a:gd name="connsiteY137" fmla="*/ 108347 h 330200"/>
              <a:gd name="connsiteX138" fmla="*/ 241201 w 330200"/>
              <a:gd name="connsiteY138" fmla="*/ 95448 h 330200"/>
              <a:gd name="connsiteX139" fmla="*/ 219273 w 330200"/>
              <a:gd name="connsiteY139" fmla="*/ 117376 h 330200"/>
              <a:gd name="connsiteX140" fmla="*/ 237331 w 330200"/>
              <a:gd name="connsiteY140" fmla="*/ 165100 h 330200"/>
              <a:gd name="connsiteX141" fmla="*/ 219273 w 330200"/>
              <a:gd name="connsiteY141" fmla="*/ 212824 h 330200"/>
              <a:gd name="connsiteX142" fmla="*/ 241201 w 330200"/>
              <a:gd name="connsiteY142" fmla="*/ 234752 h 330200"/>
              <a:gd name="connsiteX143" fmla="*/ 276027 w 330200"/>
              <a:gd name="connsiteY143" fmla="*/ 221853 h 330200"/>
              <a:gd name="connsiteX144" fmla="*/ 330200 w 330200"/>
              <a:gd name="connsiteY144" fmla="*/ 276027 h 330200"/>
              <a:gd name="connsiteX145" fmla="*/ 276027 w 330200"/>
              <a:gd name="connsiteY145" fmla="*/ 330200 h 330200"/>
              <a:gd name="connsiteX146" fmla="*/ 221853 w 330200"/>
              <a:gd name="connsiteY146" fmla="*/ 276027 h 330200"/>
              <a:gd name="connsiteX147" fmla="*/ 234752 w 330200"/>
              <a:gd name="connsiteY147" fmla="*/ 241201 h 330200"/>
              <a:gd name="connsiteX148" fmla="*/ 212824 w 330200"/>
              <a:gd name="connsiteY148" fmla="*/ 219273 h 330200"/>
              <a:gd name="connsiteX149" fmla="*/ 165100 w 330200"/>
              <a:gd name="connsiteY149" fmla="*/ 237331 h 330200"/>
              <a:gd name="connsiteX150" fmla="*/ 117376 w 330200"/>
              <a:gd name="connsiteY150" fmla="*/ 219273 h 330200"/>
              <a:gd name="connsiteX151" fmla="*/ 95448 w 330200"/>
              <a:gd name="connsiteY151" fmla="*/ 241201 h 330200"/>
              <a:gd name="connsiteX152" fmla="*/ 108347 w 330200"/>
              <a:gd name="connsiteY152" fmla="*/ 276027 h 330200"/>
              <a:gd name="connsiteX153" fmla="*/ 54173 w 330200"/>
              <a:gd name="connsiteY153" fmla="*/ 330200 h 330200"/>
              <a:gd name="connsiteX154" fmla="*/ 0 w 330200"/>
              <a:gd name="connsiteY154" fmla="*/ 276027 h 330200"/>
              <a:gd name="connsiteX155" fmla="*/ 54173 w 330200"/>
              <a:gd name="connsiteY155" fmla="*/ 221853 h 330200"/>
              <a:gd name="connsiteX156" fmla="*/ 88999 w 330200"/>
              <a:gd name="connsiteY156" fmla="*/ 234752 h 330200"/>
              <a:gd name="connsiteX157" fmla="*/ 110926 w 330200"/>
              <a:gd name="connsiteY157" fmla="*/ 212824 h 330200"/>
              <a:gd name="connsiteX158" fmla="*/ 92869 w 330200"/>
              <a:gd name="connsiteY158" fmla="*/ 165100 h 330200"/>
              <a:gd name="connsiteX159" fmla="*/ 110926 w 330200"/>
              <a:gd name="connsiteY159" fmla="*/ 117376 h 330200"/>
              <a:gd name="connsiteX160" fmla="*/ 88999 w 330200"/>
              <a:gd name="connsiteY160" fmla="*/ 95448 h 330200"/>
              <a:gd name="connsiteX161" fmla="*/ 54173 w 330200"/>
              <a:gd name="connsiteY161" fmla="*/ 108347 h 330200"/>
              <a:gd name="connsiteX162" fmla="*/ 0 w 330200"/>
              <a:gd name="connsiteY162" fmla="*/ 54173 h 330200"/>
              <a:gd name="connsiteX163" fmla="*/ 54173 w 330200"/>
              <a:gd name="connsiteY163" fmla="*/ 0 h 33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Lst>
            <a:rect l="l" t="t" r="r" b="b"/>
            <a:pathLst>
              <a:path w="330200" h="330200">
                <a:moveTo>
                  <a:pt x="264069" y="280987"/>
                </a:moveTo>
                <a:cubicBezTo>
                  <a:pt x="256298" y="284956"/>
                  <a:pt x="252413" y="294217"/>
                  <a:pt x="252413" y="302154"/>
                </a:cubicBezTo>
                <a:cubicBezTo>
                  <a:pt x="252413" y="302154"/>
                  <a:pt x="252413" y="302154"/>
                  <a:pt x="252413" y="312738"/>
                </a:cubicBezTo>
                <a:cubicBezTo>
                  <a:pt x="258889" y="318029"/>
                  <a:pt x="267954" y="320675"/>
                  <a:pt x="277020" y="320675"/>
                </a:cubicBezTo>
                <a:cubicBezTo>
                  <a:pt x="286085" y="320675"/>
                  <a:pt x="295151" y="318029"/>
                  <a:pt x="301626" y="312738"/>
                </a:cubicBezTo>
                <a:cubicBezTo>
                  <a:pt x="301626" y="312738"/>
                  <a:pt x="301626" y="312738"/>
                  <a:pt x="301626" y="302154"/>
                </a:cubicBezTo>
                <a:cubicBezTo>
                  <a:pt x="301626" y="294217"/>
                  <a:pt x="297741" y="284956"/>
                  <a:pt x="289970" y="280987"/>
                </a:cubicBezTo>
                <a:cubicBezTo>
                  <a:pt x="286085" y="283633"/>
                  <a:pt x="282200" y="284956"/>
                  <a:pt x="277020" y="284956"/>
                </a:cubicBezTo>
                <a:cubicBezTo>
                  <a:pt x="271839" y="284956"/>
                  <a:pt x="267954" y="283633"/>
                  <a:pt x="264069" y="280987"/>
                </a:cubicBezTo>
                <a:close/>
                <a:moveTo>
                  <a:pt x="40231" y="280987"/>
                </a:moveTo>
                <a:cubicBezTo>
                  <a:pt x="32460" y="284956"/>
                  <a:pt x="28575" y="294217"/>
                  <a:pt x="28575" y="302154"/>
                </a:cubicBezTo>
                <a:cubicBezTo>
                  <a:pt x="28575" y="302154"/>
                  <a:pt x="28575" y="302154"/>
                  <a:pt x="28575" y="312738"/>
                </a:cubicBezTo>
                <a:cubicBezTo>
                  <a:pt x="35050" y="318029"/>
                  <a:pt x="44116" y="320675"/>
                  <a:pt x="53181" y="320675"/>
                </a:cubicBezTo>
                <a:cubicBezTo>
                  <a:pt x="62247" y="320675"/>
                  <a:pt x="71312" y="318029"/>
                  <a:pt x="77788" y="312738"/>
                </a:cubicBezTo>
                <a:cubicBezTo>
                  <a:pt x="77788" y="312738"/>
                  <a:pt x="77788" y="312738"/>
                  <a:pt x="77788" y="302154"/>
                </a:cubicBezTo>
                <a:cubicBezTo>
                  <a:pt x="77788" y="294217"/>
                  <a:pt x="73903" y="284956"/>
                  <a:pt x="66132" y="280987"/>
                </a:cubicBezTo>
                <a:cubicBezTo>
                  <a:pt x="62247" y="283633"/>
                  <a:pt x="58362" y="284956"/>
                  <a:pt x="53181" y="284956"/>
                </a:cubicBezTo>
                <a:cubicBezTo>
                  <a:pt x="48001" y="284956"/>
                  <a:pt x="44116" y="283633"/>
                  <a:pt x="40231" y="280987"/>
                </a:cubicBezTo>
                <a:close/>
                <a:moveTo>
                  <a:pt x="276226" y="247650"/>
                </a:moveTo>
                <a:cubicBezTo>
                  <a:pt x="268335" y="247650"/>
                  <a:pt x="261938" y="253691"/>
                  <a:pt x="261938" y="261144"/>
                </a:cubicBezTo>
                <a:cubicBezTo>
                  <a:pt x="261938" y="268597"/>
                  <a:pt x="268335" y="274638"/>
                  <a:pt x="276226" y="274638"/>
                </a:cubicBezTo>
                <a:cubicBezTo>
                  <a:pt x="284117" y="274638"/>
                  <a:pt x="290514" y="268597"/>
                  <a:pt x="290514" y="261144"/>
                </a:cubicBezTo>
                <a:cubicBezTo>
                  <a:pt x="290514" y="253691"/>
                  <a:pt x="284117" y="247650"/>
                  <a:pt x="276226" y="247650"/>
                </a:cubicBezTo>
                <a:close/>
                <a:moveTo>
                  <a:pt x="53976" y="247650"/>
                </a:moveTo>
                <a:cubicBezTo>
                  <a:pt x="46085" y="247650"/>
                  <a:pt x="39688" y="253691"/>
                  <a:pt x="39688" y="261144"/>
                </a:cubicBezTo>
                <a:cubicBezTo>
                  <a:pt x="39688" y="268597"/>
                  <a:pt x="46085" y="274638"/>
                  <a:pt x="53976" y="274638"/>
                </a:cubicBezTo>
                <a:cubicBezTo>
                  <a:pt x="61867" y="274638"/>
                  <a:pt x="68264" y="268597"/>
                  <a:pt x="68264" y="261144"/>
                </a:cubicBezTo>
                <a:cubicBezTo>
                  <a:pt x="68264" y="253691"/>
                  <a:pt x="61867" y="247650"/>
                  <a:pt x="53976" y="247650"/>
                </a:cubicBezTo>
                <a:close/>
                <a:moveTo>
                  <a:pt x="276225" y="231775"/>
                </a:moveTo>
                <a:cubicBezTo>
                  <a:pt x="251385" y="231775"/>
                  <a:pt x="231775" y="251619"/>
                  <a:pt x="231775" y="276755"/>
                </a:cubicBezTo>
                <a:cubicBezTo>
                  <a:pt x="231775" y="286015"/>
                  <a:pt x="235697" y="295276"/>
                  <a:pt x="240927" y="303213"/>
                </a:cubicBezTo>
                <a:cubicBezTo>
                  <a:pt x="240927" y="291307"/>
                  <a:pt x="246156" y="280724"/>
                  <a:pt x="255307" y="274109"/>
                </a:cubicBezTo>
                <a:cubicBezTo>
                  <a:pt x="252693" y="270140"/>
                  <a:pt x="251385" y="266171"/>
                  <a:pt x="251385" y="260880"/>
                </a:cubicBezTo>
                <a:cubicBezTo>
                  <a:pt x="251385" y="247650"/>
                  <a:pt x="263152" y="237067"/>
                  <a:pt x="276225" y="237067"/>
                </a:cubicBezTo>
                <a:cubicBezTo>
                  <a:pt x="289299" y="237067"/>
                  <a:pt x="301065" y="247650"/>
                  <a:pt x="301065" y="260880"/>
                </a:cubicBezTo>
                <a:cubicBezTo>
                  <a:pt x="301065" y="266171"/>
                  <a:pt x="299757" y="270140"/>
                  <a:pt x="297143" y="274109"/>
                </a:cubicBezTo>
                <a:cubicBezTo>
                  <a:pt x="306294" y="280724"/>
                  <a:pt x="311524" y="291307"/>
                  <a:pt x="311524" y="303213"/>
                </a:cubicBezTo>
                <a:cubicBezTo>
                  <a:pt x="318060" y="295276"/>
                  <a:pt x="320675" y="286015"/>
                  <a:pt x="320675" y="276755"/>
                </a:cubicBezTo>
                <a:cubicBezTo>
                  <a:pt x="320675" y="251619"/>
                  <a:pt x="301065" y="231775"/>
                  <a:pt x="276225" y="231775"/>
                </a:cubicBezTo>
                <a:close/>
                <a:moveTo>
                  <a:pt x="53975" y="231775"/>
                </a:moveTo>
                <a:cubicBezTo>
                  <a:pt x="29135" y="231775"/>
                  <a:pt x="9525" y="251619"/>
                  <a:pt x="9525" y="276755"/>
                </a:cubicBezTo>
                <a:cubicBezTo>
                  <a:pt x="9525" y="286015"/>
                  <a:pt x="12140" y="295276"/>
                  <a:pt x="18676" y="303213"/>
                </a:cubicBezTo>
                <a:cubicBezTo>
                  <a:pt x="18676" y="291307"/>
                  <a:pt x="23906" y="280724"/>
                  <a:pt x="33057" y="274109"/>
                </a:cubicBezTo>
                <a:cubicBezTo>
                  <a:pt x="30443" y="270140"/>
                  <a:pt x="29135" y="266171"/>
                  <a:pt x="29135" y="260880"/>
                </a:cubicBezTo>
                <a:cubicBezTo>
                  <a:pt x="29135" y="247650"/>
                  <a:pt x="40901" y="237067"/>
                  <a:pt x="53975" y="237067"/>
                </a:cubicBezTo>
                <a:cubicBezTo>
                  <a:pt x="67048" y="237067"/>
                  <a:pt x="78815" y="247650"/>
                  <a:pt x="78815" y="260880"/>
                </a:cubicBezTo>
                <a:cubicBezTo>
                  <a:pt x="78815" y="266171"/>
                  <a:pt x="77507" y="270140"/>
                  <a:pt x="74893" y="274109"/>
                </a:cubicBezTo>
                <a:cubicBezTo>
                  <a:pt x="84044" y="280724"/>
                  <a:pt x="89273" y="291307"/>
                  <a:pt x="89273" y="303213"/>
                </a:cubicBezTo>
                <a:cubicBezTo>
                  <a:pt x="94503" y="295276"/>
                  <a:pt x="98425" y="286015"/>
                  <a:pt x="98425" y="276755"/>
                </a:cubicBezTo>
                <a:cubicBezTo>
                  <a:pt x="98425" y="251619"/>
                  <a:pt x="78815" y="231775"/>
                  <a:pt x="53975" y="231775"/>
                </a:cubicBezTo>
                <a:close/>
                <a:moveTo>
                  <a:pt x="146844" y="169862"/>
                </a:moveTo>
                <a:cubicBezTo>
                  <a:pt x="136412" y="176356"/>
                  <a:pt x="128588" y="188046"/>
                  <a:pt x="128588" y="201034"/>
                </a:cubicBezTo>
                <a:cubicBezTo>
                  <a:pt x="128588" y="201034"/>
                  <a:pt x="128588" y="201034"/>
                  <a:pt x="128588" y="215322"/>
                </a:cubicBezTo>
                <a:cubicBezTo>
                  <a:pt x="139020" y="223115"/>
                  <a:pt x="152060" y="227012"/>
                  <a:pt x="165100" y="227012"/>
                </a:cubicBezTo>
                <a:cubicBezTo>
                  <a:pt x="179445" y="227012"/>
                  <a:pt x="191181" y="223115"/>
                  <a:pt x="201613" y="215322"/>
                </a:cubicBezTo>
                <a:lnTo>
                  <a:pt x="201613" y="201034"/>
                </a:lnTo>
                <a:cubicBezTo>
                  <a:pt x="201613" y="188046"/>
                  <a:pt x="195093" y="176356"/>
                  <a:pt x="183357" y="169862"/>
                </a:cubicBezTo>
                <a:cubicBezTo>
                  <a:pt x="178141" y="172459"/>
                  <a:pt x="171620" y="175057"/>
                  <a:pt x="165100" y="175057"/>
                </a:cubicBezTo>
                <a:cubicBezTo>
                  <a:pt x="158580" y="175057"/>
                  <a:pt x="152060" y="172459"/>
                  <a:pt x="146844" y="169862"/>
                </a:cubicBezTo>
                <a:close/>
                <a:moveTo>
                  <a:pt x="165101" y="123825"/>
                </a:moveTo>
                <a:cubicBezTo>
                  <a:pt x="153703" y="123825"/>
                  <a:pt x="144463" y="133065"/>
                  <a:pt x="144463" y="144463"/>
                </a:cubicBezTo>
                <a:cubicBezTo>
                  <a:pt x="144463" y="155861"/>
                  <a:pt x="153703" y="165101"/>
                  <a:pt x="165101" y="165101"/>
                </a:cubicBezTo>
                <a:cubicBezTo>
                  <a:pt x="176499" y="165101"/>
                  <a:pt x="185739" y="155861"/>
                  <a:pt x="185739" y="144463"/>
                </a:cubicBezTo>
                <a:cubicBezTo>
                  <a:pt x="185739" y="133065"/>
                  <a:pt x="176499" y="123825"/>
                  <a:pt x="165101" y="123825"/>
                </a:cubicBezTo>
                <a:close/>
                <a:moveTo>
                  <a:pt x="165100" y="103187"/>
                </a:moveTo>
                <a:cubicBezTo>
                  <a:pt x="131564" y="103187"/>
                  <a:pt x="103188" y="131563"/>
                  <a:pt x="103188" y="165100"/>
                </a:cubicBezTo>
                <a:cubicBezTo>
                  <a:pt x="103188" y="180578"/>
                  <a:pt x="109637" y="194766"/>
                  <a:pt x="118666" y="206375"/>
                </a:cubicBezTo>
                <a:cubicBezTo>
                  <a:pt x="118666" y="206375"/>
                  <a:pt x="118666" y="206375"/>
                  <a:pt x="118666" y="201215"/>
                </a:cubicBezTo>
                <a:cubicBezTo>
                  <a:pt x="118666" y="185737"/>
                  <a:pt x="126405" y="170259"/>
                  <a:pt x="139303" y="162520"/>
                </a:cubicBezTo>
                <a:cubicBezTo>
                  <a:pt x="136724" y="157360"/>
                  <a:pt x="134144" y="150911"/>
                  <a:pt x="134144" y="144462"/>
                </a:cubicBezTo>
                <a:cubicBezTo>
                  <a:pt x="134144" y="127694"/>
                  <a:pt x="148332" y="113506"/>
                  <a:pt x="165100" y="113506"/>
                </a:cubicBezTo>
                <a:cubicBezTo>
                  <a:pt x="181868" y="113506"/>
                  <a:pt x="196057" y="127694"/>
                  <a:pt x="196057" y="144462"/>
                </a:cubicBezTo>
                <a:cubicBezTo>
                  <a:pt x="196057" y="150911"/>
                  <a:pt x="193477" y="157360"/>
                  <a:pt x="190897" y="162520"/>
                </a:cubicBezTo>
                <a:cubicBezTo>
                  <a:pt x="203796" y="170259"/>
                  <a:pt x="211535" y="185737"/>
                  <a:pt x="211535" y="201215"/>
                </a:cubicBezTo>
                <a:cubicBezTo>
                  <a:pt x="211535" y="201215"/>
                  <a:pt x="211535" y="201215"/>
                  <a:pt x="211535" y="206375"/>
                </a:cubicBezTo>
                <a:cubicBezTo>
                  <a:pt x="221853" y="194766"/>
                  <a:pt x="227013" y="180578"/>
                  <a:pt x="227013" y="165100"/>
                </a:cubicBezTo>
                <a:cubicBezTo>
                  <a:pt x="227013" y="131563"/>
                  <a:pt x="199926" y="103187"/>
                  <a:pt x="165100" y="103187"/>
                </a:cubicBezTo>
                <a:close/>
                <a:moveTo>
                  <a:pt x="264069" y="58737"/>
                </a:moveTo>
                <a:cubicBezTo>
                  <a:pt x="256298" y="62706"/>
                  <a:pt x="252413" y="71966"/>
                  <a:pt x="252413" y="81227"/>
                </a:cubicBezTo>
                <a:cubicBezTo>
                  <a:pt x="252413" y="81227"/>
                  <a:pt x="252413" y="81227"/>
                  <a:pt x="252413" y="90487"/>
                </a:cubicBezTo>
                <a:cubicBezTo>
                  <a:pt x="258889" y="95779"/>
                  <a:pt x="267954" y="98425"/>
                  <a:pt x="277020" y="98425"/>
                </a:cubicBezTo>
                <a:cubicBezTo>
                  <a:pt x="286085" y="98425"/>
                  <a:pt x="295151" y="95779"/>
                  <a:pt x="301626" y="90487"/>
                </a:cubicBezTo>
                <a:cubicBezTo>
                  <a:pt x="301626" y="90487"/>
                  <a:pt x="301626" y="90487"/>
                  <a:pt x="301626" y="81227"/>
                </a:cubicBezTo>
                <a:cubicBezTo>
                  <a:pt x="301626" y="71966"/>
                  <a:pt x="297741" y="62706"/>
                  <a:pt x="289970" y="58737"/>
                </a:cubicBezTo>
                <a:cubicBezTo>
                  <a:pt x="286085" y="61383"/>
                  <a:pt x="282200" y="62706"/>
                  <a:pt x="277020" y="62706"/>
                </a:cubicBezTo>
                <a:cubicBezTo>
                  <a:pt x="271839" y="62706"/>
                  <a:pt x="267954" y="61383"/>
                  <a:pt x="264069" y="58737"/>
                </a:cubicBezTo>
                <a:close/>
                <a:moveTo>
                  <a:pt x="40231" y="58737"/>
                </a:moveTo>
                <a:cubicBezTo>
                  <a:pt x="32460" y="62706"/>
                  <a:pt x="28575" y="71966"/>
                  <a:pt x="28575" y="81227"/>
                </a:cubicBezTo>
                <a:cubicBezTo>
                  <a:pt x="28575" y="81227"/>
                  <a:pt x="28575" y="81227"/>
                  <a:pt x="28575" y="90487"/>
                </a:cubicBezTo>
                <a:cubicBezTo>
                  <a:pt x="35050" y="95779"/>
                  <a:pt x="44116" y="98425"/>
                  <a:pt x="53181" y="98425"/>
                </a:cubicBezTo>
                <a:cubicBezTo>
                  <a:pt x="62247" y="98425"/>
                  <a:pt x="71312" y="95779"/>
                  <a:pt x="77788" y="90487"/>
                </a:cubicBezTo>
                <a:cubicBezTo>
                  <a:pt x="77788" y="90487"/>
                  <a:pt x="77788" y="90487"/>
                  <a:pt x="77788" y="81227"/>
                </a:cubicBezTo>
                <a:cubicBezTo>
                  <a:pt x="77788" y="71966"/>
                  <a:pt x="73903" y="62706"/>
                  <a:pt x="66132" y="58737"/>
                </a:cubicBezTo>
                <a:cubicBezTo>
                  <a:pt x="62247" y="61383"/>
                  <a:pt x="58362" y="62706"/>
                  <a:pt x="53181" y="62706"/>
                </a:cubicBezTo>
                <a:cubicBezTo>
                  <a:pt x="48001" y="62706"/>
                  <a:pt x="44116" y="61383"/>
                  <a:pt x="40231" y="58737"/>
                </a:cubicBezTo>
                <a:close/>
                <a:moveTo>
                  <a:pt x="276226" y="25400"/>
                </a:moveTo>
                <a:cubicBezTo>
                  <a:pt x="268335" y="25400"/>
                  <a:pt x="261938" y="31441"/>
                  <a:pt x="261938" y="38894"/>
                </a:cubicBezTo>
                <a:cubicBezTo>
                  <a:pt x="261938" y="46347"/>
                  <a:pt x="268335" y="52388"/>
                  <a:pt x="276226" y="52388"/>
                </a:cubicBezTo>
                <a:cubicBezTo>
                  <a:pt x="284117" y="52388"/>
                  <a:pt x="290514" y="46347"/>
                  <a:pt x="290514" y="38894"/>
                </a:cubicBezTo>
                <a:cubicBezTo>
                  <a:pt x="290514" y="31441"/>
                  <a:pt x="284117" y="25400"/>
                  <a:pt x="276226" y="25400"/>
                </a:cubicBezTo>
                <a:close/>
                <a:moveTo>
                  <a:pt x="53976" y="25400"/>
                </a:moveTo>
                <a:cubicBezTo>
                  <a:pt x="46085" y="25400"/>
                  <a:pt x="39688" y="31441"/>
                  <a:pt x="39688" y="38894"/>
                </a:cubicBezTo>
                <a:cubicBezTo>
                  <a:pt x="39688" y="46347"/>
                  <a:pt x="46085" y="52388"/>
                  <a:pt x="53976" y="52388"/>
                </a:cubicBezTo>
                <a:cubicBezTo>
                  <a:pt x="61867" y="52388"/>
                  <a:pt x="68264" y="46347"/>
                  <a:pt x="68264" y="38894"/>
                </a:cubicBezTo>
                <a:cubicBezTo>
                  <a:pt x="68264" y="31441"/>
                  <a:pt x="61867" y="25400"/>
                  <a:pt x="53976" y="25400"/>
                </a:cubicBezTo>
                <a:close/>
                <a:moveTo>
                  <a:pt x="276225" y="9525"/>
                </a:moveTo>
                <a:cubicBezTo>
                  <a:pt x="251385" y="9525"/>
                  <a:pt x="231775" y="28928"/>
                  <a:pt x="231775" y="53504"/>
                </a:cubicBezTo>
                <a:cubicBezTo>
                  <a:pt x="231775" y="63853"/>
                  <a:pt x="235697" y="72907"/>
                  <a:pt x="240927" y="79375"/>
                </a:cubicBezTo>
                <a:cubicBezTo>
                  <a:pt x="240927" y="67733"/>
                  <a:pt x="246156" y="57385"/>
                  <a:pt x="255307" y="50917"/>
                </a:cubicBezTo>
                <a:cubicBezTo>
                  <a:pt x="252693" y="47037"/>
                  <a:pt x="251385" y="43156"/>
                  <a:pt x="251385" y="37982"/>
                </a:cubicBezTo>
                <a:cubicBezTo>
                  <a:pt x="251385" y="25047"/>
                  <a:pt x="263152" y="14699"/>
                  <a:pt x="276225" y="14699"/>
                </a:cubicBezTo>
                <a:cubicBezTo>
                  <a:pt x="289299" y="14699"/>
                  <a:pt x="301065" y="25047"/>
                  <a:pt x="301065" y="37982"/>
                </a:cubicBezTo>
                <a:cubicBezTo>
                  <a:pt x="301065" y="43156"/>
                  <a:pt x="299757" y="47037"/>
                  <a:pt x="297143" y="50917"/>
                </a:cubicBezTo>
                <a:cubicBezTo>
                  <a:pt x="306294" y="57385"/>
                  <a:pt x="311524" y="67733"/>
                  <a:pt x="311524" y="79375"/>
                </a:cubicBezTo>
                <a:cubicBezTo>
                  <a:pt x="318060" y="72907"/>
                  <a:pt x="320675" y="63853"/>
                  <a:pt x="320675" y="53504"/>
                </a:cubicBezTo>
                <a:cubicBezTo>
                  <a:pt x="320675" y="28928"/>
                  <a:pt x="301065" y="9525"/>
                  <a:pt x="276225" y="9525"/>
                </a:cubicBezTo>
                <a:close/>
                <a:moveTo>
                  <a:pt x="53975" y="9525"/>
                </a:moveTo>
                <a:cubicBezTo>
                  <a:pt x="29135" y="9525"/>
                  <a:pt x="9525" y="28928"/>
                  <a:pt x="9525" y="53504"/>
                </a:cubicBezTo>
                <a:cubicBezTo>
                  <a:pt x="9525" y="63853"/>
                  <a:pt x="12140" y="72907"/>
                  <a:pt x="18676" y="79375"/>
                </a:cubicBezTo>
                <a:cubicBezTo>
                  <a:pt x="18676" y="67733"/>
                  <a:pt x="23906" y="57385"/>
                  <a:pt x="33057" y="50917"/>
                </a:cubicBezTo>
                <a:cubicBezTo>
                  <a:pt x="30443" y="47037"/>
                  <a:pt x="29135" y="43156"/>
                  <a:pt x="29135" y="37982"/>
                </a:cubicBezTo>
                <a:cubicBezTo>
                  <a:pt x="29135" y="25047"/>
                  <a:pt x="40901" y="14699"/>
                  <a:pt x="53975" y="14699"/>
                </a:cubicBezTo>
                <a:cubicBezTo>
                  <a:pt x="67048" y="14699"/>
                  <a:pt x="78815" y="25047"/>
                  <a:pt x="78815" y="37982"/>
                </a:cubicBezTo>
                <a:cubicBezTo>
                  <a:pt x="78815" y="43156"/>
                  <a:pt x="77507" y="47037"/>
                  <a:pt x="74893" y="50917"/>
                </a:cubicBezTo>
                <a:cubicBezTo>
                  <a:pt x="84044" y="57385"/>
                  <a:pt x="89273" y="67733"/>
                  <a:pt x="89273" y="79375"/>
                </a:cubicBezTo>
                <a:cubicBezTo>
                  <a:pt x="94503" y="72907"/>
                  <a:pt x="98425" y="63853"/>
                  <a:pt x="98425" y="53504"/>
                </a:cubicBezTo>
                <a:cubicBezTo>
                  <a:pt x="98425" y="28928"/>
                  <a:pt x="78815" y="9525"/>
                  <a:pt x="53975" y="9525"/>
                </a:cubicBezTo>
                <a:close/>
                <a:moveTo>
                  <a:pt x="54173" y="0"/>
                </a:moveTo>
                <a:cubicBezTo>
                  <a:pt x="83840" y="0"/>
                  <a:pt x="108347" y="24507"/>
                  <a:pt x="108347" y="54173"/>
                </a:cubicBezTo>
                <a:cubicBezTo>
                  <a:pt x="108347" y="67072"/>
                  <a:pt x="103187" y="78680"/>
                  <a:pt x="95448" y="88999"/>
                </a:cubicBezTo>
                <a:cubicBezTo>
                  <a:pt x="95448" y="88999"/>
                  <a:pt x="95448" y="88999"/>
                  <a:pt x="117376" y="110926"/>
                </a:cubicBezTo>
                <a:cubicBezTo>
                  <a:pt x="130274" y="99318"/>
                  <a:pt x="147042" y="92869"/>
                  <a:pt x="165100" y="92869"/>
                </a:cubicBezTo>
                <a:cubicBezTo>
                  <a:pt x="183158" y="92869"/>
                  <a:pt x="199926" y="99318"/>
                  <a:pt x="212824" y="110926"/>
                </a:cubicBezTo>
                <a:cubicBezTo>
                  <a:pt x="212824" y="110926"/>
                  <a:pt x="212824" y="110926"/>
                  <a:pt x="234752" y="88999"/>
                </a:cubicBezTo>
                <a:cubicBezTo>
                  <a:pt x="227012" y="79970"/>
                  <a:pt x="221853" y="67072"/>
                  <a:pt x="221853" y="54173"/>
                </a:cubicBezTo>
                <a:cubicBezTo>
                  <a:pt x="221853" y="24507"/>
                  <a:pt x="246360" y="0"/>
                  <a:pt x="276027" y="0"/>
                </a:cubicBezTo>
                <a:cubicBezTo>
                  <a:pt x="305693" y="0"/>
                  <a:pt x="330200" y="24507"/>
                  <a:pt x="330200" y="54173"/>
                </a:cubicBezTo>
                <a:cubicBezTo>
                  <a:pt x="330200" y="83840"/>
                  <a:pt x="305693" y="108347"/>
                  <a:pt x="276027" y="108347"/>
                </a:cubicBezTo>
                <a:cubicBezTo>
                  <a:pt x="263128" y="108347"/>
                  <a:pt x="251520" y="103187"/>
                  <a:pt x="241201" y="95448"/>
                </a:cubicBezTo>
                <a:cubicBezTo>
                  <a:pt x="241201" y="95448"/>
                  <a:pt x="241201" y="95448"/>
                  <a:pt x="219273" y="117376"/>
                </a:cubicBezTo>
                <a:cubicBezTo>
                  <a:pt x="230882" y="130274"/>
                  <a:pt x="237331" y="147042"/>
                  <a:pt x="237331" y="165100"/>
                </a:cubicBezTo>
                <a:cubicBezTo>
                  <a:pt x="237331" y="183158"/>
                  <a:pt x="230882" y="199926"/>
                  <a:pt x="219273" y="212824"/>
                </a:cubicBezTo>
                <a:cubicBezTo>
                  <a:pt x="219273" y="212824"/>
                  <a:pt x="219273" y="212824"/>
                  <a:pt x="241201" y="234752"/>
                </a:cubicBezTo>
                <a:cubicBezTo>
                  <a:pt x="251520" y="227012"/>
                  <a:pt x="263128" y="221853"/>
                  <a:pt x="276027" y="221853"/>
                </a:cubicBezTo>
                <a:cubicBezTo>
                  <a:pt x="305693" y="221853"/>
                  <a:pt x="330200" y="246360"/>
                  <a:pt x="330200" y="276027"/>
                </a:cubicBezTo>
                <a:cubicBezTo>
                  <a:pt x="330200" y="305693"/>
                  <a:pt x="305693" y="330200"/>
                  <a:pt x="276027" y="330200"/>
                </a:cubicBezTo>
                <a:cubicBezTo>
                  <a:pt x="246360" y="330200"/>
                  <a:pt x="221853" y="305693"/>
                  <a:pt x="221853" y="276027"/>
                </a:cubicBezTo>
                <a:cubicBezTo>
                  <a:pt x="221853" y="263128"/>
                  <a:pt x="227012" y="250230"/>
                  <a:pt x="234752" y="241201"/>
                </a:cubicBezTo>
                <a:cubicBezTo>
                  <a:pt x="234752" y="241201"/>
                  <a:pt x="234752" y="241201"/>
                  <a:pt x="212824" y="219273"/>
                </a:cubicBezTo>
                <a:cubicBezTo>
                  <a:pt x="199926" y="230882"/>
                  <a:pt x="183158" y="237331"/>
                  <a:pt x="165100" y="237331"/>
                </a:cubicBezTo>
                <a:cubicBezTo>
                  <a:pt x="147042" y="237331"/>
                  <a:pt x="130274" y="230882"/>
                  <a:pt x="117376" y="219273"/>
                </a:cubicBezTo>
                <a:cubicBezTo>
                  <a:pt x="117376" y="219273"/>
                  <a:pt x="117376" y="219273"/>
                  <a:pt x="95448" y="241201"/>
                </a:cubicBezTo>
                <a:cubicBezTo>
                  <a:pt x="103187" y="251520"/>
                  <a:pt x="108347" y="263128"/>
                  <a:pt x="108347" y="276027"/>
                </a:cubicBezTo>
                <a:cubicBezTo>
                  <a:pt x="108347" y="305693"/>
                  <a:pt x="83840" y="330200"/>
                  <a:pt x="54173" y="330200"/>
                </a:cubicBezTo>
                <a:cubicBezTo>
                  <a:pt x="24507" y="330200"/>
                  <a:pt x="0" y="305693"/>
                  <a:pt x="0" y="276027"/>
                </a:cubicBezTo>
                <a:cubicBezTo>
                  <a:pt x="0" y="246360"/>
                  <a:pt x="24507" y="221853"/>
                  <a:pt x="54173" y="221853"/>
                </a:cubicBezTo>
                <a:cubicBezTo>
                  <a:pt x="67072" y="221853"/>
                  <a:pt x="78680" y="227012"/>
                  <a:pt x="88999" y="234752"/>
                </a:cubicBezTo>
                <a:cubicBezTo>
                  <a:pt x="88999" y="234752"/>
                  <a:pt x="88999" y="234752"/>
                  <a:pt x="110926" y="212824"/>
                </a:cubicBezTo>
                <a:cubicBezTo>
                  <a:pt x="99318" y="199926"/>
                  <a:pt x="92869" y="183158"/>
                  <a:pt x="92869" y="165100"/>
                </a:cubicBezTo>
                <a:cubicBezTo>
                  <a:pt x="92869" y="147042"/>
                  <a:pt x="99318" y="130274"/>
                  <a:pt x="110926" y="117376"/>
                </a:cubicBezTo>
                <a:cubicBezTo>
                  <a:pt x="110926" y="117376"/>
                  <a:pt x="110926" y="117376"/>
                  <a:pt x="88999" y="95448"/>
                </a:cubicBezTo>
                <a:cubicBezTo>
                  <a:pt x="78680" y="103187"/>
                  <a:pt x="67072" y="108347"/>
                  <a:pt x="54173" y="108347"/>
                </a:cubicBezTo>
                <a:cubicBezTo>
                  <a:pt x="24507" y="108347"/>
                  <a:pt x="0" y="83840"/>
                  <a:pt x="0" y="54173"/>
                </a:cubicBezTo>
                <a:cubicBezTo>
                  <a:pt x="0" y="24507"/>
                  <a:pt x="24507" y="0"/>
                  <a:pt x="54173" y="0"/>
                </a:cubicBezTo>
                <a:close/>
              </a:path>
            </a:pathLst>
          </a:custGeom>
          <a:solidFill>
            <a:schemeClr val="bg1"/>
          </a:solidFill>
          <a:ln>
            <a:noFill/>
          </a:ln>
        </p:spPr>
      </p:sp>
      <p:sp>
        <p:nvSpPr>
          <p:cNvPr id="67" name="responsive-devices_80818"/>
          <p:cNvSpPr>
            <a:spLocks noChangeAspect="1"/>
          </p:cNvSpPr>
          <p:nvPr/>
        </p:nvSpPr>
        <p:spPr bwMode="auto">
          <a:xfrm>
            <a:off x="5513621" y="3533293"/>
            <a:ext cx="357960" cy="370183"/>
          </a:xfrm>
          <a:custGeom>
            <a:avLst/>
            <a:gdLst>
              <a:gd name="connsiteX0" fmla="*/ 112713 w 325438"/>
              <a:gd name="connsiteY0" fmla="*/ 266700 h 336550"/>
              <a:gd name="connsiteX1" fmla="*/ 104775 w 325438"/>
              <a:gd name="connsiteY1" fmla="*/ 274638 h 336550"/>
              <a:gd name="connsiteX2" fmla="*/ 112713 w 325438"/>
              <a:gd name="connsiteY2" fmla="*/ 282576 h 336550"/>
              <a:gd name="connsiteX3" fmla="*/ 120651 w 325438"/>
              <a:gd name="connsiteY3" fmla="*/ 274638 h 336550"/>
              <a:gd name="connsiteX4" fmla="*/ 112713 w 325438"/>
              <a:gd name="connsiteY4" fmla="*/ 266700 h 336550"/>
              <a:gd name="connsiteX5" fmla="*/ 125413 w 325438"/>
              <a:gd name="connsiteY5" fmla="*/ 230187 h 336550"/>
              <a:gd name="connsiteX6" fmla="*/ 125413 w 325438"/>
              <a:gd name="connsiteY6" fmla="*/ 319087 h 336550"/>
              <a:gd name="connsiteX7" fmla="*/ 242085 w 325438"/>
              <a:gd name="connsiteY7" fmla="*/ 319087 h 336550"/>
              <a:gd name="connsiteX8" fmla="*/ 246063 w 325438"/>
              <a:gd name="connsiteY8" fmla="*/ 315165 h 336550"/>
              <a:gd name="connsiteX9" fmla="*/ 246063 w 325438"/>
              <a:gd name="connsiteY9" fmla="*/ 234109 h 336550"/>
              <a:gd name="connsiteX10" fmla="*/ 242085 w 325438"/>
              <a:gd name="connsiteY10" fmla="*/ 230187 h 336550"/>
              <a:gd name="connsiteX11" fmla="*/ 125413 w 325438"/>
              <a:gd name="connsiteY11" fmla="*/ 230187 h 336550"/>
              <a:gd name="connsiteX12" fmla="*/ 295031 w 325438"/>
              <a:gd name="connsiteY12" fmla="*/ 222250 h 336550"/>
              <a:gd name="connsiteX13" fmla="*/ 311150 w 325438"/>
              <a:gd name="connsiteY13" fmla="*/ 222250 h 336550"/>
              <a:gd name="connsiteX14" fmla="*/ 311150 w 325438"/>
              <a:gd name="connsiteY14" fmla="*/ 293922 h 336550"/>
              <a:gd name="connsiteX15" fmla="*/ 303091 w 325438"/>
              <a:gd name="connsiteY15" fmla="*/ 303213 h 336550"/>
              <a:gd name="connsiteX16" fmla="*/ 276225 w 325438"/>
              <a:gd name="connsiteY16" fmla="*/ 303213 h 336550"/>
              <a:gd name="connsiteX17" fmla="*/ 276225 w 325438"/>
              <a:gd name="connsiteY17" fmla="*/ 285959 h 336550"/>
              <a:gd name="connsiteX18" fmla="*/ 295031 w 325438"/>
              <a:gd name="connsiteY18" fmla="*/ 285959 h 336550"/>
              <a:gd name="connsiteX19" fmla="*/ 295031 w 325438"/>
              <a:gd name="connsiteY19" fmla="*/ 244814 h 336550"/>
              <a:gd name="connsiteX20" fmla="*/ 119523 w 325438"/>
              <a:gd name="connsiteY20" fmla="*/ 212725 h 336550"/>
              <a:gd name="connsiteX21" fmla="*/ 242158 w 325438"/>
              <a:gd name="connsiteY21" fmla="*/ 212725 h 336550"/>
              <a:gd name="connsiteX22" fmla="*/ 261938 w 325438"/>
              <a:gd name="connsiteY22" fmla="*/ 233802 h 336550"/>
              <a:gd name="connsiteX23" fmla="*/ 261938 w 325438"/>
              <a:gd name="connsiteY23" fmla="*/ 315474 h 336550"/>
              <a:gd name="connsiteX24" fmla="*/ 242158 w 325438"/>
              <a:gd name="connsiteY24" fmla="*/ 336550 h 336550"/>
              <a:gd name="connsiteX25" fmla="*/ 119523 w 325438"/>
              <a:gd name="connsiteY25" fmla="*/ 336550 h 336550"/>
              <a:gd name="connsiteX26" fmla="*/ 98425 w 325438"/>
              <a:gd name="connsiteY26" fmla="*/ 315474 h 336550"/>
              <a:gd name="connsiteX27" fmla="*/ 98425 w 325438"/>
              <a:gd name="connsiteY27" fmla="*/ 233802 h 336550"/>
              <a:gd name="connsiteX28" fmla="*/ 119523 w 325438"/>
              <a:gd name="connsiteY28" fmla="*/ 212725 h 336550"/>
              <a:gd name="connsiteX29" fmla="*/ 290514 w 325438"/>
              <a:gd name="connsiteY29" fmla="*/ 190500 h 336550"/>
              <a:gd name="connsiteX30" fmla="*/ 285750 w 325438"/>
              <a:gd name="connsiteY30" fmla="*/ 196056 h 336550"/>
              <a:gd name="connsiteX31" fmla="*/ 290514 w 325438"/>
              <a:gd name="connsiteY31" fmla="*/ 201613 h 336550"/>
              <a:gd name="connsiteX32" fmla="*/ 295277 w 325438"/>
              <a:gd name="connsiteY32" fmla="*/ 196056 h 336550"/>
              <a:gd name="connsiteX33" fmla="*/ 290514 w 325438"/>
              <a:gd name="connsiteY33" fmla="*/ 190500 h 336550"/>
              <a:gd name="connsiteX34" fmla="*/ 12700 w 325438"/>
              <a:gd name="connsiteY34" fmla="*/ 173037 h 336550"/>
              <a:gd name="connsiteX35" fmla="*/ 29968 w 325438"/>
              <a:gd name="connsiteY35" fmla="*/ 173037 h 336550"/>
              <a:gd name="connsiteX36" fmla="*/ 29968 w 325438"/>
              <a:gd name="connsiteY36" fmla="*/ 286118 h 336550"/>
              <a:gd name="connsiteX37" fmla="*/ 77788 w 325438"/>
              <a:gd name="connsiteY37" fmla="*/ 286118 h 336550"/>
              <a:gd name="connsiteX38" fmla="*/ 77788 w 325438"/>
              <a:gd name="connsiteY38" fmla="*/ 303212 h 336550"/>
              <a:gd name="connsiteX39" fmla="*/ 20670 w 325438"/>
              <a:gd name="connsiteY39" fmla="*/ 303212 h 336550"/>
              <a:gd name="connsiteX40" fmla="*/ 12700 w 325438"/>
              <a:gd name="connsiteY40" fmla="*/ 294008 h 336550"/>
              <a:gd name="connsiteX41" fmla="*/ 12700 w 325438"/>
              <a:gd name="connsiteY41" fmla="*/ 173037 h 336550"/>
              <a:gd name="connsiteX42" fmla="*/ 265113 w 325438"/>
              <a:gd name="connsiteY42" fmla="*/ 103187 h 336550"/>
              <a:gd name="connsiteX43" fmla="*/ 265113 w 325438"/>
              <a:gd name="connsiteY43" fmla="*/ 185737 h 336550"/>
              <a:gd name="connsiteX44" fmla="*/ 314326 w 325438"/>
              <a:gd name="connsiteY44" fmla="*/ 185737 h 336550"/>
              <a:gd name="connsiteX45" fmla="*/ 314326 w 325438"/>
              <a:gd name="connsiteY45" fmla="*/ 103187 h 336550"/>
              <a:gd name="connsiteX46" fmla="*/ 266131 w 325438"/>
              <a:gd name="connsiteY46" fmla="*/ 93662 h 336550"/>
              <a:gd name="connsiteX47" fmla="*/ 314895 w 325438"/>
              <a:gd name="connsiteY47" fmla="*/ 93662 h 336550"/>
              <a:gd name="connsiteX48" fmla="*/ 325438 w 325438"/>
              <a:gd name="connsiteY48" fmla="*/ 104147 h 336550"/>
              <a:gd name="connsiteX49" fmla="*/ 325438 w 325438"/>
              <a:gd name="connsiteY49" fmla="*/ 195890 h 336550"/>
              <a:gd name="connsiteX50" fmla="*/ 314895 w 325438"/>
              <a:gd name="connsiteY50" fmla="*/ 206375 h 336550"/>
              <a:gd name="connsiteX51" fmla="*/ 266131 w 325438"/>
              <a:gd name="connsiteY51" fmla="*/ 206375 h 336550"/>
              <a:gd name="connsiteX52" fmla="*/ 255588 w 325438"/>
              <a:gd name="connsiteY52" fmla="*/ 195890 h 336550"/>
              <a:gd name="connsiteX53" fmla="*/ 255588 w 325438"/>
              <a:gd name="connsiteY53" fmla="*/ 104147 h 336550"/>
              <a:gd name="connsiteX54" fmla="*/ 266131 w 325438"/>
              <a:gd name="connsiteY54" fmla="*/ 93662 h 336550"/>
              <a:gd name="connsiteX55" fmla="*/ 23813 w 325438"/>
              <a:gd name="connsiteY55" fmla="*/ 22225 h 336550"/>
              <a:gd name="connsiteX56" fmla="*/ 23813 w 325438"/>
              <a:gd name="connsiteY56" fmla="*/ 133350 h 336550"/>
              <a:gd name="connsiteX57" fmla="*/ 187326 w 325438"/>
              <a:gd name="connsiteY57" fmla="*/ 133350 h 336550"/>
              <a:gd name="connsiteX58" fmla="*/ 187326 w 325438"/>
              <a:gd name="connsiteY58" fmla="*/ 22225 h 336550"/>
              <a:gd name="connsiteX59" fmla="*/ 21220 w 325438"/>
              <a:gd name="connsiteY59" fmla="*/ 0 h 336550"/>
              <a:gd name="connsiteX60" fmla="*/ 189656 w 325438"/>
              <a:gd name="connsiteY60" fmla="*/ 0 h 336550"/>
              <a:gd name="connsiteX61" fmla="*/ 209550 w 325438"/>
              <a:gd name="connsiteY61" fmla="*/ 21004 h 336550"/>
              <a:gd name="connsiteX62" fmla="*/ 209550 w 325438"/>
              <a:gd name="connsiteY62" fmla="*/ 133900 h 336550"/>
              <a:gd name="connsiteX63" fmla="*/ 189656 w 325438"/>
              <a:gd name="connsiteY63" fmla="*/ 154904 h 336550"/>
              <a:gd name="connsiteX64" fmla="*/ 132626 w 325438"/>
              <a:gd name="connsiteY64" fmla="*/ 154904 h 336550"/>
              <a:gd name="connsiteX65" fmla="*/ 132626 w 325438"/>
              <a:gd name="connsiteY65" fmla="*/ 182471 h 336550"/>
              <a:gd name="connsiteX66" fmla="*/ 141910 w 325438"/>
              <a:gd name="connsiteY66" fmla="*/ 182471 h 336550"/>
              <a:gd name="connsiteX67" fmla="*/ 152520 w 325438"/>
              <a:gd name="connsiteY67" fmla="*/ 192973 h 336550"/>
              <a:gd name="connsiteX68" fmla="*/ 141910 w 325438"/>
              <a:gd name="connsiteY68" fmla="*/ 204788 h 336550"/>
              <a:gd name="connsiteX69" fmla="*/ 67639 w 325438"/>
              <a:gd name="connsiteY69" fmla="*/ 204788 h 336550"/>
              <a:gd name="connsiteX70" fmla="*/ 57029 w 325438"/>
              <a:gd name="connsiteY70" fmla="*/ 192973 h 336550"/>
              <a:gd name="connsiteX71" fmla="*/ 67639 w 325438"/>
              <a:gd name="connsiteY71" fmla="*/ 182471 h 336550"/>
              <a:gd name="connsiteX72" fmla="*/ 76923 w 325438"/>
              <a:gd name="connsiteY72" fmla="*/ 182471 h 336550"/>
              <a:gd name="connsiteX73" fmla="*/ 76923 w 325438"/>
              <a:gd name="connsiteY73" fmla="*/ 154904 h 336550"/>
              <a:gd name="connsiteX74" fmla="*/ 21220 w 325438"/>
              <a:gd name="connsiteY74" fmla="*/ 154904 h 336550"/>
              <a:gd name="connsiteX75" fmla="*/ 0 w 325438"/>
              <a:gd name="connsiteY75" fmla="*/ 133900 h 336550"/>
              <a:gd name="connsiteX76" fmla="*/ 0 w 325438"/>
              <a:gd name="connsiteY76" fmla="*/ 21004 h 336550"/>
              <a:gd name="connsiteX77" fmla="*/ 21220 w 325438"/>
              <a:gd name="connsiteY77"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325438" h="336550">
                <a:moveTo>
                  <a:pt x="112713" y="266700"/>
                </a:moveTo>
                <a:cubicBezTo>
                  <a:pt x="108329" y="266700"/>
                  <a:pt x="104775" y="270254"/>
                  <a:pt x="104775" y="274638"/>
                </a:cubicBezTo>
                <a:cubicBezTo>
                  <a:pt x="104775" y="279022"/>
                  <a:pt x="108329" y="282576"/>
                  <a:pt x="112713" y="282576"/>
                </a:cubicBezTo>
                <a:cubicBezTo>
                  <a:pt x="117097" y="282576"/>
                  <a:pt x="120651" y="279022"/>
                  <a:pt x="120651" y="274638"/>
                </a:cubicBezTo>
                <a:cubicBezTo>
                  <a:pt x="120651" y="270254"/>
                  <a:pt x="117097" y="266700"/>
                  <a:pt x="112713" y="266700"/>
                </a:cubicBezTo>
                <a:close/>
                <a:moveTo>
                  <a:pt x="125413" y="230187"/>
                </a:moveTo>
                <a:cubicBezTo>
                  <a:pt x="125413" y="230187"/>
                  <a:pt x="125413" y="230187"/>
                  <a:pt x="125413" y="319087"/>
                </a:cubicBezTo>
                <a:cubicBezTo>
                  <a:pt x="125413" y="319087"/>
                  <a:pt x="125413" y="319087"/>
                  <a:pt x="242085" y="319087"/>
                </a:cubicBezTo>
                <a:cubicBezTo>
                  <a:pt x="243411" y="319087"/>
                  <a:pt x="246063" y="317780"/>
                  <a:pt x="246063" y="315165"/>
                </a:cubicBezTo>
                <a:lnTo>
                  <a:pt x="246063" y="234109"/>
                </a:lnTo>
                <a:cubicBezTo>
                  <a:pt x="246063" y="231494"/>
                  <a:pt x="243411" y="230187"/>
                  <a:pt x="242085" y="230187"/>
                </a:cubicBezTo>
                <a:cubicBezTo>
                  <a:pt x="242085" y="230187"/>
                  <a:pt x="242085" y="230187"/>
                  <a:pt x="125413" y="230187"/>
                </a:cubicBezTo>
                <a:close/>
                <a:moveTo>
                  <a:pt x="295031" y="222250"/>
                </a:moveTo>
                <a:cubicBezTo>
                  <a:pt x="295031" y="222250"/>
                  <a:pt x="295031" y="222250"/>
                  <a:pt x="311150" y="222250"/>
                </a:cubicBezTo>
                <a:cubicBezTo>
                  <a:pt x="311150" y="222250"/>
                  <a:pt x="311150" y="222250"/>
                  <a:pt x="311150" y="293922"/>
                </a:cubicBezTo>
                <a:cubicBezTo>
                  <a:pt x="311150" y="299231"/>
                  <a:pt x="308464" y="303213"/>
                  <a:pt x="303091" y="303213"/>
                </a:cubicBezTo>
                <a:cubicBezTo>
                  <a:pt x="303091" y="303213"/>
                  <a:pt x="303091" y="303213"/>
                  <a:pt x="276225" y="303213"/>
                </a:cubicBezTo>
                <a:cubicBezTo>
                  <a:pt x="276225" y="303213"/>
                  <a:pt x="276225" y="303213"/>
                  <a:pt x="276225" y="285959"/>
                </a:cubicBezTo>
                <a:cubicBezTo>
                  <a:pt x="276225" y="285959"/>
                  <a:pt x="276225" y="285959"/>
                  <a:pt x="295031" y="285959"/>
                </a:cubicBezTo>
                <a:cubicBezTo>
                  <a:pt x="295031" y="285959"/>
                  <a:pt x="295031" y="285959"/>
                  <a:pt x="295031" y="244814"/>
                </a:cubicBezTo>
                <a:close/>
                <a:moveTo>
                  <a:pt x="119523" y="212725"/>
                </a:moveTo>
                <a:cubicBezTo>
                  <a:pt x="119523" y="212725"/>
                  <a:pt x="119523" y="212725"/>
                  <a:pt x="242158" y="212725"/>
                </a:cubicBezTo>
                <a:cubicBezTo>
                  <a:pt x="252707" y="212725"/>
                  <a:pt x="261938" y="221946"/>
                  <a:pt x="261938" y="233802"/>
                </a:cubicBezTo>
                <a:cubicBezTo>
                  <a:pt x="261938" y="233802"/>
                  <a:pt x="261938" y="233802"/>
                  <a:pt x="261938" y="315474"/>
                </a:cubicBezTo>
                <a:cubicBezTo>
                  <a:pt x="261938" y="327329"/>
                  <a:pt x="252707" y="336550"/>
                  <a:pt x="242158" y="336550"/>
                </a:cubicBezTo>
                <a:cubicBezTo>
                  <a:pt x="242158" y="336550"/>
                  <a:pt x="242158" y="336550"/>
                  <a:pt x="119523" y="336550"/>
                </a:cubicBezTo>
                <a:cubicBezTo>
                  <a:pt x="107655" y="336550"/>
                  <a:pt x="98425" y="327329"/>
                  <a:pt x="98425" y="315474"/>
                </a:cubicBezTo>
                <a:cubicBezTo>
                  <a:pt x="98425" y="315474"/>
                  <a:pt x="98425" y="315474"/>
                  <a:pt x="98425" y="233802"/>
                </a:cubicBezTo>
                <a:cubicBezTo>
                  <a:pt x="98425" y="221946"/>
                  <a:pt x="107655" y="212725"/>
                  <a:pt x="119523" y="212725"/>
                </a:cubicBezTo>
                <a:close/>
                <a:moveTo>
                  <a:pt x="290514" y="190500"/>
                </a:moveTo>
                <a:cubicBezTo>
                  <a:pt x="287883" y="190500"/>
                  <a:pt x="285750" y="192988"/>
                  <a:pt x="285750" y="196056"/>
                </a:cubicBezTo>
                <a:cubicBezTo>
                  <a:pt x="285750" y="199125"/>
                  <a:pt x="287883" y="201613"/>
                  <a:pt x="290514" y="201613"/>
                </a:cubicBezTo>
                <a:cubicBezTo>
                  <a:pt x="293144" y="201613"/>
                  <a:pt x="295277" y="199125"/>
                  <a:pt x="295277" y="196056"/>
                </a:cubicBezTo>
                <a:cubicBezTo>
                  <a:pt x="295277" y="192988"/>
                  <a:pt x="293144" y="190500"/>
                  <a:pt x="290514" y="190500"/>
                </a:cubicBezTo>
                <a:close/>
                <a:moveTo>
                  <a:pt x="12700" y="173037"/>
                </a:moveTo>
                <a:cubicBezTo>
                  <a:pt x="12700" y="173037"/>
                  <a:pt x="12700" y="173037"/>
                  <a:pt x="29968" y="173037"/>
                </a:cubicBezTo>
                <a:cubicBezTo>
                  <a:pt x="29968" y="173037"/>
                  <a:pt x="29968" y="173037"/>
                  <a:pt x="29968" y="286118"/>
                </a:cubicBezTo>
                <a:lnTo>
                  <a:pt x="77788" y="286118"/>
                </a:lnTo>
                <a:cubicBezTo>
                  <a:pt x="77788" y="286118"/>
                  <a:pt x="77788" y="286118"/>
                  <a:pt x="77788" y="303212"/>
                </a:cubicBezTo>
                <a:cubicBezTo>
                  <a:pt x="77788" y="303212"/>
                  <a:pt x="77788" y="303212"/>
                  <a:pt x="20670" y="303212"/>
                </a:cubicBezTo>
                <a:cubicBezTo>
                  <a:pt x="16685" y="303212"/>
                  <a:pt x="12700" y="299267"/>
                  <a:pt x="12700" y="294008"/>
                </a:cubicBezTo>
                <a:cubicBezTo>
                  <a:pt x="12700" y="294008"/>
                  <a:pt x="12700" y="294008"/>
                  <a:pt x="12700" y="173037"/>
                </a:cubicBezTo>
                <a:close/>
                <a:moveTo>
                  <a:pt x="265113" y="103187"/>
                </a:moveTo>
                <a:lnTo>
                  <a:pt x="265113" y="185737"/>
                </a:lnTo>
                <a:lnTo>
                  <a:pt x="314326" y="185737"/>
                </a:lnTo>
                <a:lnTo>
                  <a:pt x="314326" y="103187"/>
                </a:lnTo>
                <a:close/>
                <a:moveTo>
                  <a:pt x="266131" y="93662"/>
                </a:moveTo>
                <a:cubicBezTo>
                  <a:pt x="266131" y="93662"/>
                  <a:pt x="266131" y="93662"/>
                  <a:pt x="314895" y="93662"/>
                </a:cubicBezTo>
                <a:cubicBezTo>
                  <a:pt x="321484" y="93662"/>
                  <a:pt x="325438" y="97594"/>
                  <a:pt x="325438" y="104147"/>
                </a:cubicBezTo>
                <a:cubicBezTo>
                  <a:pt x="325438" y="104147"/>
                  <a:pt x="325438" y="104147"/>
                  <a:pt x="325438" y="195890"/>
                </a:cubicBezTo>
                <a:cubicBezTo>
                  <a:pt x="325438" y="201132"/>
                  <a:pt x="321484" y="206375"/>
                  <a:pt x="314895" y="206375"/>
                </a:cubicBezTo>
                <a:cubicBezTo>
                  <a:pt x="314895" y="206375"/>
                  <a:pt x="314895" y="206375"/>
                  <a:pt x="266131" y="206375"/>
                </a:cubicBezTo>
                <a:cubicBezTo>
                  <a:pt x="260860" y="206375"/>
                  <a:pt x="255588" y="201132"/>
                  <a:pt x="255588" y="195890"/>
                </a:cubicBezTo>
                <a:cubicBezTo>
                  <a:pt x="255588" y="195890"/>
                  <a:pt x="255588" y="195890"/>
                  <a:pt x="255588" y="104147"/>
                </a:cubicBezTo>
                <a:cubicBezTo>
                  <a:pt x="255588" y="97594"/>
                  <a:pt x="260860" y="93662"/>
                  <a:pt x="266131" y="93662"/>
                </a:cubicBezTo>
                <a:close/>
                <a:moveTo>
                  <a:pt x="23813" y="22225"/>
                </a:moveTo>
                <a:lnTo>
                  <a:pt x="23813" y="133350"/>
                </a:lnTo>
                <a:lnTo>
                  <a:pt x="187326" y="133350"/>
                </a:lnTo>
                <a:lnTo>
                  <a:pt x="187326" y="22225"/>
                </a:lnTo>
                <a:close/>
                <a:moveTo>
                  <a:pt x="21220" y="0"/>
                </a:moveTo>
                <a:cubicBezTo>
                  <a:pt x="21220" y="0"/>
                  <a:pt x="21220" y="0"/>
                  <a:pt x="189656" y="0"/>
                </a:cubicBezTo>
                <a:cubicBezTo>
                  <a:pt x="200266" y="0"/>
                  <a:pt x="209550" y="9189"/>
                  <a:pt x="209550" y="21004"/>
                </a:cubicBezTo>
                <a:cubicBezTo>
                  <a:pt x="209550" y="21004"/>
                  <a:pt x="209550" y="21004"/>
                  <a:pt x="209550" y="133900"/>
                </a:cubicBezTo>
                <a:cubicBezTo>
                  <a:pt x="209550" y="145714"/>
                  <a:pt x="200266" y="154904"/>
                  <a:pt x="189656" y="154904"/>
                </a:cubicBezTo>
                <a:cubicBezTo>
                  <a:pt x="189656" y="154904"/>
                  <a:pt x="189656" y="154904"/>
                  <a:pt x="132626" y="154904"/>
                </a:cubicBezTo>
                <a:cubicBezTo>
                  <a:pt x="132626" y="154904"/>
                  <a:pt x="132626" y="154904"/>
                  <a:pt x="132626" y="182471"/>
                </a:cubicBezTo>
                <a:cubicBezTo>
                  <a:pt x="132626" y="182471"/>
                  <a:pt x="132626" y="182471"/>
                  <a:pt x="141910" y="182471"/>
                </a:cubicBezTo>
                <a:cubicBezTo>
                  <a:pt x="147215" y="182471"/>
                  <a:pt x="152520" y="186409"/>
                  <a:pt x="152520" y="192973"/>
                </a:cubicBezTo>
                <a:cubicBezTo>
                  <a:pt x="152520" y="199537"/>
                  <a:pt x="147215" y="204788"/>
                  <a:pt x="141910" y="204788"/>
                </a:cubicBezTo>
                <a:cubicBezTo>
                  <a:pt x="141910" y="204788"/>
                  <a:pt x="141910" y="204788"/>
                  <a:pt x="67639" y="204788"/>
                </a:cubicBezTo>
                <a:cubicBezTo>
                  <a:pt x="62334" y="204788"/>
                  <a:pt x="57029" y="199537"/>
                  <a:pt x="57029" y="192973"/>
                </a:cubicBezTo>
                <a:cubicBezTo>
                  <a:pt x="57029" y="186409"/>
                  <a:pt x="62334" y="182471"/>
                  <a:pt x="67639" y="182471"/>
                </a:cubicBezTo>
                <a:cubicBezTo>
                  <a:pt x="67639" y="182471"/>
                  <a:pt x="67639" y="182471"/>
                  <a:pt x="76923" y="182471"/>
                </a:cubicBezTo>
                <a:cubicBezTo>
                  <a:pt x="76923" y="182471"/>
                  <a:pt x="76923" y="182471"/>
                  <a:pt x="76923" y="154904"/>
                </a:cubicBezTo>
                <a:lnTo>
                  <a:pt x="21220" y="154904"/>
                </a:lnTo>
                <a:cubicBezTo>
                  <a:pt x="9284" y="154904"/>
                  <a:pt x="0" y="145714"/>
                  <a:pt x="0" y="133900"/>
                </a:cubicBezTo>
                <a:cubicBezTo>
                  <a:pt x="0" y="133900"/>
                  <a:pt x="0" y="133900"/>
                  <a:pt x="0" y="21004"/>
                </a:cubicBezTo>
                <a:cubicBezTo>
                  <a:pt x="0" y="9189"/>
                  <a:pt x="9284" y="0"/>
                  <a:pt x="21220" y="0"/>
                </a:cubicBezTo>
                <a:close/>
              </a:path>
            </a:pathLst>
          </a:custGeom>
          <a:solidFill>
            <a:schemeClr val="bg1"/>
          </a:solidFill>
          <a:ln>
            <a:noFill/>
          </a:ln>
        </p:spPr>
      </p:sp>
    </p:spTree>
    <p:extLst>
      <p:ext uri="{BB962C8B-B14F-4D97-AF65-F5344CB8AC3E}">
        <p14:creationId xmlns:p14="http://schemas.microsoft.com/office/powerpoint/2010/main" val="10402521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25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500" fill="hold"/>
                                        <p:tgtEl>
                                          <p:spTgt spid="47"/>
                                        </p:tgtEl>
                                        <p:attrNameLst>
                                          <p:attrName>ppt_x</p:attrName>
                                        </p:attrNameLst>
                                      </p:cBhvr>
                                      <p:tavLst>
                                        <p:tav tm="0">
                                          <p:val>
                                            <p:strVal val="0-#ppt_w/2"/>
                                          </p:val>
                                        </p:tav>
                                        <p:tav tm="100000">
                                          <p:val>
                                            <p:strVal val="#ppt_x"/>
                                          </p:val>
                                        </p:tav>
                                      </p:tavLst>
                                    </p:anim>
                                    <p:anim calcmode="lin" valueType="num">
                                      <p:cBhvr additive="base">
                                        <p:cTn id="12" dur="500" fill="hold"/>
                                        <p:tgtEl>
                                          <p:spTgt spid="47"/>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1+#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750"/>
                                  </p:stCondLst>
                                  <p:childTnLst>
                                    <p:set>
                                      <p:cBhvr>
                                        <p:cTn id="18" dur="1" fill="hold">
                                          <p:stCondLst>
                                            <p:cond delay="0"/>
                                          </p:stCondLst>
                                        </p:cTn>
                                        <p:tgtEl>
                                          <p:spTgt spid="55"/>
                                        </p:tgtEl>
                                        <p:attrNameLst>
                                          <p:attrName>style.visibility</p:attrName>
                                        </p:attrNameLst>
                                      </p:cBhvr>
                                      <p:to>
                                        <p:strVal val="visible"/>
                                      </p:to>
                                    </p:set>
                                    <p:anim calcmode="lin" valueType="num">
                                      <p:cBhvr additive="base">
                                        <p:cTn id="19" dur="500" fill="hold"/>
                                        <p:tgtEl>
                                          <p:spTgt spid="55"/>
                                        </p:tgtEl>
                                        <p:attrNameLst>
                                          <p:attrName>ppt_x</p:attrName>
                                        </p:attrNameLst>
                                      </p:cBhvr>
                                      <p:tavLst>
                                        <p:tav tm="0">
                                          <p:val>
                                            <p:strVal val="1+#ppt_w/2"/>
                                          </p:val>
                                        </p:tav>
                                        <p:tav tm="100000">
                                          <p:val>
                                            <p:strVal val="#ppt_x"/>
                                          </p:val>
                                        </p:tav>
                                      </p:tavLst>
                                    </p:anim>
                                    <p:anim calcmode="lin" valueType="num">
                                      <p:cBhvr additive="base">
                                        <p:cTn id="20" dur="50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0" y="3543300"/>
            <a:ext cx="12192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354240" y="238579"/>
            <a:ext cx="483870" cy="476250"/>
            <a:chOff x="4267200" y="1409700"/>
            <a:chExt cx="483870" cy="476250"/>
          </a:xfrm>
        </p:grpSpPr>
        <p:sp>
          <p:nvSpPr>
            <p:cNvPr id="4" name="矩形 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eaLnBrk="1" hangingPunct="1">
              <a:lnSpc>
                <a:spcPct val="100000"/>
              </a:lnSpc>
              <a:spcBef>
                <a:spcPct val="0"/>
              </a:spcBef>
              <a:buFontTx/>
              <a:buNone/>
            </a:pPr>
            <a:r>
              <a:rPr lang="zh-CN" altLang="en-US" sz="2400" b="1" dirty="0" smtClean="0">
                <a:solidFill>
                  <a:schemeClr val="tx1">
                    <a:lumMod val="75000"/>
                    <a:lumOff val="25000"/>
                  </a:schemeClr>
                </a:solidFill>
                <a:latin typeface="微软雅黑" panose="020B0503020204020204" pitchFamily="34" charset="-122"/>
                <a:ea typeface="微软雅黑" panose="020B0503020204020204" pitchFamily="34" charset="-122"/>
              </a:rPr>
              <a:t>完成情况</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PROJECT PROGRESS</a:t>
            </a:r>
          </a:p>
        </p:txBody>
      </p:sp>
      <p:grpSp>
        <p:nvGrpSpPr>
          <p:cNvPr id="11" name="组合 10"/>
          <p:cNvGrpSpPr/>
          <p:nvPr/>
        </p:nvGrpSpPr>
        <p:grpSpPr>
          <a:xfrm>
            <a:off x="1482090" y="3401410"/>
            <a:ext cx="283779" cy="283779"/>
            <a:chOff x="1418897" y="3247697"/>
            <a:chExt cx="283779" cy="283779"/>
          </a:xfrm>
        </p:grpSpPr>
        <p:sp>
          <p:nvSpPr>
            <p:cNvPr id="2" name="矩形 1"/>
            <p:cNvSpPr/>
            <p:nvPr/>
          </p:nvSpPr>
          <p:spPr>
            <a:xfrm>
              <a:off x="1418897" y="3247697"/>
              <a:ext cx="283779" cy="283779"/>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1482206" y="3350296"/>
              <a:ext cx="157161" cy="78581"/>
              <a:chOff x="1809750" y="3071813"/>
              <a:chExt cx="223837" cy="111919"/>
            </a:xfrm>
          </p:grpSpPr>
          <p:cxnSp>
            <p:nvCxnSpPr>
              <p:cNvPr id="9" name="直接连接符 8"/>
              <p:cNvCxnSpPr/>
              <p:nvPr/>
            </p:nvCxnSpPr>
            <p:spPr>
              <a:xfrm>
                <a:off x="1809750"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H="1">
                <a:off x="1921668"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grpSp>
        <p:nvGrpSpPr>
          <p:cNvPr id="16" name="组合 15"/>
          <p:cNvGrpSpPr/>
          <p:nvPr/>
        </p:nvGrpSpPr>
        <p:grpSpPr>
          <a:xfrm>
            <a:off x="883750" y="1420585"/>
            <a:ext cx="1480458" cy="1480458"/>
            <a:chOff x="1062297" y="1306285"/>
            <a:chExt cx="1480458" cy="1480458"/>
          </a:xfrm>
        </p:grpSpPr>
        <p:sp>
          <p:nvSpPr>
            <p:cNvPr id="14" name="椭圆 13"/>
            <p:cNvSpPr/>
            <p:nvPr/>
          </p:nvSpPr>
          <p:spPr>
            <a:xfrm>
              <a:off x="1062297" y="1306285"/>
              <a:ext cx="1480458" cy="1480458"/>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151547" y="1395535"/>
              <a:ext cx="1301959" cy="1301959"/>
            </a:xfrm>
            <a:prstGeom prst="ellipse">
              <a:avLst/>
            </a:prstGeom>
            <a:solidFill>
              <a:srgbClr val="42A881">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327"/>
            <p:cNvSpPr>
              <a:spLocks noEditPoints="1"/>
            </p:cNvSpPr>
            <p:nvPr/>
          </p:nvSpPr>
          <p:spPr bwMode="auto">
            <a:xfrm>
              <a:off x="1602274" y="1845280"/>
              <a:ext cx="400504" cy="402468"/>
            </a:xfrm>
            <a:custGeom>
              <a:avLst/>
              <a:gdLst>
                <a:gd name="T0" fmla="*/ 47 w 92"/>
                <a:gd name="T1" fmla="*/ 12 h 92"/>
                <a:gd name="T2" fmla="*/ 44 w 92"/>
                <a:gd name="T3" fmla="*/ 28 h 92"/>
                <a:gd name="T4" fmla="*/ 43 w 92"/>
                <a:gd name="T5" fmla="*/ 12 h 92"/>
                <a:gd name="T6" fmla="*/ 28 w 92"/>
                <a:gd name="T7" fmla="*/ 84 h 92"/>
                <a:gd name="T8" fmla="*/ 61 w 92"/>
                <a:gd name="T9" fmla="*/ 84 h 92"/>
                <a:gd name="T10" fmla="*/ 82 w 92"/>
                <a:gd name="T11" fmla="*/ 43 h 92"/>
                <a:gd name="T12" fmla="*/ 92 w 92"/>
                <a:gd name="T13" fmla="*/ 92 h 92"/>
                <a:gd name="T14" fmla="*/ 22 w 92"/>
                <a:gd name="T15" fmla="*/ 41 h 92"/>
                <a:gd name="T16" fmla="*/ 46 w 92"/>
                <a:gd name="T17" fmla="*/ 75 h 92"/>
                <a:gd name="T18" fmla="*/ 46 w 92"/>
                <a:gd name="T19" fmla="*/ 69 h 92"/>
                <a:gd name="T20" fmla="*/ 6 w 92"/>
                <a:gd name="T21" fmla="*/ 64 h 92"/>
                <a:gd name="T22" fmla="*/ 17 w 92"/>
                <a:gd name="T23" fmla="*/ 67 h 92"/>
                <a:gd name="T24" fmla="*/ 20 w 92"/>
                <a:gd name="T25" fmla="*/ 67 h 92"/>
                <a:gd name="T26" fmla="*/ 17 w 92"/>
                <a:gd name="T27" fmla="*/ 58 h 92"/>
                <a:gd name="T28" fmla="*/ 17 w 92"/>
                <a:gd name="T29" fmla="*/ 54 h 92"/>
                <a:gd name="T30" fmla="*/ 20 w 92"/>
                <a:gd name="T31" fmla="*/ 52 h 92"/>
                <a:gd name="T32" fmla="*/ 12 w 92"/>
                <a:gd name="T33" fmla="*/ 61 h 92"/>
                <a:gd name="T34" fmla="*/ 15 w 92"/>
                <a:gd name="T35" fmla="*/ 61 h 92"/>
                <a:gd name="T36" fmla="*/ 12 w 92"/>
                <a:gd name="T37" fmla="*/ 52 h 92"/>
                <a:gd name="T38" fmla="*/ 12 w 92"/>
                <a:gd name="T39" fmla="*/ 48 h 92"/>
                <a:gd name="T40" fmla="*/ 10 w 92"/>
                <a:gd name="T41" fmla="*/ 64 h 92"/>
                <a:gd name="T42" fmla="*/ 8 w 92"/>
                <a:gd name="T43" fmla="*/ 67 h 92"/>
                <a:gd name="T44" fmla="*/ 10 w 92"/>
                <a:gd name="T45" fmla="*/ 67 h 92"/>
                <a:gd name="T46" fmla="*/ 8 w 92"/>
                <a:gd name="T47" fmla="*/ 58 h 92"/>
                <a:gd name="T48" fmla="*/ 8 w 92"/>
                <a:gd name="T49" fmla="*/ 54 h 92"/>
                <a:gd name="T50" fmla="*/ 6 w 92"/>
                <a:gd name="T51" fmla="*/ 52 h 92"/>
                <a:gd name="T52" fmla="*/ 70 w 92"/>
                <a:gd name="T53" fmla="*/ 62 h 92"/>
                <a:gd name="T54" fmla="*/ 73 w 92"/>
                <a:gd name="T55" fmla="*/ 62 h 92"/>
                <a:gd name="T56" fmla="*/ 70 w 92"/>
                <a:gd name="T57" fmla="*/ 74 h 92"/>
                <a:gd name="T58" fmla="*/ 70 w 92"/>
                <a:gd name="T59" fmla="*/ 69 h 92"/>
                <a:gd name="T60" fmla="*/ 73 w 92"/>
                <a:gd name="T61" fmla="*/ 51 h 92"/>
                <a:gd name="T62" fmla="*/ 75 w 92"/>
                <a:gd name="T63" fmla="*/ 54 h 92"/>
                <a:gd name="T64" fmla="*/ 79 w 92"/>
                <a:gd name="T65" fmla="*/ 54 h 92"/>
                <a:gd name="T66" fmla="*/ 75 w 92"/>
                <a:gd name="T67" fmla="*/ 51 h 92"/>
                <a:gd name="T68" fmla="*/ 75 w 92"/>
                <a:gd name="T69" fmla="*/ 46 h 92"/>
                <a:gd name="T70" fmla="*/ 36 w 92"/>
                <a:gd name="T71" fmla="*/ 75 h 92"/>
                <a:gd name="T72" fmla="*/ 32 w 92"/>
                <a:gd name="T73" fmla="*/ 49 h 92"/>
                <a:gd name="T74" fmla="*/ 36 w 92"/>
                <a:gd name="T75" fmla="*/ 49 h 92"/>
                <a:gd name="T76" fmla="*/ 53 w 92"/>
                <a:gd name="T77" fmla="*/ 55 h 92"/>
                <a:gd name="T78" fmla="*/ 53 w 92"/>
                <a:gd name="T79" fmla="*/ 49 h 92"/>
                <a:gd name="T80" fmla="*/ 50 w 92"/>
                <a:gd name="T81" fmla="*/ 55 h 92"/>
                <a:gd name="T82" fmla="*/ 39 w 92"/>
                <a:gd name="T83" fmla="*/ 49 h 92"/>
                <a:gd name="T84" fmla="*/ 43 w 92"/>
                <a:gd name="T85" fmla="*/ 49 h 92"/>
                <a:gd name="T86" fmla="*/ 32 w 92"/>
                <a:gd name="T87" fmla="*/ 45 h 92"/>
                <a:gd name="T88" fmla="*/ 32 w 92"/>
                <a:gd name="T89" fmla="*/ 39 h 92"/>
                <a:gd name="T90" fmla="*/ 57 w 92"/>
                <a:gd name="T91" fmla="*/ 45 h 92"/>
                <a:gd name="T92" fmla="*/ 46 w 92"/>
                <a:gd name="T93" fmla="*/ 39 h 92"/>
                <a:gd name="T94" fmla="*/ 50 w 92"/>
                <a:gd name="T95" fmla="*/ 39 h 92"/>
                <a:gd name="T96" fmla="*/ 32 w 92"/>
                <a:gd name="T97" fmla="*/ 65 h 92"/>
                <a:gd name="T98" fmla="*/ 32 w 92"/>
                <a:gd name="T99" fmla="*/ 59 h 92"/>
                <a:gd name="T100" fmla="*/ 57 w 92"/>
                <a:gd name="T101" fmla="*/ 6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2" h="92">
                  <a:moveTo>
                    <a:pt x="43" y="0"/>
                  </a:moveTo>
                  <a:cubicBezTo>
                    <a:pt x="47" y="0"/>
                    <a:pt x="47" y="0"/>
                    <a:pt x="47" y="0"/>
                  </a:cubicBezTo>
                  <a:cubicBezTo>
                    <a:pt x="47" y="12"/>
                    <a:pt x="47" y="12"/>
                    <a:pt x="47" y="12"/>
                  </a:cubicBezTo>
                  <a:cubicBezTo>
                    <a:pt x="52" y="19"/>
                    <a:pt x="52" y="19"/>
                    <a:pt x="52" y="19"/>
                  </a:cubicBezTo>
                  <a:cubicBezTo>
                    <a:pt x="60" y="28"/>
                    <a:pt x="60" y="28"/>
                    <a:pt x="60" y="28"/>
                  </a:cubicBezTo>
                  <a:cubicBezTo>
                    <a:pt x="44" y="28"/>
                    <a:pt x="44" y="28"/>
                    <a:pt x="44" y="28"/>
                  </a:cubicBezTo>
                  <a:cubicBezTo>
                    <a:pt x="29" y="28"/>
                    <a:pt x="29" y="28"/>
                    <a:pt x="29" y="28"/>
                  </a:cubicBezTo>
                  <a:cubicBezTo>
                    <a:pt x="37" y="19"/>
                    <a:pt x="37" y="19"/>
                    <a:pt x="37" y="19"/>
                  </a:cubicBezTo>
                  <a:cubicBezTo>
                    <a:pt x="43" y="12"/>
                    <a:pt x="43" y="12"/>
                    <a:pt x="43" y="12"/>
                  </a:cubicBezTo>
                  <a:cubicBezTo>
                    <a:pt x="43" y="0"/>
                    <a:pt x="43" y="0"/>
                    <a:pt x="43" y="0"/>
                  </a:cubicBezTo>
                  <a:close/>
                  <a:moveTo>
                    <a:pt x="22" y="84"/>
                  </a:moveTo>
                  <a:cubicBezTo>
                    <a:pt x="28" y="84"/>
                    <a:pt x="28" y="84"/>
                    <a:pt x="28" y="84"/>
                  </a:cubicBezTo>
                  <a:cubicBezTo>
                    <a:pt x="28" y="32"/>
                    <a:pt x="28" y="32"/>
                    <a:pt x="28" y="32"/>
                  </a:cubicBezTo>
                  <a:cubicBezTo>
                    <a:pt x="61" y="32"/>
                    <a:pt x="61" y="32"/>
                    <a:pt x="61" y="32"/>
                  </a:cubicBezTo>
                  <a:cubicBezTo>
                    <a:pt x="61" y="84"/>
                    <a:pt x="61" y="84"/>
                    <a:pt x="61" y="84"/>
                  </a:cubicBezTo>
                  <a:cubicBezTo>
                    <a:pt x="67" y="84"/>
                    <a:pt x="67" y="84"/>
                    <a:pt x="67" y="84"/>
                  </a:cubicBezTo>
                  <a:cubicBezTo>
                    <a:pt x="67" y="43"/>
                    <a:pt x="67" y="43"/>
                    <a:pt x="67" y="43"/>
                  </a:cubicBezTo>
                  <a:cubicBezTo>
                    <a:pt x="82" y="43"/>
                    <a:pt x="82" y="43"/>
                    <a:pt x="82" y="43"/>
                  </a:cubicBezTo>
                  <a:cubicBezTo>
                    <a:pt x="82" y="84"/>
                    <a:pt x="82" y="84"/>
                    <a:pt x="82" y="84"/>
                  </a:cubicBezTo>
                  <a:cubicBezTo>
                    <a:pt x="92" y="84"/>
                    <a:pt x="92" y="84"/>
                    <a:pt x="92" y="84"/>
                  </a:cubicBezTo>
                  <a:cubicBezTo>
                    <a:pt x="92" y="92"/>
                    <a:pt x="92" y="92"/>
                    <a:pt x="92" y="92"/>
                  </a:cubicBezTo>
                  <a:cubicBezTo>
                    <a:pt x="56" y="92"/>
                    <a:pt x="37" y="92"/>
                    <a:pt x="0" y="92"/>
                  </a:cubicBezTo>
                  <a:cubicBezTo>
                    <a:pt x="0" y="29"/>
                    <a:pt x="0" y="29"/>
                    <a:pt x="0" y="29"/>
                  </a:cubicBezTo>
                  <a:cubicBezTo>
                    <a:pt x="22" y="41"/>
                    <a:pt x="22" y="41"/>
                    <a:pt x="22" y="41"/>
                  </a:cubicBezTo>
                  <a:cubicBezTo>
                    <a:pt x="22" y="84"/>
                    <a:pt x="22" y="84"/>
                    <a:pt x="22" y="84"/>
                  </a:cubicBezTo>
                  <a:close/>
                  <a:moveTo>
                    <a:pt x="46" y="69"/>
                  </a:moveTo>
                  <a:cubicBezTo>
                    <a:pt x="46" y="75"/>
                    <a:pt x="46" y="75"/>
                    <a:pt x="46" y="75"/>
                  </a:cubicBezTo>
                  <a:cubicBezTo>
                    <a:pt x="50" y="75"/>
                    <a:pt x="50" y="75"/>
                    <a:pt x="50" y="75"/>
                  </a:cubicBezTo>
                  <a:cubicBezTo>
                    <a:pt x="50" y="69"/>
                    <a:pt x="50" y="69"/>
                    <a:pt x="50" y="69"/>
                  </a:cubicBezTo>
                  <a:cubicBezTo>
                    <a:pt x="46" y="69"/>
                    <a:pt x="46" y="69"/>
                    <a:pt x="46" y="69"/>
                  </a:cubicBezTo>
                  <a:close/>
                  <a:moveTo>
                    <a:pt x="3" y="61"/>
                  </a:moveTo>
                  <a:cubicBezTo>
                    <a:pt x="3" y="64"/>
                    <a:pt x="3" y="64"/>
                    <a:pt x="3" y="64"/>
                  </a:cubicBezTo>
                  <a:cubicBezTo>
                    <a:pt x="6" y="64"/>
                    <a:pt x="6" y="64"/>
                    <a:pt x="6" y="64"/>
                  </a:cubicBezTo>
                  <a:cubicBezTo>
                    <a:pt x="6" y="61"/>
                    <a:pt x="6" y="61"/>
                    <a:pt x="6" y="61"/>
                  </a:cubicBezTo>
                  <a:cubicBezTo>
                    <a:pt x="3" y="61"/>
                    <a:pt x="3" y="61"/>
                    <a:pt x="3" y="61"/>
                  </a:cubicBezTo>
                  <a:close/>
                  <a:moveTo>
                    <a:pt x="17" y="67"/>
                  </a:moveTo>
                  <a:cubicBezTo>
                    <a:pt x="17" y="70"/>
                    <a:pt x="17" y="70"/>
                    <a:pt x="17" y="70"/>
                  </a:cubicBezTo>
                  <a:cubicBezTo>
                    <a:pt x="20" y="70"/>
                    <a:pt x="20" y="70"/>
                    <a:pt x="20" y="70"/>
                  </a:cubicBezTo>
                  <a:cubicBezTo>
                    <a:pt x="20" y="67"/>
                    <a:pt x="20" y="67"/>
                    <a:pt x="20" y="67"/>
                  </a:cubicBezTo>
                  <a:cubicBezTo>
                    <a:pt x="17" y="67"/>
                    <a:pt x="17" y="67"/>
                    <a:pt x="17" y="67"/>
                  </a:cubicBezTo>
                  <a:close/>
                  <a:moveTo>
                    <a:pt x="17" y="54"/>
                  </a:moveTo>
                  <a:cubicBezTo>
                    <a:pt x="17" y="58"/>
                    <a:pt x="17" y="58"/>
                    <a:pt x="17" y="58"/>
                  </a:cubicBezTo>
                  <a:cubicBezTo>
                    <a:pt x="20" y="58"/>
                    <a:pt x="20" y="58"/>
                    <a:pt x="20" y="58"/>
                  </a:cubicBezTo>
                  <a:cubicBezTo>
                    <a:pt x="20" y="54"/>
                    <a:pt x="20" y="54"/>
                    <a:pt x="20" y="54"/>
                  </a:cubicBezTo>
                  <a:cubicBezTo>
                    <a:pt x="17" y="54"/>
                    <a:pt x="17" y="54"/>
                    <a:pt x="17" y="54"/>
                  </a:cubicBezTo>
                  <a:close/>
                  <a:moveTo>
                    <a:pt x="17" y="48"/>
                  </a:moveTo>
                  <a:cubicBezTo>
                    <a:pt x="17" y="52"/>
                    <a:pt x="17" y="52"/>
                    <a:pt x="17" y="52"/>
                  </a:cubicBezTo>
                  <a:cubicBezTo>
                    <a:pt x="20" y="52"/>
                    <a:pt x="20" y="52"/>
                    <a:pt x="20" y="52"/>
                  </a:cubicBezTo>
                  <a:cubicBezTo>
                    <a:pt x="20" y="48"/>
                    <a:pt x="20" y="48"/>
                    <a:pt x="20" y="48"/>
                  </a:cubicBezTo>
                  <a:cubicBezTo>
                    <a:pt x="17" y="48"/>
                    <a:pt x="17" y="48"/>
                    <a:pt x="17" y="48"/>
                  </a:cubicBezTo>
                  <a:close/>
                  <a:moveTo>
                    <a:pt x="12" y="61"/>
                  </a:moveTo>
                  <a:cubicBezTo>
                    <a:pt x="12" y="64"/>
                    <a:pt x="12" y="64"/>
                    <a:pt x="12" y="64"/>
                  </a:cubicBezTo>
                  <a:cubicBezTo>
                    <a:pt x="15" y="64"/>
                    <a:pt x="15" y="64"/>
                    <a:pt x="15" y="64"/>
                  </a:cubicBezTo>
                  <a:cubicBezTo>
                    <a:pt x="15" y="61"/>
                    <a:pt x="15" y="61"/>
                    <a:pt x="15" y="61"/>
                  </a:cubicBezTo>
                  <a:cubicBezTo>
                    <a:pt x="12" y="61"/>
                    <a:pt x="12" y="61"/>
                    <a:pt x="12" y="61"/>
                  </a:cubicBezTo>
                  <a:close/>
                  <a:moveTo>
                    <a:pt x="12" y="48"/>
                  </a:moveTo>
                  <a:cubicBezTo>
                    <a:pt x="12" y="52"/>
                    <a:pt x="12" y="52"/>
                    <a:pt x="12" y="52"/>
                  </a:cubicBezTo>
                  <a:cubicBezTo>
                    <a:pt x="15" y="52"/>
                    <a:pt x="15" y="52"/>
                    <a:pt x="15" y="52"/>
                  </a:cubicBezTo>
                  <a:cubicBezTo>
                    <a:pt x="15" y="48"/>
                    <a:pt x="15" y="48"/>
                    <a:pt x="15" y="48"/>
                  </a:cubicBezTo>
                  <a:cubicBezTo>
                    <a:pt x="12" y="48"/>
                    <a:pt x="12" y="48"/>
                    <a:pt x="12" y="48"/>
                  </a:cubicBezTo>
                  <a:close/>
                  <a:moveTo>
                    <a:pt x="8" y="61"/>
                  </a:moveTo>
                  <a:cubicBezTo>
                    <a:pt x="8" y="64"/>
                    <a:pt x="8" y="64"/>
                    <a:pt x="8" y="64"/>
                  </a:cubicBezTo>
                  <a:cubicBezTo>
                    <a:pt x="10" y="64"/>
                    <a:pt x="10" y="64"/>
                    <a:pt x="10" y="64"/>
                  </a:cubicBezTo>
                  <a:cubicBezTo>
                    <a:pt x="10" y="61"/>
                    <a:pt x="10" y="61"/>
                    <a:pt x="10" y="61"/>
                  </a:cubicBezTo>
                  <a:cubicBezTo>
                    <a:pt x="8" y="61"/>
                    <a:pt x="8" y="61"/>
                    <a:pt x="8" y="61"/>
                  </a:cubicBezTo>
                  <a:close/>
                  <a:moveTo>
                    <a:pt x="8" y="67"/>
                  </a:moveTo>
                  <a:cubicBezTo>
                    <a:pt x="8" y="70"/>
                    <a:pt x="8" y="70"/>
                    <a:pt x="8" y="70"/>
                  </a:cubicBezTo>
                  <a:cubicBezTo>
                    <a:pt x="10" y="70"/>
                    <a:pt x="10" y="70"/>
                    <a:pt x="10" y="70"/>
                  </a:cubicBezTo>
                  <a:cubicBezTo>
                    <a:pt x="10" y="67"/>
                    <a:pt x="10" y="67"/>
                    <a:pt x="10" y="67"/>
                  </a:cubicBezTo>
                  <a:cubicBezTo>
                    <a:pt x="8" y="67"/>
                    <a:pt x="8" y="67"/>
                    <a:pt x="8" y="67"/>
                  </a:cubicBezTo>
                  <a:close/>
                  <a:moveTo>
                    <a:pt x="8" y="54"/>
                  </a:moveTo>
                  <a:cubicBezTo>
                    <a:pt x="8" y="58"/>
                    <a:pt x="8" y="58"/>
                    <a:pt x="8" y="58"/>
                  </a:cubicBezTo>
                  <a:cubicBezTo>
                    <a:pt x="10" y="58"/>
                    <a:pt x="10" y="58"/>
                    <a:pt x="10" y="58"/>
                  </a:cubicBezTo>
                  <a:cubicBezTo>
                    <a:pt x="10" y="54"/>
                    <a:pt x="10" y="54"/>
                    <a:pt x="10" y="54"/>
                  </a:cubicBezTo>
                  <a:cubicBezTo>
                    <a:pt x="8" y="54"/>
                    <a:pt x="8" y="54"/>
                    <a:pt x="8" y="54"/>
                  </a:cubicBezTo>
                  <a:close/>
                  <a:moveTo>
                    <a:pt x="3" y="48"/>
                  </a:moveTo>
                  <a:cubicBezTo>
                    <a:pt x="3" y="52"/>
                    <a:pt x="3" y="52"/>
                    <a:pt x="3" y="52"/>
                  </a:cubicBezTo>
                  <a:cubicBezTo>
                    <a:pt x="6" y="52"/>
                    <a:pt x="6" y="52"/>
                    <a:pt x="6" y="52"/>
                  </a:cubicBezTo>
                  <a:cubicBezTo>
                    <a:pt x="6" y="48"/>
                    <a:pt x="6" y="48"/>
                    <a:pt x="6" y="48"/>
                  </a:cubicBezTo>
                  <a:cubicBezTo>
                    <a:pt x="3" y="48"/>
                    <a:pt x="3" y="48"/>
                    <a:pt x="3" y="48"/>
                  </a:cubicBezTo>
                  <a:close/>
                  <a:moveTo>
                    <a:pt x="70" y="62"/>
                  </a:moveTo>
                  <a:cubicBezTo>
                    <a:pt x="70" y="66"/>
                    <a:pt x="70" y="66"/>
                    <a:pt x="70" y="66"/>
                  </a:cubicBezTo>
                  <a:cubicBezTo>
                    <a:pt x="73" y="66"/>
                    <a:pt x="73" y="66"/>
                    <a:pt x="73" y="66"/>
                  </a:cubicBezTo>
                  <a:cubicBezTo>
                    <a:pt x="73" y="62"/>
                    <a:pt x="73" y="62"/>
                    <a:pt x="73" y="62"/>
                  </a:cubicBezTo>
                  <a:cubicBezTo>
                    <a:pt x="70" y="62"/>
                    <a:pt x="70" y="62"/>
                    <a:pt x="70" y="62"/>
                  </a:cubicBezTo>
                  <a:close/>
                  <a:moveTo>
                    <a:pt x="70" y="69"/>
                  </a:moveTo>
                  <a:cubicBezTo>
                    <a:pt x="70" y="74"/>
                    <a:pt x="70" y="74"/>
                    <a:pt x="70" y="74"/>
                  </a:cubicBezTo>
                  <a:cubicBezTo>
                    <a:pt x="73" y="74"/>
                    <a:pt x="73" y="74"/>
                    <a:pt x="73" y="74"/>
                  </a:cubicBezTo>
                  <a:cubicBezTo>
                    <a:pt x="73" y="69"/>
                    <a:pt x="73" y="69"/>
                    <a:pt x="73" y="69"/>
                  </a:cubicBezTo>
                  <a:cubicBezTo>
                    <a:pt x="70" y="69"/>
                    <a:pt x="70" y="69"/>
                    <a:pt x="70" y="69"/>
                  </a:cubicBezTo>
                  <a:close/>
                  <a:moveTo>
                    <a:pt x="70" y="46"/>
                  </a:moveTo>
                  <a:cubicBezTo>
                    <a:pt x="70" y="51"/>
                    <a:pt x="70" y="51"/>
                    <a:pt x="70" y="51"/>
                  </a:cubicBezTo>
                  <a:cubicBezTo>
                    <a:pt x="73" y="51"/>
                    <a:pt x="73" y="51"/>
                    <a:pt x="73" y="51"/>
                  </a:cubicBezTo>
                  <a:cubicBezTo>
                    <a:pt x="73" y="46"/>
                    <a:pt x="73" y="46"/>
                    <a:pt x="73" y="46"/>
                  </a:cubicBezTo>
                  <a:cubicBezTo>
                    <a:pt x="70" y="46"/>
                    <a:pt x="70" y="46"/>
                    <a:pt x="70" y="46"/>
                  </a:cubicBezTo>
                  <a:close/>
                  <a:moveTo>
                    <a:pt x="75" y="54"/>
                  </a:moveTo>
                  <a:cubicBezTo>
                    <a:pt x="75" y="58"/>
                    <a:pt x="75" y="58"/>
                    <a:pt x="75" y="58"/>
                  </a:cubicBezTo>
                  <a:cubicBezTo>
                    <a:pt x="79" y="58"/>
                    <a:pt x="79" y="58"/>
                    <a:pt x="79" y="58"/>
                  </a:cubicBezTo>
                  <a:cubicBezTo>
                    <a:pt x="79" y="54"/>
                    <a:pt x="79" y="54"/>
                    <a:pt x="79" y="54"/>
                  </a:cubicBezTo>
                  <a:cubicBezTo>
                    <a:pt x="75" y="54"/>
                    <a:pt x="75" y="54"/>
                    <a:pt x="75" y="54"/>
                  </a:cubicBezTo>
                  <a:close/>
                  <a:moveTo>
                    <a:pt x="75" y="46"/>
                  </a:moveTo>
                  <a:cubicBezTo>
                    <a:pt x="75" y="51"/>
                    <a:pt x="75" y="51"/>
                    <a:pt x="75" y="51"/>
                  </a:cubicBezTo>
                  <a:cubicBezTo>
                    <a:pt x="79" y="51"/>
                    <a:pt x="79" y="51"/>
                    <a:pt x="79" y="51"/>
                  </a:cubicBezTo>
                  <a:cubicBezTo>
                    <a:pt x="79" y="46"/>
                    <a:pt x="79" y="46"/>
                    <a:pt x="79" y="46"/>
                  </a:cubicBezTo>
                  <a:cubicBezTo>
                    <a:pt x="75" y="46"/>
                    <a:pt x="75" y="46"/>
                    <a:pt x="75" y="46"/>
                  </a:cubicBezTo>
                  <a:close/>
                  <a:moveTo>
                    <a:pt x="32" y="69"/>
                  </a:moveTo>
                  <a:cubicBezTo>
                    <a:pt x="32" y="75"/>
                    <a:pt x="32" y="75"/>
                    <a:pt x="32" y="75"/>
                  </a:cubicBezTo>
                  <a:cubicBezTo>
                    <a:pt x="36" y="75"/>
                    <a:pt x="36" y="75"/>
                    <a:pt x="36" y="75"/>
                  </a:cubicBezTo>
                  <a:cubicBezTo>
                    <a:pt x="36" y="69"/>
                    <a:pt x="36" y="69"/>
                    <a:pt x="36" y="69"/>
                  </a:cubicBezTo>
                  <a:cubicBezTo>
                    <a:pt x="32" y="69"/>
                    <a:pt x="32" y="69"/>
                    <a:pt x="32" y="69"/>
                  </a:cubicBezTo>
                  <a:close/>
                  <a:moveTo>
                    <a:pt x="32" y="49"/>
                  </a:moveTo>
                  <a:cubicBezTo>
                    <a:pt x="32" y="55"/>
                    <a:pt x="32" y="55"/>
                    <a:pt x="32" y="55"/>
                  </a:cubicBezTo>
                  <a:cubicBezTo>
                    <a:pt x="36" y="55"/>
                    <a:pt x="36" y="55"/>
                    <a:pt x="36" y="55"/>
                  </a:cubicBezTo>
                  <a:cubicBezTo>
                    <a:pt x="36" y="49"/>
                    <a:pt x="36" y="49"/>
                    <a:pt x="36" y="49"/>
                  </a:cubicBezTo>
                  <a:cubicBezTo>
                    <a:pt x="32" y="49"/>
                    <a:pt x="32" y="49"/>
                    <a:pt x="32" y="49"/>
                  </a:cubicBezTo>
                  <a:close/>
                  <a:moveTo>
                    <a:pt x="53" y="49"/>
                  </a:moveTo>
                  <a:cubicBezTo>
                    <a:pt x="53" y="55"/>
                    <a:pt x="53" y="55"/>
                    <a:pt x="53" y="55"/>
                  </a:cubicBezTo>
                  <a:cubicBezTo>
                    <a:pt x="57" y="55"/>
                    <a:pt x="57" y="55"/>
                    <a:pt x="57" y="55"/>
                  </a:cubicBezTo>
                  <a:cubicBezTo>
                    <a:pt x="57" y="49"/>
                    <a:pt x="57" y="49"/>
                    <a:pt x="57" y="49"/>
                  </a:cubicBezTo>
                  <a:cubicBezTo>
                    <a:pt x="53" y="49"/>
                    <a:pt x="53" y="49"/>
                    <a:pt x="53" y="49"/>
                  </a:cubicBezTo>
                  <a:close/>
                  <a:moveTo>
                    <a:pt x="46" y="49"/>
                  </a:moveTo>
                  <a:cubicBezTo>
                    <a:pt x="46" y="55"/>
                    <a:pt x="46" y="55"/>
                    <a:pt x="46" y="55"/>
                  </a:cubicBezTo>
                  <a:cubicBezTo>
                    <a:pt x="50" y="55"/>
                    <a:pt x="50" y="55"/>
                    <a:pt x="50" y="55"/>
                  </a:cubicBezTo>
                  <a:cubicBezTo>
                    <a:pt x="50" y="49"/>
                    <a:pt x="50" y="49"/>
                    <a:pt x="50" y="49"/>
                  </a:cubicBezTo>
                  <a:cubicBezTo>
                    <a:pt x="46" y="49"/>
                    <a:pt x="46" y="49"/>
                    <a:pt x="46" y="49"/>
                  </a:cubicBezTo>
                  <a:close/>
                  <a:moveTo>
                    <a:pt x="39" y="49"/>
                  </a:moveTo>
                  <a:cubicBezTo>
                    <a:pt x="39" y="55"/>
                    <a:pt x="39" y="55"/>
                    <a:pt x="39" y="55"/>
                  </a:cubicBezTo>
                  <a:cubicBezTo>
                    <a:pt x="43" y="55"/>
                    <a:pt x="43" y="55"/>
                    <a:pt x="43" y="55"/>
                  </a:cubicBezTo>
                  <a:cubicBezTo>
                    <a:pt x="43" y="49"/>
                    <a:pt x="43" y="49"/>
                    <a:pt x="43" y="49"/>
                  </a:cubicBezTo>
                  <a:cubicBezTo>
                    <a:pt x="39" y="49"/>
                    <a:pt x="39" y="49"/>
                    <a:pt x="39" y="49"/>
                  </a:cubicBezTo>
                  <a:close/>
                  <a:moveTo>
                    <a:pt x="32" y="39"/>
                  </a:moveTo>
                  <a:cubicBezTo>
                    <a:pt x="32" y="45"/>
                    <a:pt x="32" y="45"/>
                    <a:pt x="32" y="45"/>
                  </a:cubicBezTo>
                  <a:cubicBezTo>
                    <a:pt x="36" y="45"/>
                    <a:pt x="36" y="45"/>
                    <a:pt x="36" y="45"/>
                  </a:cubicBezTo>
                  <a:cubicBezTo>
                    <a:pt x="36" y="39"/>
                    <a:pt x="36" y="39"/>
                    <a:pt x="36" y="39"/>
                  </a:cubicBezTo>
                  <a:cubicBezTo>
                    <a:pt x="32" y="39"/>
                    <a:pt x="32" y="39"/>
                    <a:pt x="32" y="39"/>
                  </a:cubicBezTo>
                  <a:close/>
                  <a:moveTo>
                    <a:pt x="53" y="39"/>
                  </a:moveTo>
                  <a:cubicBezTo>
                    <a:pt x="53" y="45"/>
                    <a:pt x="53" y="45"/>
                    <a:pt x="53" y="45"/>
                  </a:cubicBezTo>
                  <a:cubicBezTo>
                    <a:pt x="57" y="45"/>
                    <a:pt x="57" y="45"/>
                    <a:pt x="57" y="45"/>
                  </a:cubicBezTo>
                  <a:cubicBezTo>
                    <a:pt x="57" y="39"/>
                    <a:pt x="57" y="39"/>
                    <a:pt x="57" y="39"/>
                  </a:cubicBezTo>
                  <a:cubicBezTo>
                    <a:pt x="53" y="39"/>
                    <a:pt x="53" y="39"/>
                    <a:pt x="53" y="39"/>
                  </a:cubicBezTo>
                  <a:close/>
                  <a:moveTo>
                    <a:pt x="46" y="39"/>
                  </a:moveTo>
                  <a:cubicBezTo>
                    <a:pt x="46" y="45"/>
                    <a:pt x="46" y="45"/>
                    <a:pt x="46" y="45"/>
                  </a:cubicBezTo>
                  <a:cubicBezTo>
                    <a:pt x="50" y="45"/>
                    <a:pt x="50" y="45"/>
                    <a:pt x="50" y="45"/>
                  </a:cubicBezTo>
                  <a:cubicBezTo>
                    <a:pt x="50" y="39"/>
                    <a:pt x="50" y="39"/>
                    <a:pt x="50" y="39"/>
                  </a:cubicBezTo>
                  <a:cubicBezTo>
                    <a:pt x="46" y="39"/>
                    <a:pt x="46" y="39"/>
                    <a:pt x="46" y="39"/>
                  </a:cubicBezTo>
                  <a:close/>
                  <a:moveTo>
                    <a:pt x="32" y="59"/>
                  </a:moveTo>
                  <a:cubicBezTo>
                    <a:pt x="32" y="65"/>
                    <a:pt x="32" y="65"/>
                    <a:pt x="32" y="65"/>
                  </a:cubicBezTo>
                  <a:cubicBezTo>
                    <a:pt x="36" y="65"/>
                    <a:pt x="36" y="65"/>
                    <a:pt x="36" y="65"/>
                  </a:cubicBezTo>
                  <a:cubicBezTo>
                    <a:pt x="36" y="59"/>
                    <a:pt x="36" y="59"/>
                    <a:pt x="36" y="59"/>
                  </a:cubicBezTo>
                  <a:cubicBezTo>
                    <a:pt x="32" y="59"/>
                    <a:pt x="32" y="59"/>
                    <a:pt x="32" y="59"/>
                  </a:cubicBezTo>
                  <a:close/>
                  <a:moveTo>
                    <a:pt x="53" y="59"/>
                  </a:moveTo>
                  <a:cubicBezTo>
                    <a:pt x="53" y="65"/>
                    <a:pt x="53" y="65"/>
                    <a:pt x="53" y="65"/>
                  </a:cubicBezTo>
                  <a:cubicBezTo>
                    <a:pt x="57" y="65"/>
                    <a:pt x="57" y="65"/>
                    <a:pt x="57" y="65"/>
                  </a:cubicBezTo>
                  <a:cubicBezTo>
                    <a:pt x="57" y="59"/>
                    <a:pt x="57" y="59"/>
                    <a:pt x="57" y="59"/>
                  </a:cubicBezTo>
                  <a:lnTo>
                    <a:pt x="53" y="59"/>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12" name="文本框 11"/>
          <p:cNvSpPr txBox="1"/>
          <p:nvPr/>
        </p:nvSpPr>
        <p:spPr>
          <a:xfrm>
            <a:off x="542864" y="3895519"/>
            <a:ext cx="2254342" cy="1323439"/>
          </a:xfrm>
          <a:prstGeom prst="rect">
            <a:avLst/>
          </a:prstGeom>
          <a:noFill/>
        </p:spPr>
        <p:txBody>
          <a:bodyPr wrap="square" rtlCol="0">
            <a:spAutoFit/>
          </a:bodyPr>
          <a:lstStyle/>
          <a:p>
            <a:pPr algn="ctr"/>
            <a:r>
              <a:rPr lang="zh-CN" altLang="en-US" sz="2000" b="1" dirty="0" smtClean="0">
                <a:solidFill>
                  <a:srgbClr val="42A881"/>
                </a:solidFill>
                <a:latin typeface="Arial" panose="020B0604020202020204" pitchFamily="34" charset="0"/>
                <a:cs typeface="Arial" panose="020B0604020202020204" pitchFamily="34" charset="0"/>
              </a:rPr>
              <a:t>完成了近</a:t>
            </a:r>
            <a:r>
              <a:rPr lang="en-US" altLang="zh-CN" sz="2000" b="1" dirty="0" smtClean="0">
                <a:solidFill>
                  <a:srgbClr val="42A881"/>
                </a:solidFill>
                <a:latin typeface="Arial" panose="020B0604020202020204" pitchFamily="34" charset="0"/>
                <a:cs typeface="Arial" panose="020B0604020202020204" pitchFamily="34" charset="0"/>
              </a:rPr>
              <a:t>60</a:t>
            </a:r>
            <a:r>
              <a:rPr lang="zh-CN" altLang="en-US" sz="2000" b="1" dirty="0" smtClean="0">
                <a:solidFill>
                  <a:srgbClr val="42A881"/>
                </a:solidFill>
                <a:latin typeface="Arial" panose="020B0604020202020204" pitchFamily="34" charset="0"/>
                <a:cs typeface="Arial" panose="020B0604020202020204" pitchFamily="34" charset="0"/>
              </a:rPr>
              <a:t>幢楼宇的深度调研，并形成了初步的楼宇需求响应方案</a:t>
            </a:r>
            <a:endParaRPr lang="zh-CN" altLang="en-US" sz="2000" b="1" dirty="0">
              <a:solidFill>
                <a:srgbClr val="42A881"/>
              </a:solidFill>
              <a:latin typeface="Arial" panose="020B0604020202020204" pitchFamily="34" charset="0"/>
              <a:cs typeface="Arial" panose="020B0604020202020204" pitchFamily="34" charset="0"/>
            </a:endParaRPr>
          </a:p>
        </p:txBody>
      </p:sp>
      <p:grpSp>
        <p:nvGrpSpPr>
          <p:cNvPr id="30" name="组合 29"/>
          <p:cNvGrpSpPr/>
          <p:nvPr/>
        </p:nvGrpSpPr>
        <p:grpSpPr>
          <a:xfrm flipV="1">
            <a:off x="4463437" y="3401410"/>
            <a:ext cx="283779" cy="283779"/>
            <a:chOff x="1418897" y="3247697"/>
            <a:chExt cx="283779" cy="283779"/>
          </a:xfrm>
        </p:grpSpPr>
        <p:sp>
          <p:nvSpPr>
            <p:cNvPr id="39" name="矩形 38"/>
            <p:cNvSpPr/>
            <p:nvPr/>
          </p:nvSpPr>
          <p:spPr>
            <a:xfrm>
              <a:off x="1418897" y="3247697"/>
              <a:ext cx="283779" cy="283779"/>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 name="组合 39"/>
            <p:cNvGrpSpPr/>
            <p:nvPr/>
          </p:nvGrpSpPr>
          <p:grpSpPr>
            <a:xfrm>
              <a:off x="1482206" y="3350296"/>
              <a:ext cx="157161" cy="78581"/>
              <a:chOff x="1809750" y="3071813"/>
              <a:chExt cx="223837" cy="111919"/>
            </a:xfrm>
          </p:grpSpPr>
          <p:cxnSp>
            <p:nvCxnSpPr>
              <p:cNvPr id="41" name="直接连接符 40"/>
              <p:cNvCxnSpPr/>
              <p:nvPr/>
            </p:nvCxnSpPr>
            <p:spPr>
              <a:xfrm>
                <a:off x="1809750"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1921668"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sp>
        <p:nvSpPr>
          <p:cNvPr id="33" name="文本框 32"/>
          <p:cNvSpPr txBox="1"/>
          <p:nvPr/>
        </p:nvSpPr>
        <p:spPr>
          <a:xfrm>
            <a:off x="3627731" y="2245048"/>
            <a:ext cx="1957570" cy="1015663"/>
          </a:xfrm>
          <a:prstGeom prst="rect">
            <a:avLst/>
          </a:prstGeom>
          <a:noFill/>
        </p:spPr>
        <p:txBody>
          <a:bodyPr wrap="square" rtlCol="0">
            <a:spAutoFit/>
          </a:bodyPr>
          <a:lstStyle/>
          <a:p>
            <a:pPr algn="ctr"/>
            <a:r>
              <a:rPr lang="zh-CN" altLang="en-US" sz="2000" b="1" dirty="0" smtClean="0">
                <a:solidFill>
                  <a:srgbClr val="42A881"/>
                </a:solidFill>
                <a:latin typeface="Arial" panose="020B0604020202020204" pitchFamily="34" charset="0"/>
                <a:cs typeface="Arial" panose="020B0604020202020204" pitchFamily="34" charset="0"/>
              </a:rPr>
              <a:t>和</a:t>
            </a:r>
            <a:r>
              <a:rPr lang="en-US" altLang="zh-CN" sz="2000" b="1" dirty="0" smtClean="0">
                <a:solidFill>
                  <a:srgbClr val="42A881"/>
                </a:solidFill>
                <a:latin typeface="Arial" panose="020B0604020202020204" pitchFamily="34" charset="0"/>
                <a:cs typeface="Arial" panose="020B0604020202020204" pitchFamily="34" charset="0"/>
              </a:rPr>
              <a:t>30</a:t>
            </a:r>
            <a:r>
              <a:rPr lang="zh-CN" altLang="en-US" sz="2000" b="1" dirty="0" smtClean="0">
                <a:solidFill>
                  <a:srgbClr val="42A881"/>
                </a:solidFill>
                <a:latin typeface="Arial" panose="020B0604020202020204" pitchFamily="34" charset="0"/>
                <a:cs typeface="Arial" panose="020B0604020202020204" pitchFamily="34" charset="0"/>
              </a:rPr>
              <a:t>幢楼宇签订了需求响应合作协议</a:t>
            </a:r>
            <a:endParaRPr lang="zh-CN" altLang="en-US" sz="2000" b="1" dirty="0">
              <a:solidFill>
                <a:srgbClr val="42A881"/>
              </a:solidFill>
              <a:latin typeface="Arial" panose="020B0604020202020204" pitchFamily="34" charset="0"/>
              <a:cs typeface="Arial" panose="020B0604020202020204" pitchFamily="34" charset="0"/>
            </a:endParaRPr>
          </a:p>
        </p:txBody>
      </p:sp>
      <p:grpSp>
        <p:nvGrpSpPr>
          <p:cNvPr id="44" name="组合 43"/>
          <p:cNvGrpSpPr/>
          <p:nvPr/>
        </p:nvGrpSpPr>
        <p:grpSpPr>
          <a:xfrm>
            <a:off x="7444784" y="3401410"/>
            <a:ext cx="283779" cy="283779"/>
            <a:chOff x="1418897" y="3247697"/>
            <a:chExt cx="283779" cy="283779"/>
          </a:xfrm>
        </p:grpSpPr>
        <p:sp>
          <p:nvSpPr>
            <p:cNvPr id="53" name="矩形 52"/>
            <p:cNvSpPr/>
            <p:nvPr/>
          </p:nvSpPr>
          <p:spPr>
            <a:xfrm>
              <a:off x="1418897" y="3247697"/>
              <a:ext cx="283779" cy="283779"/>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1482206" y="3350296"/>
              <a:ext cx="157161" cy="78581"/>
              <a:chOff x="1809750" y="3071813"/>
              <a:chExt cx="223837" cy="111919"/>
            </a:xfrm>
          </p:grpSpPr>
          <p:cxnSp>
            <p:nvCxnSpPr>
              <p:cNvPr id="55" name="直接连接符 54"/>
              <p:cNvCxnSpPr/>
              <p:nvPr/>
            </p:nvCxnSpPr>
            <p:spPr>
              <a:xfrm>
                <a:off x="1809750"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1921668"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sp>
        <p:nvSpPr>
          <p:cNvPr id="47" name="文本框 46"/>
          <p:cNvSpPr txBox="1"/>
          <p:nvPr/>
        </p:nvSpPr>
        <p:spPr>
          <a:xfrm>
            <a:off x="6507456" y="3826047"/>
            <a:ext cx="2340995" cy="1323439"/>
          </a:xfrm>
          <a:prstGeom prst="rect">
            <a:avLst/>
          </a:prstGeom>
          <a:noFill/>
        </p:spPr>
        <p:txBody>
          <a:bodyPr wrap="square" rtlCol="0">
            <a:spAutoFit/>
          </a:bodyPr>
          <a:lstStyle/>
          <a:p>
            <a:pPr algn="ctr"/>
            <a:r>
              <a:rPr lang="zh-CN" altLang="en-US" sz="2000" b="1" dirty="0" smtClean="0">
                <a:solidFill>
                  <a:srgbClr val="42A881"/>
                </a:solidFill>
                <a:latin typeface="Arial" panose="020B0604020202020204" pitchFamily="34" charset="0"/>
                <a:cs typeface="Arial" panose="020B0604020202020204" pitchFamily="34" charset="0"/>
              </a:rPr>
              <a:t>对参与需求响应的楼宇进行了数据校核，并确保了数据采集的正常</a:t>
            </a:r>
            <a:endParaRPr lang="zh-CN" altLang="en-US" sz="2000" b="1" dirty="0">
              <a:solidFill>
                <a:srgbClr val="42A881"/>
              </a:solidFill>
              <a:latin typeface="Arial" panose="020B0604020202020204" pitchFamily="34" charset="0"/>
              <a:cs typeface="Arial" panose="020B0604020202020204" pitchFamily="34" charset="0"/>
            </a:endParaRPr>
          </a:p>
        </p:txBody>
      </p:sp>
      <p:grpSp>
        <p:nvGrpSpPr>
          <p:cNvPr id="58" name="组合 57"/>
          <p:cNvGrpSpPr/>
          <p:nvPr/>
        </p:nvGrpSpPr>
        <p:grpSpPr>
          <a:xfrm flipV="1">
            <a:off x="10426132" y="3401410"/>
            <a:ext cx="283779" cy="283779"/>
            <a:chOff x="1418897" y="3247697"/>
            <a:chExt cx="283779" cy="283779"/>
          </a:xfrm>
        </p:grpSpPr>
        <p:sp>
          <p:nvSpPr>
            <p:cNvPr id="67" name="矩形 66"/>
            <p:cNvSpPr/>
            <p:nvPr/>
          </p:nvSpPr>
          <p:spPr>
            <a:xfrm>
              <a:off x="1418897" y="3247697"/>
              <a:ext cx="283779" cy="283779"/>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482206" y="3350296"/>
              <a:ext cx="157161" cy="78581"/>
              <a:chOff x="1809750" y="3071813"/>
              <a:chExt cx="223837" cy="111919"/>
            </a:xfrm>
          </p:grpSpPr>
          <p:cxnSp>
            <p:nvCxnSpPr>
              <p:cNvPr id="69" name="直接连接符 68"/>
              <p:cNvCxnSpPr/>
              <p:nvPr/>
            </p:nvCxnSpPr>
            <p:spPr>
              <a:xfrm>
                <a:off x="1809750"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1921668"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sp>
        <p:nvSpPr>
          <p:cNvPr id="61" name="文本框 60"/>
          <p:cNvSpPr txBox="1"/>
          <p:nvPr/>
        </p:nvSpPr>
        <p:spPr>
          <a:xfrm>
            <a:off x="9486444" y="2277080"/>
            <a:ext cx="2146755" cy="1015663"/>
          </a:xfrm>
          <a:prstGeom prst="rect">
            <a:avLst/>
          </a:prstGeom>
          <a:noFill/>
        </p:spPr>
        <p:txBody>
          <a:bodyPr wrap="square" rtlCol="0">
            <a:spAutoFit/>
          </a:bodyPr>
          <a:lstStyle/>
          <a:p>
            <a:pPr algn="ctr"/>
            <a:r>
              <a:rPr lang="zh-CN" altLang="en-US" sz="2000" b="1" dirty="0" smtClean="0">
                <a:solidFill>
                  <a:srgbClr val="42A881"/>
                </a:solidFill>
                <a:latin typeface="Arial" panose="020B0604020202020204" pitchFamily="34" charset="0"/>
                <a:cs typeface="Arial" panose="020B0604020202020204" pitchFamily="34" charset="0"/>
              </a:rPr>
              <a:t>实施了三次需求响应试验，并达到了预期的效果</a:t>
            </a:r>
            <a:endParaRPr lang="zh-CN" altLang="en-US" sz="2000" b="1" dirty="0">
              <a:solidFill>
                <a:srgbClr val="42A881"/>
              </a:solidFill>
              <a:latin typeface="Arial" panose="020B0604020202020204" pitchFamily="34" charset="0"/>
              <a:cs typeface="Arial" panose="020B0604020202020204" pitchFamily="34" charset="0"/>
            </a:endParaRPr>
          </a:p>
        </p:txBody>
      </p:sp>
      <p:grpSp>
        <p:nvGrpSpPr>
          <p:cNvPr id="77" name="组合 76"/>
          <p:cNvGrpSpPr/>
          <p:nvPr/>
        </p:nvGrpSpPr>
        <p:grpSpPr>
          <a:xfrm>
            <a:off x="6846444" y="1420585"/>
            <a:ext cx="1480458" cy="1480458"/>
            <a:chOff x="6846444" y="1306285"/>
            <a:chExt cx="1480458" cy="1480458"/>
          </a:xfrm>
        </p:grpSpPr>
        <p:sp>
          <p:nvSpPr>
            <p:cNvPr id="50" name="椭圆 49"/>
            <p:cNvSpPr/>
            <p:nvPr/>
          </p:nvSpPr>
          <p:spPr>
            <a:xfrm>
              <a:off x="6846444" y="1306285"/>
              <a:ext cx="1480458" cy="1480458"/>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6935694" y="1395535"/>
              <a:ext cx="1301959" cy="1301959"/>
            </a:xfrm>
            <a:prstGeom prst="ellipse">
              <a:avLst/>
            </a:prstGeom>
            <a:solidFill>
              <a:srgbClr val="42A881">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Freeform 253"/>
            <p:cNvSpPr>
              <a:spLocks noEditPoints="1"/>
            </p:cNvSpPr>
            <p:nvPr/>
          </p:nvSpPr>
          <p:spPr bwMode="auto">
            <a:xfrm>
              <a:off x="7377057" y="1911077"/>
              <a:ext cx="379413" cy="309563"/>
            </a:xfrm>
            <a:custGeom>
              <a:avLst/>
              <a:gdLst>
                <a:gd name="T0" fmla="*/ 86 w 108"/>
                <a:gd name="T1" fmla="*/ 88 h 88"/>
                <a:gd name="T2" fmla="*/ 83 w 108"/>
                <a:gd name="T3" fmla="*/ 44 h 88"/>
                <a:gd name="T4" fmla="*/ 79 w 108"/>
                <a:gd name="T5" fmla="*/ 70 h 88"/>
                <a:gd name="T6" fmla="*/ 108 w 108"/>
                <a:gd name="T7" fmla="*/ 0 h 88"/>
                <a:gd name="T8" fmla="*/ 91 w 108"/>
                <a:gd name="T9" fmla="*/ 33 h 88"/>
                <a:gd name="T10" fmla="*/ 80 w 108"/>
                <a:gd name="T11" fmla="*/ 24 h 88"/>
                <a:gd name="T12" fmla="*/ 67 w 108"/>
                <a:gd name="T13" fmla="*/ 67 h 88"/>
                <a:gd name="T14" fmla="*/ 36 w 108"/>
                <a:gd name="T15" fmla="*/ 72 h 88"/>
                <a:gd name="T16" fmla="*/ 19 w 108"/>
                <a:gd name="T17" fmla="*/ 62 h 88"/>
                <a:gd name="T18" fmla="*/ 0 w 108"/>
                <a:gd name="T19" fmla="*/ 55 h 88"/>
                <a:gd name="T20" fmla="*/ 24 w 108"/>
                <a:gd name="T21" fmla="*/ 48 h 88"/>
                <a:gd name="T22" fmla="*/ 30 w 108"/>
                <a:gd name="T23" fmla="*/ 57 h 88"/>
                <a:gd name="T24" fmla="*/ 43 w 108"/>
                <a:gd name="T25" fmla="*/ 29 h 88"/>
                <a:gd name="T26" fmla="*/ 65 w 108"/>
                <a:gd name="T27" fmla="*/ 50 h 88"/>
                <a:gd name="T28" fmla="*/ 68 w 108"/>
                <a:gd name="T29" fmla="*/ 18 h 88"/>
                <a:gd name="T30" fmla="*/ 77 w 108"/>
                <a:gd name="T31" fmla="*/ 11 h 88"/>
                <a:gd name="T32" fmla="*/ 90 w 108"/>
                <a:gd name="T33" fmla="*/ 0 h 88"/>
                <a:gd name="T34" fmla="*/ 22 w 108"/>
                <a:gd name="T35" fmla="*/ 88 h 88"/>
                <a:gd name="T36" fmla="*/ 28 w 108"/>
                <a:gd name="T37" fmla="*/ 80 h 88"/>
                <a:gd name="T38" fmla="*/ 22 w 108"/>
                <a:gd name="T39" fmla="*/ 78 h 88"/>
                <a:gd name="T40" fmla="*/ 10 w 108"/>
                <a:gd name="T41" fmla="*/ 88 h 88"/>
                <a:gd name="T42" fmla="*/ 17 w 108"/>
                <a:gd name="T43" fmla="*/ 71 h 88"/>
                <a:gd name="T44" fmla="*/ 10 w 108"/>
                <a:gd name="T45" fmla="*/ 72 h 88"/>
                <a:gd name="T46" fmla="*/ 33 w 108"/>
                <a:gd name="T47" fmla="*/ 88 h 88"/>
                <a:gd name="T48" fmla="*/ 40 w 108"/>
                <a:gd name="T49" fmla="*/ 78 h 88"/>
                <a:gd name="T50" fmla="*/ 33 w 108"/>
                <a:gd name="T51" fmla="*/ 80 h 88"/>
                <a:gd name="T52" fmla="*/ 45 w 108"/>
                <a:gd name="T53" fmla="*/ 88 h 88"/>
                <a:gd name="T54" fmla="*/ 51 w 108"/>
                <a:gd name="T55" fmla="*/ 62 h 88"/>
                <a:gd name="T56" fmla="*/ 45 w 108"/>
                <a:gd name="T57" fmla="*/ 68 h 88"/>
                <a:gd name="T58" fmla="*/ 56 w 108"/>
                <a:gd name="T59" fmla="*/ 88 h 88"/>
                <a:gd name="T60" fmla="*/ 63 w 108"/>
                <a:gd name="T61" fmla="*/ 73 h 88"/>
                <a:gd name="T62" fmla="*/ 56 w 108"/>
                <a:gd name="T63" fmla="*/ 88 h 88"/>
                <a:gd name="T64" fmla="*/ 74 w 108"/>
                <a:gd name="T65" fmla="*/ 88 h 88"/>
                <a:gd name="T66" fmla="*/ 68 w 108"/>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8" h="88">
                  <a:moveTo>
                    <a:pt x="79" y="88"/>
                  </a:moveTo>
                  <a:cubicBezTo>
                    <a:pt x="86" y="88"/>
                    <a:pt x="86" y="88"/>
                    <a:pt x="86" y="88"/>
                  </a:cubicBezTo>
                  <a:cubicBezTo>
                    <a:pt x="86" y="43"/>
                    <a:pt x="86" y="43"/>
                    <a:pt x="86" y="43"/>
                  </a:cubicBezTo>
                  <a:cubicBezTo>
                    <a:pt x="83" y="44"/>
                    <a:pt x="83" y="44"/>
                    <a:pt x="83" y="44"/>
                  </a:cubicBezTo>
                  <a:cubicBezTo>
                    <a:pt x="82" y="69"/>
                    <a:pt x="82" y="69"/>
                    <a:pt x="82" y="69"/>
                  </a:cubicBezTo>
                  <a:cubicBezTo>
                    <a:pt x="79" y="70"/>
                    <a:pt x="79" y="70"/>
                    <a:pt x="79" y="70"/>
                  </a:cubicBezTo>
                  <a:cubicBezTo>
                    <a:pt x="79" y="88"/>
                    <a:pt x="79" y="88"/>
                    <a:pt x="79" y="88"/>
                  </a:cubicBezTo>
                  <a:close/>
                  <a:moveTo>
                    <a:pt x="108" y="0"/>
                  </a:moveTo>
                  <a:cubicBezTo>
                    <a:pt x="100" y="16"/>
                    <a:pt x="100" y="16"/>
                    <a:pt x="100" y="16"/>
                  </a:cubicBezTo>
                  <a:cubicBezTo>
                    <a:pt x="91" y="33"/>
                    <a:pt x="91" y="33"/>
                    <a:pt x="91" y="33"/>
                  </a:cubicBezTo>
                  <a:cubicBezTo>
                    <a:pt x="84" y="22"/>
                    <a:pt x="84" y="22"/>
                    <a:pt x="84" y="22"/>
                  </a:cubicBezTo>
                  <a:cubicBezTo>
                    <a:pt x="80" y="24"/>
                    <a:pt x="80" y="24"/>
                    <a:pt x="80" y="24"/>
                  </a:cubicBezTo>
                  <a:cubicBezTo>
                    <a:pt x="77" y="63"/>
                    <a:pt x="77" y="63"/>
                    <a:pt x="77" y="63"/>
                  </a:cubicBezTo>
                  <a:cubicBezTo>
                    <a:pt x="67" y="67"/>
                    <a:pt x="67" y="67"/>
                    <a:pt x="67" y="67"/>
                  </a:cubicBezTo>
                  <a:cubicBezTo>
                    <a:pt x="47" y="49"/>
                    <a:pt x="47" y="49"/>
                    <a:pt x="47" y="49"/>
                  </a:cubicBezTo>
                  <a:cubicBezTo>
                    <a:pt x="36" y="72"/>
                    <a:pt x="36" y="72"/>
                    <a:pt x="36" y="72"/>
                  </a:cubicBezTo>
                  <a:cubicBezTo>
                    <a:pt x="25" y="73"/>
                    <a:pt x="25" y="73"/>
                    <a:pt x="25" y="73"/>
                  </a:cubicBezTo>
                  <a:cubicBezTo>
                    <a:pt x="19" y="62"/>
                    <a:pt x="19" y="62"/>
                    <a:pt x="19" y="62"/>
                  </a:cubicBezTo>
                  <a:cubicBezTo>
                    <a:pt x="3" y="67"/>
                    <a:pt x="3" y="67"/>
                    <a:pt x="3" y="67"/>
                  </a:cubicBezTo>
                  <a:cubicBezTo>
                    <a:pt x="0" y="55"/>
                    <a:pt x="0" y="55"/>
                    <a:pt x="0" y="55"/>
                  </a:cubicBezTo>
                  <a:cubicBezTo>
                    <a:pt x="20" y="49"/>
                    <a:pt x="20" y="49"/>
                    <a:pt x="20" y="49"/>
                  </a:cubicBezTo>
                  <a:cubicBezTo>
                    <a:pt x="24" y="48"/>
                    <a:pt x="24" y="48"/>
                    <a:pt x="24" y="48"/>
                  </a:cubicBezTo>
                  <a:cubicBezTo>
                    <a:pt x="27" y="52"/>
                    <a:pt x="27" y="52"/>
                    <a:pt x="27" y="52"/>
                  </a:cubicBezTo>
                  <a:cubicBezTo>
                    <a:pt x="30" y="57"/>
                    <a:pt x="30" y="57"/>
                    <a:pt x="30" y="57"/>
                  </a:cubicBezTo>
                  <a:cubicBezTo>
                    <a:pt x="39" y="36"/>
                    <a:pt x="39" y="36"/>
                    <a:pt x="39" y="36"/>
                  </a:cubicBezTo>
                  <a:cubicBezTo>
                    <a:pt x="43" y="29"/>
                    <a:pt x="43" y="29"/>
                    <a:pt x="43" y="29"/>
                  </a:cubicBezTo>
                  <a:cubicBezTo>
                    <a:pt x="49" y="35"/>
                    <a:pt x="49" y="35"/>
                    <a:pt x="49" y="35"/>
                  </a:cubicBezTo>
                  <a:cubicBezTo>
                    <a:pt x="65" y="50"/>
                    <a:pt x="65" y="50"/>
                    <a:pt x="65" y="50"/>
                  </a:cubicBezTo>
                  <a:cubicBezTo>
                    <a:pt x="67" y="21"/>
                    <a:pt x="67" y="21"/>
                    <a:pt x="67" y="21"/>
                  </a:cubicBezTo>
                  <a:cubicBezTo>
                    <a:pt x="68" y="18"/>
                    <a:pt x="68" y="18"/>
                    <a:pt x="68" y="18"/>
                  </a:cubicBezTo>
                  <a:cubicBezTo>
                    <a:pt x="70" y="16"/>
                    <a:pt x="70" y="16"/>
                    <a:pt x="70" y="16"/>
                  </a:cubicBezTo>
                  <a:cubicBezTo>
                    <a:pt x="77" y="11"/>
                    <a:pt x="77" y="11"/>
                    <a:pt x="77" y="11"/>
                  </a:cubicBezTo>
                  <a:cubicBezTo>
                    <a:pt x="71" y="1"/>
                    <a:pt x="71" y="1"/>
                    <a:pt x="71" y="1"/>
                  </a:cubicBezTo>
                  <a:cubicBezTo>
                    <a:pt x="90" y="0"/>
                    <a:pt x="90" y="0"/>
                    <a:pt x="90" y="0"/>
                  </a:cubicBezTo>
                  <a:cubicBezTo>
                    <a:pt x="108" y="0"/>
                    <a:pt x="108" y="0"/>
                    <a:pt x="108" y="0"/>
                  </a:cubicBezTo>
                  <a:close/>
                  <a:moveTo>
                    <a:pt x="22" y="88"/>
                  </a:moveTo>
                  <a:cubicBezTo>
                    <a:pt x="24" y="88"/>
                    <a:pt x="26" y="88"/>
                    <a:pt x="28" y="88"/>
                  </a:cubicBezTo>
                  <a:cubicBezTo>
                    <a:pt x="28" y="80"/>
                    <a:pt x="28" y="80"/>
                    <a:pt x="28" y="80"/>
                  </a:cubicBezTo>
                  <a:cubicBezTo>
                    <a:pt x="23" y="80"/>
                    <a:pt x="23" y="80"/>
                    <a:pt x="23" y="80"/>
                  </a:cubicBezTo>
                  <a:cubicBezTo>
                    <a:pt x="22" y="78"/>
                    <a:pt x="22" y="78"/>
                    <a:pt x="22" y="78"/>
                  </a:cubicBezTo>
                  <a:cubicBezTo>
                    <a:pt x="22" y="88"/>
                    <a:pt x="22" y="88"/>
                    <a:pt x="22" y="88"/>
                  </a:cubicBezTo>
                  <a:close/>
                  <a:moveTo>
                    <a:pt x="10" y="88"/>
                  </a:moveTo>
                  <a:cubicBezTo>
                    <a:pt x="17" y="88"/>
                    <a:pt x="17" y="88"/>
                    <a:pt x="17" y="88"/>
                  </a:cubicBezTo>
                  <a:cubicBezTo>
                    <a:pt x="17" y="71"/>
                    <a:pt x="17" y="71"/>
                    <a:pt x="17" y="71"/>
                  </a:cubicBezTo>
                  <a:cubicBezTo>
                    <a:pt x="17" y="70"/>
                    <a:pt x="17" y="70"/>
                    <a:pt x="17" y="70"/>
                  </a:cubicBezTo>
                  <a:cubicBezTo>
                    <a:pt x="10" y="72"/>
                    <a:pt x="10" y="72"/>
                    <a:pt x="10" y="72"/>
                  </a:cubicBezTo>
                  <a:cubicBezTo>
                    <a:pt x="10" y="88"/>
                    <a:pt x="10" y="88"/>
                    <a:pt x="10" y="88"/>
                  </a:cubicBezTo>
                  <a:close/>
                  <a:moveTo>
                    <a:pt x="33" y="88"/>
                  </a:moveTo>
                  <a:cubicBezTo>
                    <a:pt x="35" y="88"/>
                    <a:pt x="38" y="88"/>
                    <a:pt x="40" y="88"/>
                  </a:cubicBezTo>
                  <a:cubicBezTo>
                    <a:pt x="40" y="78"/>
                    <a:pt x="40" y="78"/>
                    <a:pt x="40" y="78"/>
                  </a:cubicBezTo>
                  <a:cubicBezTo>
                    <a:pt x="39" y="79"/>
                    <a:pt x="39" y="79"/>
                    <a:pt x="39" y="79"/>
                  </a:cubicBezTo>
                  <a:cubicBezTo>
                    <a:pt x="33" y="80"/>
                    <a:pt x="33" y="80"/>
                    <a:pt x="33" y="80"/>
                  </a:cubicBezTo>
                  <a:cubicBezTo>
                    <a:pt x="33" y="88"/>
                    <a:pt x="33" y="88"/>
                    <a:pt x="33" y="88"/>
                  </a:cubicBezTo>
                  <a:close/>
                  <a:moveTo>
                    <a:pt x="45" y="88"/>
                  </a:moveTo>
                  <a:cubicBezTo>
                    <a:pt x="47" y="88"/>
                    <a:pt x="49" y="88"/>
                    <a:pt x="51" y="88"/>
                  </a:cubicBezTo>
                  <a:cubicBezTo>
                    <a:pt x="51" y="62"/>
                    <a:pt x="51" y="62"/>
                    <a:pt x="51" y="62"/>
                  </a:cubicBezTo>
                  <a:cubicBezTo>
                    <a:pt x="49" y="60"/>
                    <a:pt x="49" y="60"/>
                    <a:pt x="49" y="60"/>
                  </a:cubicBezTo>
                  <a:cubicBezTo>
                    <a:pt x="45" y="68"/>
                    <a:pt x="45" y="68"/>
                    <a:pt x="45" y="68"/>
                  </a:cubicBezTo>
                  <a:cubicBezTo>
                    <a:pt x="45" y="88"/>
                    <a:pt x="45" y="88"/>
                    <a:pt x="45" y="88"/>
                  </a:cubicBezTo>
                  <a:close/>
                  <a:moveTo>
                    <a:pt x="56" y="88"/>
                  </a:moveTo>
                  <a:cubicBezTo>
                    <a:pt x="58" y="88"/>
                    <a:pt x="60" y="88"/>
                    <a:pt x="63" y="88"/>
                  </a:cubicBezTo>
                  <a:cubicBezTo>
                    <a:pt x="63" y="73"/>
                    <a:pt x="63" y="73"/>
                    <a:pt x="63" y="73"/>
                  </a:cubicBezTo>
                  <a:cubicBezTo>
                    <a:pt x="56" y="67"/>
                    <a:pt x="56" y="67"/>
                    <a:pt x="56" y="67"/>
                  </a:cubicBezTo>
                  <a:cubicBezTo>
                    <a:pt x="56" y="88"/>
                    <a:pt x="56" y="88"/>
                    <a:pt x="56" y="88"/>
                  </a:cubicBezTo>
                  <a:close/>
                  <a:moveTo>
                    <a:pt x="68" y="88"/>
                  </a:moveTo>
                  <a:cubicBezTo>
                    <a:pt x="70" y="88"/>
                    <a:pt x="72" y="88"/>
                    <a:pt x="74" y="88"/>
                  </a:cubicBezTo>
                  <a:cubicBezTo>
                    <a:pt x="74" y="72"/>
                    <a:pt x="74" y="72"/>
                    <a:pt x="74" y="72"/>
                  </a:cubicBezTo>
                  <a:cubicBezTo>
                    <a:pt x="68" y="75"/>
                    <a:pt x="68" y="75"/>
                    <a:pt x="68" y="75"/>
                  </a:cubicBezTo>
                  <a:lnTo>
                    <a:pt x="68" y="88"/>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76" name="组合 75"/>
          <p:cNvGrpSpPr/>
          <p:nvPr/>
        </p:nvGrpSpPr>
        <p:grpSpPr>
          <a:xfrm>
            <a:off x="3865097" y="4368737"/>
            <a:ext cx="1480458" cy="1480458"/>
            <a:chOff x="3865097" y="1306285"/>
            <a:chExt cx="1480458" cy="1480458"/>
          </a:xfrm>
        </p:grpSpPr>
        <p:sp>
          <p:nvSpPr>
            <p:cNvPr id="36" name="椭圆 35"/>
            <p:cNvSpPr/>
            <p:nvPr/>
          </p:nvSpPr>
          <p:spPr>
            <a:xfrm>
              <a:off x="3865097" y="1306285"/>
              <a:ext cx="1480458" cy="1480458"/>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3954347" y="1395535"/>
              <a:ext cx="1301959" cy="1301959"/>
            </a:xfrm>
            <a:prstGeom prst="ellipse">
              <a:avLst/>
            </a:prstGeom>
            <a:solidFill>
              <a:srgbClr val="42A881">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Freeform 276"/>
            <p:cNvSpPr>
              <a:spLocks noEditPoints="1"/>
            </p:cNvSpPr>
            <p:nvPr/>
          </p:nvSpPr>
          <p:spPr bwMode="auto">
            <a:xfrm>
              <a:off x="4403725" y="1941350"/>
              <a:ext cx="366713" cy="352425"/>
            </a:xfrm>
            <a:custGeom>
              <a:avLst/>
              <a:gdLst>
                <a:gd name="T0" fmla="*/ 15 w 104"/>
                <a:gd name="T1" fmla="*/ 30 h 100"/>
                <a:gd name="T2" fmla="*/ 39 w 104"/>
                <a:gd name="T3" fmla="*/ 30 h 100"/>
                <a:gd name="T4" fmla="*/ 47 w 104"/>
                <a:gd name="T5" fmla="*/ 44 h 100"/>
                <a:gd name="T6" fmla="*/ 54 w 104"/>
                <a:gd name="T7" fmla="*/ 53 h 100"/>
                <a:gd name="T8" fmla="*/ 69 w 104"/>
                <a:gd name="T9" fmla="*/ 30 h 100"/>
                <a:gd name="T10" fmla="*/ 96 w 104"/>
                <a:gd name="T11" fmla="*/ 30 h 100"/>
                <a:gd name="T12" fmla="*/ 104 w 104"/>
                <a:gd name="T13" fmla="*/ 53 h 100"/>
                <a:gd name="T14" fmla="*/ 100 w 104"/>
                <a:gd name="T15" fmla="*/ 66 h 100"/>
                <a:gd name="T16" fmla="*/ 96 w 104"/>
                <a:gd name="T17" fmla="*/ 65 h 100"/>
                <a:gd name="T18" fmla="*/ 97 w 104"/>
                <a:gd name="T19" fmla="*/ 55 h 100"/>
                <a:gd name="T20" fmla="*/ 94 w 104"/>
                <a:gd name="T21" fmla="*/ 47 h 100"/>
                <a:gd name="T22" fmla="*/ 93 w 104"/>
                <a:gd name="T23" fmla="*/ 65 h 100"/>
                <a:gd name="T24" fmla="*/ 90 w 104"/>
                <a:gd name="T25" fmla="*/ 100 h 100"/>
                <a:gd name="T26" fmla="*/ 83 w 104"/>
                <a:gd name="T27" fmla="*/ 100 h 100"/>
                <a:gd name="T28" fmla="*/ 83 w 104"/>
                <a:gd name="T29" fmla="*/ 68 h 100"/>
                <a:gd name="T30" fmla="*/ 79 w 104"/>
                <a:gd name="T31" fmla="*/ 68 h 100"/>
                <a:gd name="T32" fmla="*/ 74 w 104"/>
                <a:gd name="T33" fmla="*/ 100 h 100"/>
                <a:gd name="T34" fmla="*/ 67 w 104"/>
                <a:gd name="T35" fmla="*/ 100 h 100"/>
                <a:gd name="T36" fmla="*/ 69 w 104"/>
                <a:gd name="T37" fmla="*/ 65 h 100"/>
                <a:gd name="T38" fmla="*/ 69 w 104"/>
                <a:gd name="T39" fmla="*/ 48 h 100"/>
                <a:gd name="T40" fmla="*/ 53 w 104"/>
                <a:gd name="T41" fmla="*/ 61 h 100"/>
                <a:gd name="T42" fmla="*/ 41 w 104"/>
                <a:gd name="T43" fmla="*/ 53 h 100"/>
                <a:gd name="T44" fmla="*/ 41 w 104"/>
                <a:gd name="T45" fmla="*/ 65 h 100"/>
                <a:gd name="T46" fmla="*/ 37 w 104"/>
                <a:gd name="T47" fmla="*/ 100 h 100"/>
                <a:gd name="T48" fmla="*/ 30 w 104"/>
                <a:gd name="T49" fmla="*/ 100 h 100"/>
                <a:gd name="T50" fmla="*/ 30 w 104"/>
                <a:gd name="T51" fmla="*/ 68 h 100"/>
                <a:gd name="T52" fmla="*/ 27 w 104"/>
                <a:gd name="T53" fmla="*/ 68 h 100"/>
                <a:gd name="T54" fmla="*/ 20 w 104"/>
                <a:gd name="T55" fmla="*/ 100 h 100"/>
                <a:gd name="T56" fmla="*/ 14 w 104"/>
                <a:gd name="T57" fmla="*/ 100 h 100"/>
                <a:gd name="T58" fmla="*/ 16 w 104"/>
                <a:gd name="T59" fmla="*/ 65 h 100"/>
                <a:gd name="T60" fmla="*/ 16 w 104"/>
                <a:gd name="T61" fmla="*/ 49 h 100"/>
                <a:gd name="T62" fmla="*/ 7 w 104"/>
                <a:gd name="T63" fmla="*/ 60 h 100"/>
                <a:gd name="T64" fmla="*/ 7 w 104"/>
                <a:gd name="T65" fmla="*/ 65 h 100"/>
                <a:gd name="T66" fmla="*/ 10 w 104"/>
                <a:gd name="T67" fmla="*/ 65 h 100"/>
                <a:gd name="T68" fmla="*/ 10 w 104"/>
                <a:gd name="T69" fmla="*/ 89 h 100"/>
                <a:gd name="T70" fmla="*/ 0 w 104"/>
                <a:gd name="T71" fmla="*/ 89 h 100"/>
                <a:gd name="T72" fmla="*/ 0 w 104"/>
                <a:gd name="T73" fmla="*/ 65 h 100"/>
                <a:gd name="T74" fmla="*/ 3 w 104"/>
                <a:gd name="T75" fmla="*/ 65 h 100"/>
                <a:gd name="T76" fmla="*/ 3 w 104"/>
                <a:gd name="T77" fmla="*/ 60 h 100"/>
                <a:gd name="T78" fmla="*/ 1 w 104"/>
                <a:gd name="T79" fmla="*/ 59 h 100"/>
                <a:gd name="T80" fmla="*/ 15 w 104"/>
                <a:gd name="T81" fmla="*/ 30 h 100"/>
                <a:gd name="T82" fmla="*/ 86 w 104"/>
                <a:gd name="T83" fmla="*/ 4 h 100"/>
                <a:gd name="T84" fmla="*/ 70 w 104"/>
                <a:gd name="T85" fmla="*/ 8 h 100"/>
                <a:gd name="T86" fmla="*/ 74 w 104"/>
                <a:gd name="T87" fmla="*/ 24 h 100"/>
                <a:gd name="T88" fmla="*/ 90 w 104"/>
                <a:gd name="T89" fmla="*/ 20 h 100"/>
                <a:gd name="T90" fmla="*/ 86 w 104"/>
                <a:gd name="T91" fmla="*/ 4 h 100"/>
                <a:gd name="T92" fmla="*/ 22 w 104"/>
                <a:gd name="T93" fmla="*/ 4 h 100"/>
                <a:gd name="T94" fmla="*/ 38 w 104"/>
                <a:gd name="T95" fmla="*/ 8 h 100"/>
                <a:gd name="T96" fmla="*/ 34 w 104"/>
                <a:gd name="T97" fmla="*/ 24 h 100"/>
                <a:gd name="T98" fmla="*/ 18 w 104"/>
                <a:gd name="T99" fmla="*/ 20 h 100"/>
                <a:gd name="T100" fmla="*/ 22 w 104"/>
                <a:gd name="T101" fmla="*/ 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4" h="100">
                  <a:moveTo>
                    <a:pt x="15" y="30"/>
                  </a:moveTo>
                  <a:cubicBezTo>
                    <a:pt x="39" y="30"/>
                    <a:pt x="39" y="30"/>
                    <a:pt x="39" y="30"/>
                  </a:cubicBezTo>
                  <a:cubicBezTo>
                    <a:pt x="47" y="44"/>
                    <a:pt x="47" y="44"/>
                    <a:pt x="47" y="44"/>
                  </a:cubicBezTo>
                  <a:cubicBezTo>
                    <a:pt x="54" y="53"/>
                    <a:pt x="54" y="53"/>
                    <a:pt x="54" y="53"/>
                  </a:cubicBezTo>
                  <a:cubicBezTo>
                    <a:pt x="69" y="30"/>
                    <a:pt x="69" y="30"/>
                    <a:pt x="69" y="30"/>
                  </a:cubicBezTo>
                  <a:cubicBezTo>
                    <a:pt x="96" y="30"/>
                    <a:pt x="96" y="30"/>
                    <a:pt x="96" y="30"/>
                  </a:cubicBezTo>
                  <a:cubicBezTo>
                    <a:pt x="104" y="53"/>
                    <a:pt x="104" y="53"/>
                    <a:pt x="104" y="53"/>
                  </a:cubicBezTo>
                  <a:cubicBezTo>
                    <a:pt x="100" y="66"/>
                    <a:pt x="100" y="66"/>
                    <a:pt x="100" y="66"/>
                  </a:cubicBezTo>
                  <a:cubicBezTo>
                    <a:pt x="96" y="65"/>
                    <a:pt x="96" y="65"/>
                    <a:pt x="96" y="65"/>
                  </a:cubicBezTo>
                  <a:cubicBezTo>
                    <a:pt x="97" y="55"/>
                    <a:pt x="97" y="55"/>
                    <a:pt x="97" y="55"/>
                  </a:cubicBezTo>
                  <a:cubicBezTo>
                    <a:pt x="94" y="47"/>
                    <a:pt x="94" y="47"/>
                    <a:pt x="94" y="47"/>
                  </a:cubicBezTo>
                  <a:cubicBezTo>
                    <a:pt x="93" y="65"/>
                    <a:pt x="93" y="65"/>
                    <a:pt x="93" y="65"/>
                  </a:cubicBezTo>
                  <a:cubicBezTo>
                    <a:pt x="90" y="100"/>
                    <a:pt x="90" y="100"/>
                    <a:pt x="90" y="100"/>
                  </a:cubicBezTo>
                  <a:cubicBezTo>
                    <a:pt x="83" y="100"/>
                    <a:pt x="83" y="100"/>
                    <a:pt x="83" y="100"/>
                  </a:cubicBezTo>
                  <a:cubicBezTo>
                    <a:pt x="83" y="68"/>
                    <a:pt x="83" y="68"/>
                    <a:pt x="83" y="68"/>
                  </a:cubicBezTo>
                  <a:cubicBezTo>
                    <a:pt x="79" y="68"/>
                    <a:pt x="79" y="68"/>
                    <a:pt x="79" y="68"/>
                  </a:cubicBezTo>
                  <a:cubicBezTo>
                    <a:pt x="74" y="100"/>
                    <a:pt x="74" y="100"/>
                    <a:pt x="74" y="100"/>
                  </a:cubicBezTo>
                  <a:cubicBezTo>
                    <a:pt x="67" y="100"/>
                    <a:pt x="67" y="100"/>
                    <a:pt x="67" y="100"/>
                  </a:cubicBezTo>
                  <a:cubicBezTo>
                    <a:pt x="69" y="65"/>
                    <a:pt x="69" y="65"/>
                    <a:pt x="69" y="65"/>
                  </a:cubicBezTo>
                  <a:cubicBezTo>
                    <a:pt x="69" y="48"/>
                    <a:pt x="69" y="48"/>
                    <a:pt x="69" y="48"/>
                  </a:cubicBezTo>
                  <a:cubicBezTo>
                    <a:pt x="53" y="61"/>
                    <a:pt x="53" y="61"/>
                    <a:pt x="53" y="61"/>
                  </a:cubicBezTo>
                  <a:cubicBezTo>
                    <a:pt x="41" y="53"/>
                    <a:pt x="41" y="53"/>
                    <a:pt x="41" y="53"/>
                  </a:cubicBezTo>
                  <a:cubicBezTo>
                    <a:pt x="41" y="65"/>
                    <a:pt x="41" y="65"/>
                    <a:pt x="41" y="65"/>
                  </a:cubicBezTo>
                  <a:cubicBezTo>
                    <a:pt x="37" y="100"/>
                    <a:pt x="37" y="100"/>
                    <a:pt x="37" y="100"/>
                  </a:cubicBezTo>
                  <a:cubicBezTo>
                    <a:pt x="30" y="100"/>
                    <a:pt x="30" y="100"/>
                    <a:pt x="30" y="100"/>
                  </a:cubicBezTo>
                  <a:cubicBezTo>
                    <a:pt x="30" y="68"/>
                    <a:pt x="30" y="68"/>
                    <a:pt x="30" y="68"/>
                  </a:cubicBezTo>
                  <a:cubicBezTo>
                    <a:pt x="27" y="68"/>
                    <a:pt x="27" y="68"/>
                    <a:pt x="27" y="68"/>
                  </a:cubicBezTo>
                  <a:cubicBezTo>
                    <a:pt x="20" y="100"/>
                    <a:pt x="20" y="100"/>
                    <a:pt x="20" y="100"/>
                  </a:cubicBezTo>
                  <a:cubicBezTo>
                    <a:pt x="14" y="100"/>
                    <a:pt x="14" y="100"/>
                    <a:pt x="14" y="100"/>
                  </a:cubicBezTo>
                  <a:cubicBezTo>
                    <a:pt x="16" y="65"/>
                    <a:pt x="16" y="65"/>
                    <a:pt x="16" y="65"/>
                  </a:cubicBezTo>
                  <a:cubicBezTo>
                    <a:pt x="16" y="49"/>
                    <a:pt x="16" y="49"/>
                    <a:pt x="16" y="49"/>
                  </a:cubicBezTo>
                  <a:cubicBezTo>
                    <a:pt x="7" y="60"/>
                    <a:pt x="7" y="60"/>
                    <a:pt x="7" y="60"/>
                  </a:cubicBezTo>
                  <a:cubicBezTo>
                    <a:pt x="7" y="65"/>
                    <a:pt x="7" y="65"/>
                    <a:pt x="7" y="65"/>
                  </a:cubicBezTo>
                  <a:cubicBezTo>
                    <a:pt x="10" y="65"/>
                    <a:pt x="10" y="65"/>
                    <a:pt x="10" y="65"/>
                  </a:cubicBezTo>
                  <a:cubicBezTo>
                    <a:pt x="10" y="89"/>
                    <a:pt x="10" y="89"/>
                    <a:pt x="10" y="89"/>
                  </a:cubicBezTo>
                  <a:cubicBezTo>
                    <a:pt x="0" y="89"/>
                    <a:pt x="0" y="89"/>
                    <a:pt x="0" y="89"/>
                  </a:cubicBezTo>
                  <a:cubicBezTo>
                    <a:pt x="0" y="65"/>
                    <a:pt x="0" y="65"/>
                    <a:pt x="0" y="65"/>
                  </a:cubicBezTo>
                  <a:cubicBezTo>
                    <a:pt x="3" y="65"/>
                    <a:pt x="3" y="65"/>
                    <a:pt x="3" y="65"/>
                  </a:cubicBezTo>
                  <a:cubicBezTo>
                    <a:pt x="3" y="60"/>
                    <a:pt x="3" y="60"/>
                    <a:pt x="3" y="60"/>
                  </a:cubicBezTo>
                  <a:cubicBezTo>
                    <a:pt x="1" y="59"/>
                    <a:pt x="1" y="59"/>
                    <a:pt x="1" y="59"/>
                  </a:cubicBezTo>
                  <a:cubicBezTo>
                    <a:pt x="15" y="30"/>
                    <a:pt x="15" y="30"/>
                    <a:pt x="15" y="30"/>
                  </a:cubicBezTo>
                  <a:close/>
                  <a:moveTo>
                    <a:pt x="86" y="4"/>
                  </a:moveTo>
                  <a:cubicBezTo>
                    <a:pt x="80" y="0"/>
                    <a:pt x="73" y="2"/>
                    <a:pt x="70" y="8"/>
                  </a:cubicBezTo>
                  <a:cubicBezTo>
                    <a:pt x="67" y="13"/>
                    <a:pt x="68" y="20"/>
                    <a:pt x="74" y="24"/>
                  </a:cubicBezTo>
                  <a:cubicBezTo>
                    <a:pt x="79" y="27"/>
                    <a:pt x="87" y="25"/>
                    <a:pt x="90" y="20"/>
                  </a:cubicBezTo>
                  <a:cubicBezTo>
                    <a:pt x="93" y="14"/>
                    <a:pt x="91" y="7"/>
                    <a:pt x="86" y="4"/>
                  </a:cubicBezTo>
                  <a:close/>
                  <a:moveTo>
                    <a:pt x="22" y="4"/>
                  </a:moveTo>
                  <a:cubicBezTo>
                    <a:pt x="28" y="0"/>
                    <a:pt x="35" y="2"/>
                    <a:pt x="38" y="8"/>
                  </a:cubicBezTo>
                  <a:cubicBezTo>
                    <a:pt x="41" y="13"/>
                    <a:pt x="40" y="20"/>
                    <a:pt x="34" y="24"/>
                  </a:cubicBezTo>
                  <a:cubicBezTo>
                    <a:pt x="29" y="27"/>
                    <a:pt x="21" y="25"/>
                    <a:pt x="18" y="20"/>
                  </a:cubicBezTo>
                  <a:cubicBezTo>
                    <a:pt x="15" y="14"/>
                    <a:pt x="17" y="7"/>
                    <a:pt x="22" y="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3" name="组合 2"/>
          <p:cNvGrpSpPr/>
          <p:nvPr/>
        </p:nvGrpSpPr>
        <p:grpSpPr>
          <a:xfrm>
            <a:off x="9827792" y="4368737"/>
            <a:ext cx="1480458" cy="1480458"/>
            <a:chOff x="9827792" y="4368737"/>
            <a:chExt cx="1480458" cy="1480458"/>
          </a:xfrm>
        </p:grpSpPr>
        <p:sp>
          <p:nvSpPr>
            <p:cNvPr id="64" name="椭圆 63"/>
            <p:cNvSpPr/>
            <p:nvPr/>
          </p:nvSpPr>
          <p:spPr>
            <a:xfrm>
              <a:off x="9827792" y="4368737"/>
              <a:ext cx="1480458" cy="1480458"/>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9917042" y="4457987"/>
              <a:ext cx="1301959" cy="1301959"/>
            </a:xfrm>
            <a:prstGeom prst="ellipse">
              <a:avLst/>
            </a:prstGeom>
            <a:solidFill>
              <a:srgbClr val="42A881">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computer-service_78951"/>
            <p:cNvSpPr>
              <a:spLocks noChangeAspect="1"/>
            </p:cNvSpPr>
            <p:nvPr/>
          </p:nvSpPr>
          <p:spPr bwMode="auto">
            <a:xfrm>
              <a:off x="10381673" y="5005710"/>
              <a:ext cx="385661" cy="357938"/>
            </a:xfrm>
            <a:custGeom>
              <a:avLst/>
              <a:gdLst>
                <a:gd name="connsiteX0" fmla="*/ 288132 w 338138"/>
                <a:gd name="connsiteY0" fmla="*/ 223343 h 313831"/>
                <a:gd name="connsiteX1" fmla="*/ 279400 w 338138"/>
                <a:gd name="connsiteY1" fmla="*/ 231281 h 313831"/>
                <a:gd name="connsiteX2" fmla="*/ 288132 w 338138"/>
                <a:gd name="connsiteY2" fmla="*/ 239219 h 313831"/>
                <a:gd name="connsiteX3" fmla="*/ 296864 w 338138"/>
                <a:gd name="connsiteY3" fmla="*/ 231281 h 313831"/>
                <a:gd name="connsiteX4" fmla="*/ 288132 w 338138"/>
                <a:gd name="connsiteY4" fmla="*/ 223343 h 313831"/>
                <a:gd name="connsiteX5" fmla="*/ 261938 w 338138"/>
                <a:gd name="connsiteY5" fmla="*/ 223343 h 313831"/>
                <a:gd name="connsiteX6" fmla="*/ 254000 w 338138"/>
                <a:gd name="connsiteY6" fmla="*/ 231281 h 313831"/>
                <a:gd name="connsiteX7" fmla="*/ 261938 w 338138"/>
                <a:gd name="connsiteY7" fmla="*/ 239219 h 313831"/>
                <a:gd name="connsiteX8" fmla="*/ 269876 w 338138"/>
                <a:gd name="connsiteY8" fmla="*/ 231281 h 313831"/>
                <a:gd name="connsiteX9" fmla="*/ 261938 w 338138"/>
                <a:gd name="connsiteY9" fmla="*/ 223343 h 313831"/>
                <a:gd name="connsiteX10" fmla="*/ 116535 w 338138"/>
                <a:gd name="connsiteY10" fmla="*/ 45543 h 313831"/>
                <a:gd name="connsiteX11" fmla="*/ 141773 w 338138"/>
                <a:gd name="connsiteY11" fmla="*/ 88073 h 313831"/>
                <a:gd name="connsiteX12" fmla="*/ 108565 w 338138"/>
                <a:gd name="connsiteY12" fmla="*/ 102693 h 313831"/>
                <a:gd name="connsiteX13" fmla="*/ 87312 w 338138"/>
                <a:gd name="connsiteY13" fmla="*/ 74783 h 313831"/>
                <a:gd name="connsiteX14" fmla="*/ 116535 w 338138"/>
                <a:gd name="connsiteY14" fmla="*/ 45543 h 313831"/>
                <a:gd name="connsiteX15" fmla="*/ 254349 w 338138"/>
                <a:gd name="connsiteY15" fmla="*/ 30428 h 313831"/>
                <a:gd name="connsiteX16" fmla="*/ 275361 w 338138"/>
                <a:gd name="connsiteY16" fmla="*/ 48787 h 313831"/>
                <a:gd name="connsiteX17" fmla="*/ 255662 w 338138"/>
                <a:gd name="connsiteY17" fmla="*/ 85507 h 313831"/>
                <a:gd name="connsiteX18" fmla="*/ 266168 w 338138"/>
                <a:gd name="connsiteY18" fmla="*/ 89441 h 313831"/>
                <a:gd name="connsiteX19" fmla="*/ 289806 w 338138"/>
                <a:gd name="connsiteY19" fmla="*/ 80261 h 313831"/>
                <a:gd name="connsiteX20" fmla="*/ 287180 w 338138"/>
                <a:gd name="connsiteY20" fmla="*/ 109113 h 313831"/>
                <a:gd name="connsiteX21" fmla="*/ 225458 w 338138"/>
                <a:gd name="connsiteY21" fmla="*/ 111735 h 313831"/>
                <a:gd name="connsiteX22" fmla="*/ 92823 w 338138"/>
                <a:gd name="connsiteY22" fmla="*/ 166815 h 313831"/>
                <a:gd name="connsiteX23" fmla="*/ 75751 w 338138"/>
                <a:gd name="connsiteY23" fmla="*/ 127472 h 313831"/>
                <a:gd name="connsiteX24" fmla="*/ 208386 w 338138"/>
                <a:gd name="connsiteY24" fmla="*/ 72393 h 313831"/>
                <a:gd name="connsiteX25" fmla="*/ 242530 w 338138"/>
                <a:gd name="connsiteY25" fmla="*/ 33050 h 313831"/>
                <a:gd name="connsiteX26" fmla="*/ 254349 w 338138"/>
                <a:gd name="connsiteY26" fmla="*/ 30428 h 313831"/>
                <a:gd name="connsiteX27" fmla="*/ 186871 w 338138"/>
                <a:gd name="connsiteY27" fmla="*/ 24906 h 313831"/>
                <a:gd name="connsiteX28" fmla="*/ 231775 w 338138"/>
                <a:gd name="connsiteY28" fmla="*/ 24906 h 313831"/>
                <a:gd name="connsiteX29" fmla="*/ 207282 w 338138"/>
                <a:gd name="connsiteY29" fmla="*/ 48190 h 313831"/>
                <a:gd name="connsiteX30" fmla="*/ 201839 w 338138"/>
                <a:gd name="connsiteY30" fmla="*/ 59831 h 313831"/>
                <a:gd name="connsiteX31" fmla="*/ 184150 w 338138"/>
                <a:gd name="connsiteY31" fmla="*/ 45603 h 313831"/>
                <a:gd name="connsiteX32" fmla="*/ 186871 w 338138"/>
                <a:gd name="connsiteY32" fmla="*/ 24906 h 313831"/>
                <a:gd name="connsiteX33" fmla="*/ 18492 w 338138"/>
                <a:gd name="connsiteY33" fmla="*/ 24906 h 313831"/>
                <a:gd name="connsiteX34" fmla="*/ 43588 w 338138"/>
                <a:gd name="connsiteY34" fmla="*/ 24906 h 313831"/>
                <a:gd name="connsiteX35" fmla="*/ 46230 w 338138"/>
                <a:gd name="connsiteY35" fmla="*/ 46015 h 313831"/>
                <a:gd name="connsiteX36" fmla="*/ 29059 w 338138"/>
                <a:gd name="connsiteY36" fmla="*/ 63166 h 313831"/>
                <a:gd name="connsiteX37" fmla="*/ 31700 w 338138"/>
                <a:gd name="connsiteY37" fmla="*/ 96148 h 313831"/>
                <a:gd name="connsiteX38" fmla="*/ 31700 w 338138"/>
                <a:gd name="connsiteY38" fmla="*/ 206969 h 313831"/>
                <a:gd name="connsiteX39" fmla="*/ 39626 w 338138"/>
                <a:gd name="connsiteY39" fmla="*/ 214884 h 313831"/>
                <a:gd name="connsiteX40" fmla="*/ 298512 w 338138"/>
                <a:gd name="connsiteY40" fmla="*/ 214884 h 313831"/>
                <a:gd name="connsiteX41" fmla="*/ 306438 w 338138"/>
                <a:gd name="connsiteY41" fmla="*/ 206969 h 313831"/>
                <a:gd name="connsiteX42" fmla="*/ 306438 w 338138"/>
                <a:gd name="connsiteY42" fmla="*/ 104064 h 313831"/>
                <a:gd name="connsiteX43" fmla="*/ 306438 w 338138"/>
                <a:gd name="connsiteY43" fmla="*/ 77678 h 313831"/>
                <a:gd name="connsiteX44" fmla="*/ 274737 w 338138"/>
                <a:gd name="connsiteY44" fmla="*/ 61846 h 313831"/>
                <a:gd name="connsiteX45" fmla="*/ 281341 w 338138"/>
                <a:gd name="connsiteY45" fmla="*/ 59208 h 313831"/>
                <a:gd name="connsiteX46" fmla="*/ 280021 w 338138"/>
                <a:gd name="connsiteY46" fmla="*/ 24906 h 313831"/>
                <a:gd name="connsiteX47" fmla="*/ 319646 w 338138"/>
                <a:gd name="connsiteY47" fmla="*/ 24906 h 313831"/>
                <a:gd name="connsiteX48" fmla="*/ 338138 w 338138"/>
                <a:gd name="connsiteY48" fmla="*/ 43376 h 313831"/>
                <a:gd name="connsiteX49" fmla="*/ 338138 w 338138"/>
                <a:gd name="connsiteY49" fmla="*/ 234674 h 313831"/>
                <a:gd name="connsiteX50" fmla="*/ 319646 w 338138"/>
                <a:gd name="connsiteY50" fmla="*/ 251825 h 313831"/>
                <a:gd name="connsiteX51" fmla="*/ 200769 w 338138"/>
                <a:gd name="connsiteY51" fmla="*/ 251825 h 313831"/>
                <a:gd name="connsiteX52" fmla="*/ 216620 w 338138"/>
                <a:gd name="connsiteY52" fmla="*/ 290084 h 313831"/>
                <a:gd name="connsiteX53" fmla="*/ 224545 w 338138"/>
                <a:gd name="connsiteY53" fmla="*/ 290084 h 313831"/>
                <a:gd name="connsiteX54" fmla="*/ 235112 w 338138"/>
                <a:gd name="connsiteY54" fmla="*/ 301958 h 313831"/>
                <a:gd name="connsiteX55" fmla="*/ 224545 w 338138"/>
                <a:gd name="connsiteY55" fmla="*/ 313831 h 313831"/>
                <a:gd name="connsiteX56" fmla="*/ 113593 w 338138"/>
                <a:gd name="connsiteY56" fmla="*/ 313831 h 313831"/>
                <a:gd name="connsiteX57" fmla="*/ 103026 w 338138"/>
                <a:gd name="connsiteY57" fmla="*/ 301958 h 313831"/>
                <a:gd name="connsiteX58" fmla="*/ 113593 w 338138"/>
                <a:gd name="connsiteY58" fmla="*/ 290084 h 313831"/>
                <a:gd name="connsiteX59" fmla="*/ 121518 w 338138"/>
                <a:gd name="connsiteY59" fmla="*/ 290084 h 313831"/>
                <a:gd name="connsiteX60" fmla="*/ 137369 w 338138"/>
                <a:gd name="connsiteY60" fmla="*/ 251825 h 313831"/>
                <a:gd name="connsiteX61" fmla="*/ 18492 w 338138"/>
                <a:gd name="connsiteY61" fmla="*/ 251825 h 313831"/>
                <a:gd name="connsiteX62" fmla="*/ 0 w 338138"/>
                <a:gd name="connsiteY62" fmla="*/ 234674 h 313831"/>
                <a:gd name="connsiteX63" fmla="*/ 0 w 338138"/>
                <a:gd name="connsiteY63" fmla="*/ 43376 h 313831"/>
                <a:gd name="connsiteX64" fmla="*/ 18492 w 338138"/>
                <a:gd name="connsiteY64" fmla="*/ 24906 h 313831"/>
                <a:gd name="connsiteX65" fmla="*/ 109666 w 338138"/>
                <a:gd name="connsiteY65" fmla="*/ 1 h 313831"/>
                <a:gd name="connsiteX66" fmla="*/ 126932 w 338138"/>
                <a:gd name="connsiteY66" fmla="*/ 267 h 313831"/>
                <a:gd name="connsiteX67" fmla="*/ 133580 w 338138"/>
                <a:gd name="connsiteY67" fmla="*/ 18637 h 313831"/>
                <a:gd name="connsiteX68" fmla="*/ 144218 w 338138"/>
                <a:gd name="connsiteY68" fmla="*/ 22573 h 313831"/>
                <a:gd name="connsiteX69" fmla="*/ 177460 w 338138"/>
                <a:gd name="connsiteY69" fmla="*/ 29134 h 313831"/>
                <a:gd name="connsiteX70" fmla="*/ 168152 w 338138"/>
                <a:gd name="connsiteY70" fmla="*/ 47504 h 313831"/>
                <a:gd name="connsiteX71" fmla="*/ 173471 w 338138"/>
                <a:gd name="connsiteY71" fmla="*/ 58001 h 313831"/>
                <a:gd name="connsiteX72" fmla="*/ 192087 w 338138"/>
                <a:gd name="connsiteY72" fmla="*/ 67186 h 313831"/>
                <a:gd name="connsiteX73" fmla="*/ 154855 w 338138"/>
                <a:gd name="connsiteY73" fmla="*/ 82931 h 313831"/>
                <a:gd name="connsiteX74" fmla="*/ 116294 w 338138"/>
                <a:gd name="connsiteY74" fmla="*/ 35695 h 313831"/>
                <a:gd name="connsiteX75" fmla="*/ 76403 w 338138"/>
                <a:gd name="connsiteY75" fmla="*/ 75059 h 313831"/>
                <a:gd name="connsiteX76" fmla="*/ 93689 w 338138"/>
                <a:gd name="connsiteY76" fmla="*/ 107862 h 313831"/>
                <a:gd name="connsiteX77" fmla="*/ 59117 w 338138"/>
                <a:gd name="connsiteY77" fmla="*/ 124919 h 313831"/>
                <a:gd name="connsiteX78" fmla="*/ 63106 w 338138"/>
                <a:gd name="connsiteY78" fmla="*/ 102613 h 313831"/>
                <a:gd name="connsiteX79" fmla="*/ 59117 w 338138"/>
                <a:gd name="connsiteY79" fmla="*/ 92116 h 313831"/>
                <a:gd name="connsiteX80" fmla="*/ 40501 w 338138"/>
                <a:gd name="connsiteY80" fmla="*/ 63249 h 313831"/>
                <a:gd name="connsiteX81" fmla="*/ 59117 w 338138"/>
                <a:gd name="connsiteY81" fmla="*/ 58001 h 313831"/>
                <a:gd name="connsiteX82" fmla="*/ 63106 w 338138"/>
                <a:gd name="connsiteY82" fmla="*/ 47504 h 313831"/>
                <a:gd name="connsiteX83" fmla="*/ 69755 w 338138"/>
                <a:gd name="connsiteY83" fmla="*/ 14700 h 313831"/>
                <a:gd name="connsiteX84" fmla="*/ 88370 w 338138"/>
                <a:gd name="connsiteY84" fmla="*/ 22573 h 313831"/>
                <a:gd name="connsiteX85" fmla="*/ 99008 w 338138"/>
                <a:gd name="connsiteY85" fmla="*/ 18637 h 313831"/>
                <a:gd name="connsiteX86" fmla="*/ 109666 w 338138"/>
                <a:gd name="connsiteY86" fmla="*/ 1 h 31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38138" h="313831">
                  <a:moveTo>
                    <a:pt x="288132" y="223343"/>
                  </a:moveTo>
                  <a:cubicBezTo>
                    <a:pt x="283309" y="223343"/>
                    <a:pt x="279400" y="226897"/>
                    <a:pt x="279400" y="231281"/>
                  </a:cubicBezTo>
                  <a:cubicBezTo>
                    <a:pt x="279400" y="235665"/>
                    <a:pt x="283309" y="239219"/>
                    <a:pt x="288132" y="239219"/>
                  </a:cubicBezTo>
                  <a:cubicBezTo>
                    <a:pt x="292955" y="239219"/>
                    <a:pt x="296864" y="235665"/>
                    <a:pt x="296864" y="231281"/>
                  </a:cubicBezTo>
                  <a:cubicBezTo>
                    <a:pt x="296864" y="226897"/>
                    <a:pt x="292955" y="223343"/>
                    <a:pt x="288132" y="223343"/>
                  </a:cubicBezTo>
                  <a:close/>
                  <a:moveTo>
                    <a:pt x="261938" y="223343"/>
                  </a:moveTo>
                  <a:cubicBezTo>
                    <a:pt x="257554" y="223343"/>
                    <a:pt x="254000" y="226897"/>
                    <a:pt x="254000" y="231281"/>
                  </a:cubicBezTo>
                  <a:cubicBezTo>
                    <a:pt x="254000" y="235665"/>
                    <a:pt x="257554" y="239219"/>
                    <a:pt x="261938" y="239219"/>
                  </a:cubicBezTo>
                  <a:cubicBezTo>
                    <a:pt x="266322" y="239219"/>
                    <a:pt x="269876" y="235665"/>
                    <a:pt x="269876" y="231281"/>
                  </a:cubicBezTo>
                  <a:cubicBezTo>
                    <a:pt x="269876" y="226897"/>
                    <a:pt x="266322" y="223343"/>
                    <a:pt x="261938" y="223343"/>
                  </a:cubicBezTo>
                  <a:close/>
                  <a:moveTo>
                    <a:pt x="116535" y="45543"/>
                  </a:moveTo>
                  <a:cubicBezTo>
                    <a:pt x="137788" y="45543"/>
                    <a:pt x="152400" y="68137"/>
                    <a:pt x="141773" y="88073"/>
                  </a:cubicBezTo>
                  <a:cubicBezTo>
                    <a:pt x="141773" y="88073"/>
                    <a:pt x="141773" y="88073"/>
                    <a:pt x="108565" y="102693"/>
                  </a:cubicBezTo>
                  <a:cubicBezTo>
                    <a:pt x="96610" y="98706"/>
                    <a:pt x="87312" y="88073"/>
                    <a:pt x="87312" y="74783"/>
                  </a:cubicBezTo>
                  <a:cubicBezTo>
                    <a:pt x="87312" y="58834"/>
                    <a:pt x="100595" y="45543"/>
                    <a:pt x="116535" y="45543"/>
                  </a:cubicBezTo>
                  <a:close/>
                  <a:moveTo>
                    <a:pt x="254349" y="30428"/>
                  </a:moveTo>
                  <a:cubicBezTo>
                    <a:pt x="271421" y="26493"/>
                    <a:pt x="284553" y="44853"/>
                    <a:pt x="275361" y="48787"/>
                  </a:cubicBezTo>
                  <a:cubicBezTo>
                    <a:pt x="242530" y="63213"/>
                    <a:pt x="243843" y="57967"/>
                    <a:pt x="255662" y="85507"/>
                  </a:cubicBezTo>
                  <a:cubicBezTo>
                    <a:pt x="256976" y="89441"/>
                    <a:pt x="262228" y="92064"/>
                    <a:pt x="266168" y="89441"/>
                  </a:cubicBezTo>
                  <a:cubicBezTo>
                    <a:pt x="266168" y="89441"/>
                    <a:pt x="266168" y="89441"/>
                    <a:pt x="289806" y="80261"/>
                  </a:cubicBezTo>
                  <a:cubicBezTo>
                    <a:pt x="297685" y="76327"/>
                    <a:pt x="301625" y="99933"/>
                    <a:pt x="287180" y="109113"/>
                  </a:cubicBezTo>
                  <a:cubicBezTo>
                    <a:pt x="260915" y="124850"/>
                    <a:pt x="259602" y="123538"/>
                    <a:pt x="225458" y="111735"/>
                  </a:cubicBezTo>
                  <a:cubicBezTo>
                    <a:pt x="225458" y="111735"/>
                    <a:pt x="225458" y="111735"/>
                    <a:pt x="92823" y="166815"/>
                  </a:cubicBezTo>
                  <a:cubicBezTo>
                    <a:pt x="66559" y="177306"/>
                    <a:pt x="50800" y="137964"/>
                    <a:pt x="75751" y="127472"/>
                  </a:cubicBezTo>
                  <a:cubicBezTo>
                    <a:pt x="75751" y="127472"/>
                    <a:pt x="75751" y="127472"/>
                    <a:pt x="208386" y="72393"/>
                  </a:cubicBezTo>
                  <a:cubicBezTo>
                    <a:pt x="217579" y="54033"/>
                    <a:pt x="222832" y="38296"/>
                    <a:pt x="242530" y="33050"/>
                  </a:cubicBezTo>
                  <a:cubicBezTo>
                    <a:pt x="242530" y="33050"/>
                    <a:pt x="242530" y="33050"/>
                    <a:pt x="254349" y="30428"/>
                  </a:cubicBezTo>
                  <a:close/>
                  <a:moveTo>
                    <a:pt x="186871" y="24906"/>
                  </a:moveTo>
                  <a:cubicBezTo>
                    <a:pt x="186871" y="24906"/>
                    <a:pt x="186871" y="24906"/>
                    <a:pt x="231775" y="24906"/>
                  </a:cubicBezTo>
                  <a:cubicBezTo>
                    <a:pt x="220889" y="30080"/>
                    <a:pt x="212725" y="37841"/>
                    <a:pt x="207282" y="48190"/>
                  </a:cubicBezTo>
                  <a:cubicBezTo>
                    <a:pt x="207282" y="48190"/>
                    <a:pt x="207282" y="48190"/>
                    <a:pt x="201839" y="59831"/>
                  </a:cubicBezTo>
                  <a:cubicBezTo>
                    <a:pt x="200479" y="52070"/>
                    <a:pt x="193675" y="45603"/>
                    <a:pt x="184150" y="45603"/>
                  </a:cubicBezTo>
                  <a:cubicBezTo>
                    <a:pt x="190954" y="39135"/>
                    <a:pt x="190954" y="31374"/>
                    <a:pt x="186871" y="24906"/>
                  </a:cubicBezTo>
                  <a:close/>
                  <a:moveTo>
                    <a:pt x="18492" y="24906"/>
                  </a:moveTo>
                  <a:cubicBezTo>
                    <a:pt x="18492" y="24906"/>
                    <a:pt x="18492" y="24906"/>
                    <a:pt x="43588" y="24906"/>
                  </a:cubicBezTo>
                  <a:cubicBezTo>
                    <a:pt x="39626" y="32822"/>
                    <a:pt x="40946" y="40738"/>
                    <a:pt x="46230" y="46015"/>
                  </a:cubicBezTo>
                  <a:cubicBezTo>
                    <a:pt x="36984" y="46015"/>
                    <a:pt x="29059" y="53931"/>
                    <a:pt x="29059" y="63166"/>
                  </a:cubicBezTo>
                  <a:cubicBezTo>
                    <a:pt x="29059" y="82955"/>
                    <a:pt x="27738" y="89552"/>
                    <a:pt x="31700" y="96148"/>
                  </a:cubicBezTo>
                  <a:cubicBezTo>
                    <a:pt x="31700" y="96148"/>
                    <a:pt x="31700" y="96148"/>
                    <a:pt x="31700" y="206969"/>
                  </a:cubicBezTo>
                  <a:cubicBezTo>
                    <a:pt x="31700" y="210926"/>
                    <a:pt x="35663" y="214884"/>
                    <a:pt x="39626" y="214884"/>
                  </a:cubicBezTo>
                  <a:cubicBezTo>
                    <a:pt x="39626" y="214884"/>
                    <a:pt x="39626" y="214884"/>
                    <a:pt x="298512" y="214884"/>
                  </a:cubicBezTo>
                  <a:cubicBezTo>
                    <a:pt x="302475" y="214884"/>
                    <a:pt x="306438" y="210926"/>
                    <a:pt x="306438" y="206969"/>
                  </a:cubicBezTo>
                  <a:cubicBezTo>
                    <a:pt x="306438" y="206969"/>
                    <a:pt x="306438" y="206969"/>
                    <a:pt x="306438" y="104064"/>
                  </a:cubicBezTo>
                  <a:cubicBezTo>
                    <a:pt x="309079" y="96148"/>
                    <a:pt x="310400" y="86913"/>
                    <a:pt x="306438" y="77678"/>
                  </a:cubicBezTo>
                  <a:cubicBezTo>
                    <a:pt x="306438" y="59208"/>
                    <a:pt x="306438" y="61846"/>
                    <a:pt x="274737" y="61846"/>
                  </a:cubicBezTo>
                  <a:cubicBezTo>
                    <a:pt x="274737" y="61846"/>
                    <a:pt x="274737" y="61846"/>
                    <a:pt x="281341" y="59208"/>
                  </a:cubicBezTo>
                  <a:cubicBezTo>
                    <a:pt x="293229" y="53931"/>
                    <a:pt x="294550" y="38099"/>
                    <a:pt x="280021" y="24906"/>
                  </a:cubicBezTo>
                  <a:cubicBezTo>
                    <a:pt x="280021" y="24906"/>
                    <a:pt x="280021" y="24906"/>
                    <a:pt x="319646" y="24906"/>
                  </a:cubicBezTo>
                  <a:cubicBezTo>
                    <a:pt x="330213" y="24906"/>
                    <a:pt x="338138" y="34141"/>
                    <a:pt x="338138" y="43376"/>
                  </a:cubicBezTo>
                  <a:cubicBezTo>
                    <a:pt x="338138" y="43376"/>
                    <a:pt x="338138" y="43376"/>
                    <a:pt x="338138" y="234674"/>
                  </a:cubicBezTo>
                  <a:cubicBezTo>
                    <a:pt x="338138" y="243909"/>
                    <a:pt x="330213" y="251825"/>
                    <a:pt x="319646" y="251825"/>
                  </a:cubicBezTo>
                  <a:cubicBezTo>
                    <a:pt x="319646" y="251825"/>
                    <a:pt x="319646" y="251825"/>
                    <a:pt x="200769" y="251825"/>
                  </a:cubicBezTo>
                  <a:cubicBezTo>
                    <a:pt x="200769" y="251825"/>
                    <a:pt x="200769" y="251825"/>
                    <a:pt x="216620" y="290084"/>
                  </a:cubicBezTo>
                  <a:cubicBezTo>
                    <a:pt x="216620" y="290084"/>
                    <a:pt x="216620" y="290084"/>
                    <a:pt x="224545" y="290084"/>
                  </a:cubicBezTo>
                  <a:cubicBezTo>
                    <a:pt x="229828" y="290084"/>
                    <a:pt x="235112" y="295361"/>
                    <a:pt x="235112" y="301958"/>
                  </a:cubicBezTo>
                  <a:cubicBezTo>
                    <a:pt x="235112" y="308554"/>
                    <a:pt x="229828" y="313831"/>
                    <a:pt x="224545" y="313831"/>
                  </a:cubicBezTo>
                  <a:cubicBezTo>
                    <a:pt x="224545" y="313831"/>
                    <a:pt x="224545" y="313831"/>
                    <a:pt x="113593" y="313831"/>
                  </a:cubicBezTo>
                  <a:cubicBezTo>
                    <a:pt x="108310" y="313831"/>
                    <a:pt x="103026" y="308554"/>
                    <a:pt x="103026" y="301958"/>
                  </a:cubicBezTo>
                  <a:cubicBezTo>
                    <a:pt x="103026" y="295361"/>
                    <a:pt x="108310" y="290084"/>
                    <a:pt x="113593" y="290084"/>
                  </a:cubicBezTo>
                  <a:cubicBezTo>
                    <a:pt x="113593" y="290084"/>
                    <a:pt x="113593" y="290084"/>
                    <a:pt x="121518" y="290084"/>
                  </a:cubicBezTo>
                  <a:cubicBezTo>
                    <a:pt x="121518" y="290084"/>
                    <a:pt x="121518" y="290084"/>
                    <a:pt x="137369" y="251825"/>
                  </a:cubicBezTo>
                  <a:cubicBezTo>
                    <a:pt x="137369" y="251825"/>
                    <a:pt x="137369" y="251825"/>
                    <a:pt x="18492" y="251825"/>
                  </a:cubicBezTo>
                  <a:cubicBezTo>
                    <a:pt x="7925" y="251825"/>
                    <a:pt x="0" y="243909"/>
                    <a:pt x="0" y="234674"/>
                  </a:cubicBezTo>
                  <a:cubicBezTo>
                    <a:pt x="0" y="234674"/>
                    <a:pt x="0" y="234674"/>
                    <a:pt x="0" y="43376"/>
                  </a:cubicBezTo>
                  <a:cubicBezTo>
                    <a:pt x="0" y="34141"/>
                    <a:pt x="7925" y="24906"/>
                    <a:pt x="18492" y="24906"/>
                  </a:cubicBezTo>
                  <a:close/>
                  <a:moveTo>
                    <a:pt x="109666" y="1"/>
                  </a:moveTo>
                  <a:cubicBezTo>
                    <a:pt x="113718" y="21"/>
                    <a:pt x="119286" y="267"/>
                    <a:pt x="126932" y="267"/>
                  </a:cubicBezTo>
                  <a:cubicBezTo>
                    <a:pt x="134910" y="267"/>
                    <a:pt x="133580" y="10764"/>
                    <a:pt x="133580" y="18637"/>
                  </a:cubicBezTo>
                  <a:cubicBezTo>
                    <a:pt x="137569" y="19949"/>
                    <a:pt x="140229" y="21261"/>
                    <a:pt x="144218" y="22573"/>
                  </a:cubicBezTo>
                  <a:cubicBezTo>
                    <a:pt x="158845" y="6828"/>
                    <a:pt x="154855" y="8140"/>
                    <a:pt x="177460" y="29134"/>
                  </a:cubicBezTo>
                  <a:cubicBezTo>
                    <a:pt x="182779" y="35695"/>
                    <a:pt x="174801" y="40943"/>
                    <a:pt x="168152" y="47504"/>
                  </a:cubicBezTo>
                  <a:cubicBezTo>
                    <a:pt x="170812" y="50128"/>
                    <a:pt x="172142" y="54065"/>
                    <a:pt x="173471" y="58001"/>
                  </a:cubicBezTo>
                  <a:cubicBezTo>
                    <a:pt x="188098" y="58001"/>
                    <a:pt x="192087" y="55377"/>
                    <a:pt x="192087" y="67186"/>
                  </a:cubicBezTo>
                  <a:cubicBezTo>
                    <a:pt x="192087" y="67186"/>
                    <a:pt x="192087" y="67186"/>
                    <a:pt x="154855" y="82931"/>
                  </a:cubicBezTo>
                  <a:cubicBezTo>
                    <a:pt x="160174" y="58001"/>
                    <a:pt x="140229" y="35695"/>
                    <a:pt x="116294" y="35695"/>
                  </a:cubicBezTo>
                  <a:cubicBezTo>
                    <a:pt x="93689" y="35695"/>
                    <a:pt x="76403" y="52753"/>
                    <a:pt x="76403" y="75059"/>
                  </a:cubicBezTo>
                  <a:cubicBezTo>
                    <a:pt x="76403" y="88180"/>
                    <a:pt x="83052" y="101301"/>
                    <a:pt x="93689" y="107862"/>
                  </a:cubicBezTo>
                  <a:cubicBezTo>
                    <a:pt x="73744" y="117047"/>
                    <a:pt x="67095" y="118359"/>
                    <a:pt x="59117" y="124919"/>
                  </a:cubicBezTo>
                  <a:cubicBezTo>
                    <a:pt x="48479" y="114422"/>
                    <a:pt x="49809" y="115734"/>
                    <a:pt x="63106" y="102613"/>
                  </a:cubicBezTo>
                  <a:cubicBezTo>
                    <a:pt x="61776" y="98677"/>
                    <a:pt x="60447" y="96053"/>
                    <a:pt x="59117" y="92116"/>
                  </a:cubicBezTo>
                  <a:cubicBezTo>
                    <a:pt x="36512" y="92116"/>
                    <a:pt x="40501" y="94740"/>
                    <a:pt x="40501" y="63249"/>
                  </a:cubicBezTo>
                  <a:cubicBezTo>
                    <a:pt x="40501" y="55377"/>
                    <a:pt x="51139" y="58001"/>
                    <a:pt x="59117" y="58001"/>
                  </a:cubicBezTo>
                  <a:cubicBezTo>
                    <a:pt x="60447" y="54065"/>
                    <a:pt x="61776" y="50128"/>
                    <a:pt x="63106" y="47504"/>
                  </a:cubicBezTo>
                  <a:cubicBezTo>
                    <a:pt x="47150" y="31759"/>
                    <a:pt x="48479" y="35695"/>
                    <a:pt x="69755" y="14700"/>
                  </a:cubicBezTo>
                  <a:cubicBezTo>
                    <a:pt x="76403" y="8140"/>
                    <a:pt x="81722" y="17325"/>
                    <a:pt x="88370" y="22573"/>
                  </a:cubicBezTo>
                  <a:cubicBezTo>
                    <a:pt x="91030" y="21261"/>
                    <a:pt x="95019" y="19949"/>
                    <a:pt x="99008" y="18637"/>
                  </a:cubicBezTo>
                  <a:cubicBezTo>
                    <a:pt x="99008" y="1907"/>
                    <a:pt x="97512" y="-61"/>
                    <a:pt x="109666" y="1"/>
                  </a:cubicBezTo>
                  <a:close/>
                </a:path>
              </a:pathLst>
            </a:custGeom>
            <a:solidFill>
              <a:schemeClr val="bg1"/>
            </a:solidFill>
            <a:ln>
              <a:noFill/>
            </a:ln>
          </p:spPr>
        </p:sp>
      </p:grpSp>
    </p:spTree>
    <p:extLst>
      <p:ext uri="{BB962C8B-B14F-4D97-AF65-F5344CB8AC3E}">
        <p14:creationId xmlns:p14="http://schemas.microsoft.com/office/powerpoint/2010/main" val="7109700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750"/>
                                        <p:tgtEl>
                                          <p:spTgt spid="16"/>
                                        </p:tgtEl>
                                      </p:cBhvr>
                                    </p:animEffect>
                                    <p:anim calcmode="lin" valueType="num">
                                      <p:cBhvr>
                                        <p:cTn id="17" dur="750" fill="hold"/>
                                        <p:tgtEl>
                                          <p:spTgt spid="16"/>
                                        </p:tgtEl>
                                        <p:attrNameLst>
                                          <p:attrName>ppt_x</p:attrName>
                                        </p:attrNameLst>
                                      </p:cBhvr>
                                      <p:tavLst>
                                        <p:tav tm="0">
                                          <p:val>
                                            <p:strVal val="#ppt_x"/>
                                          </p:val>
                                        </p:tav>
                                        <p:tav tm="100000">
                                          <p:val>
                                            <p:strVal val="#ppt_x"/>
                                          </p:val>
                                        </p:tav>
                                      </p:tavLst>
                                    </p:anim>
                                    <p:anim calcmode="lin" valueType="num">
                                      <p:cBhvr>
                                        <p:cTn id="18" dur="750" fill="hold"/>
                                        <p:tgtEl>
                                          <p:spTgt spid="16"/>
                                        </p:tgtEl>
                                        <p:attrNameLst>
                                          <p:attrName>ppt_y</p:attrName>
                                        </p:attrNameLst>
                                      </p:cBhvr>
                                      <p:tavLst>
                                        <p:tav tm="0">
                                          <p:val>
                                            <p:strVal val="#ppt_y+.1"/>
                                          </p:val>
                                        </p:tav>
                                        <p:tav tm="100000">
                                          <p:val>
                                            <p:strVal val="#ppt_y"/>
                                          </p:val>
                                        </p:tav>
                                      </p:tavLst>
                                    </p:anim>
                                  </p:childTnLst>
                                </p:cTn>
                              </p:par>
                            </p:childTnLst>
                          </p:cTn>
                        </p:par>
                        <p:par>
                          <p:cTn id="19" fill="hold">
                            <p:stCondLst>
                              <p:cond delay="1750"/>
                            </p:stCondLst>
                            <p:childTnLst>
                              <p:par>
                                <p:cTn id="20" presetID="23" presetClass="entr" presetSubtype="16" fill="hold" nodeType="after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500" fill="hold"/>
                                        <p:tgtEl>
                                          <p:spTgt spid="30"/>
                                        </p:tgtEl>
                                        <p:attrNameLst>
                                          <p:attrName>ppt_w</p:attrName>
                                        </p:attrNameLst>
                                      </p:cBhvr>
                                      <p:tavLst>
                                        <p:tav tm="0">
                                          <p:val>
                                            <p:fltVal val="0"/>
                                          </p:val>
                                        </p:tav>
                                        <p:tav tm="100000">
                                          <p:val>
                                            <p:strVal val="#ppt_w"/>
                                          </p:val>
                                        </p:tav>
                                      </p:tavLst>
                                    </p:anim>
                                    <p:anim calcmode="lin" valueType="num">
                                      <p:cBhvr>
                                        <p:cTn id="23" dur="500" fill="hold"/>
                                        <p:tgtEl>
                                          <p:spTgt spid="30"/>
                                        </p:tgtEl>
                                        <p:attrNameLst>
                                          <p:attrName>ppt_h</p:attrName>
                                        </p:attrNameLst>
                                      </p:cBhvr>
                                      <p:tavLst>
                                        <p:tav tm="0">
                                          <p:val>
                                            <p:fltVal val="0"/>
                                          </p:val>
                                        </p:tav>
                                        <p:tav tm="100000">
                                          <p:val>
                                            <p:strVal val="#ppt_h"/>
                                          </p:val>
                                        </p:tav>
                                      </p:tavLst>
                                    </p:anim>
                                  </p:childTnLst>
                                </p:cTn>
                              </p:par>
                              <p:par>
                                <p:cTn id="24" presetID="47" presetClass="entr" presetSubtype="0" fill="hold" nodeType="withEffect">
                                  <p:stCondLst>
                                    <p:cond delay="0"/>
                                  </p:stCondLst>
                                  <p:childTnLst>
                                    <p:set>
                                      <p:cBhvr>
                                        <p:cTn id="25" dur="1" fill="hold">
                                          <p:stCondLst>
                                            <p:cond delay="0"/>
                                          </p:stCondLst>
                                        </p:cTn>
                                        <p:tgtEl>
                                          <p:spTgt spid="76"/>
                                        </p:tgtEl>
                                        <p:attrNameLst>
                                          <p:attrName>style.visibility</p:attrName>
                                        </p:attrNameLst>
                                      </p:cBhvr>
                                      <p:to>
                                        <p:strVal val="visible"/>
                                      </p:to>
                                    </p:set>
                                    <p:animEffect transition="in" filter="fade">
                                      <p:cBhvr>
                                        <p:cTn id="26" dur="750"/>
                                        <p:tgtEl>
                                          <p:spTgt spid="76"/>
                                        </p:tgtEl>
                                      </p:cBhvr>
                                    </p:animEffect>
                                    <p:anim calcmode="lin" valueType="num">
                                      <p:cBhvr>
                                        <p:cTn id="27" dur="750" fill="hold"/>
                                        <p:tgtEl>
                                          <p:spTgt spid="76"/>
                                        </p:tgtEl>
                                        <p:attrNameLst>
                                          <p:attrName>ppt_x</p:attrName>
                                        </p:attrNameLst>
                                      </p:cBhvr>
                                      <p:tavLst>
                                        <p:tav tm="0">
                                          <p:val>
                                            <p:strVal val="#ppt_x"/>
                                          </p:val>
                                        </p:tav>
                                        <p:tav tm="100000">
                                          <p:val>
                                            <p:strVal val="#ppt_x"/>
                                          </p:val>
                                        </p:tav>
                                      </p:tavLst>
                                    </p:anim>
                                    <p:anim calcmode="lin" valueType="num">
                                      <p:cBhvr>
                                        <p:cTn id="28" dur="750" fill="hold"/>
                                        <p:tgtEl>
                                          <p:spTgt spid="76"/>
                                        </p:tgtEl>
                                        <p:attrNameLst>
                                          <p:attrName>ppt_y</p:attrName>
                                        </p:attrNameLst>
                                      </p:cBhvr>
                                      <p:tavLst>
                                        <p:tav tm="0">
                                          <p:val>
                                            <p:strVal val="#ppt_y-.1"/>
                                          </p:val>
                                        </p:tav>
                                        <p:tav tm="100000">
                                          <p:val>
                                            <p:strVal val="#ppt_y"/>
                                          </p:val>
                                        </p:tav>
                                      </p:tavLst>
                                    </p:anim>
                                  </p:childTnLst>
                                </p:cTn>
                              </p:par>
                            </p:childTnLst>
                          </p:cTn>
                        </p:par>
                        <p:par>
                          <p:cTn id="29" fill="hold">
                            <p:stCondLst>
                              <p:cond delay="2500"/>
                            </p:stCondLst>
                            <p:childTnLst>
                              <p:par>
                                <p:cTn id="30" presetID="23" presetClass="entr" presetSubtype="16" fill="hold" nodeType="afterEffect">
                                  <p:stCondLst>
                                    <p:cond delay="0"/>
                                  </p:stCondLst>
                                  <p:childTnLst>
                                    <p:set>
                                      <p:cBhvr>
                                        <p:cTn id="31" dur="1" fill="hold">
                                          <p:stCondLst>
                                            <p:cond delay="0"/>
                                          </p:stCondLst>
                                        </p:cTn>
                                        <p:tgtEl>
                                          <p:spTgt spid="44"/>
                                        </p:tgtEl>
                                        <p:attrNameLst>
                                          <p:attrName>style.visibility</p:attrName>
                                        </p:attrNameLst>
                                      </p:cBhvr>
                                      <p:to>
                                        <p:strVal val="visible"/>
                                      </p:to>
                                    </p:set>
                                    <p:anim calcmode="lin" valueType="num">
                                      <p:cBhvr>
                                        <p:cTn id="32" dur="500" fill="hold"/>
                                        <p:tgtEl>
                                          <p:spTgt spid="44"/>
                                        </p:tgtEl>
                                        <p:attrNameLst>
                                          <p:attrName>ppt_w</p:attrName>
                                        </p:attrNameLst>
                                      </p:cBhvr>
                                      <p:tavLst>
                                        <p:tav tm="0">
                                          <p:val>
                                            <p:fltVal val="0"/>
                                          </p:val>
                                        </p:tav>
                                        <p:tav tm="100000">
                                          <p:val>
                                            <p:strVal val="#ppt_w"/>
                                          </p:val>
                                        </p:tav>
                                      </p:tavLst>
                                    </p:anim>
                                    <p:anim calcmode="lin" valueType="num">
                                      <p:cBhvr>
                                        <p:cTn id="33" dur="500" fill="hold"/>
                                        <p:tgtEl>
                                          <p:spTgt spid="44"/>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ID="42" presetClass="entr" presetSubtype="0" fill="hold" nodeType="afterEffect">
                                  <p:stCondLst>
                                    <p:cond delay="0"/>
                                  </p:stCondLst>
                                  <p:childTnLst>
                                    <p:set>
                                      <p:cBhvr>
                                        <p:cTn id="36" dur="1" fill="hold">
                                          <p:stCondLst>
                                            <p:cond delay="0"/>
                                          </p:stCondLst>
                                        </p:cTn>
                                        <p:tgtEl>
                                          <p:spTgt spid="77"/>
                                        </p:tgtEl>
                                        <p:attrNameLst>
                                          <p:attrName>style.visibility</p:attrName>
                                        </p:attrNameLst>
                                      </p:cBhvr>
                                      <p:to>
                                        <p:strVal val="visible"/>
                                      </p:to>
                                    </p:set>
                                    <p:animEffect transition="in" filter="fade">
                                      <p:cBhvr>
                                        <p:cTn id="37" dur="750"/>
                                        <p:tgtEl>
                                          <p:spTgt spid="77"/>
                                        </p:tgtEl>
                                      </p:cBhvr>
                                    </p:animEffect>
                                    <p:anim calcmode="lin" valueType="num">
                                      <p:cBhvr>
                                        <p:cTn id="38" dur="750" fill="hold"/>
                                        <p:tgtEl>
                                          <p:spTgt spid="77"/>
                                        </p:tgtEl>
                                        <p:attrNameLst>
                                          <p:attrName>ppt_x</p:attrName>
                                        </p:attrNameLst>
                                      </p:cBhvr>
                                      <p:tavLst>
                                        <p:tav tm="0">
                                          <p:val>
                                            <p:strVal val="#ppt_x"/>
                                          </p:val>
                                        </p:tav>
                                        <p:tav tm="100000">
                                          <p:val>
                                            <p:strVal val="#ppt_x"/>
                                          </p:val>
                                        </p:tav>
                                      </p:tavLst>
                                    </p:anim>
                                    <p:anim calcmode="lin" valueType="num">
                                      <p:cBhvr>
                                        <p:cTn id="39" dur="750" fill="hold"/>
                                        <p:tgtEl>
                                          <p:spTgt spid="77"/>
                                        </p:tgtEl>
                                        <p:attrNameLst>
                                          <p:attrName>ppt_y</p:attrName>
                                        </p:attrNameLst>
                                      </p:cBhvr>
                                      <p:tavLst>
                                        <p:tav tm="0">
                                          <p:val>
                                            <p:strVal val="#ppt_y+.1"/>
                                          </p:val>
                                        </p:tav>
                                        <p:tav tm="100000">
                                          <p:val>
                                            <p:strVal val="#ppt_y"/>
                                          </p:val>
                                        </p:tav>
                                      </p:tavLst>
                                    </p:anim>
                                  </p:childTnLst>
                                </p:cTn>
                              </p:par>
                            </p:childTnLst>
                          </p:cTn>
                        </p:par>
                        <p:par>
                          <p:cTn id="40" fill="hold">
                            <p:stCondLst>
                              <p:cond delay="3750"/>
                            </p:stCondLst>
                            <p:childTnLst>
                              <p:par>
                                <p:cTn id="41" presetID="23" presetClass="entr" presetSubtype="16" fill="hold" nodeType="afterEffect">
                                  <p:stCondLst>
                                    <p:cond delay="0"/>
                                  </p:stCondLst>
                                  <p:childTnLst>
                                    <p:set>
                                      <p:cBhvr>
                                        <p:cTn id="42" dur="1" fill="hold">
                                          <p:stCondLst>
                                            <p:cond delay="0"/>
                                          </p:stCondLst>
                                        </p:cTn>
                                        <p:tgtEl>
                                          <p:spTgt spid="58"/>
                                        </p:tgtEl>
                                        <p:attrNameLst>
                                          <p:attrName>style.visibility</p:attrName>
                                        </p:attrNameLst>
                                      </p:cBhvr>
                                      <p:to>
                                        <p:strVal val="visible"/>
                                      </p:to>
                                    </p:set>
                                    <p:anim calcmode="lin" valueType="num">
                                      <p:cBhvr>
                                        <p:cTn id="43" dur="500" fill="hold"/>
                                        <p:tgtEl>
                                          <p:spTgt spid="58"/>
                                        </p:tgtEl>
                                        <p:attrNameLst>
                                          <p:attrName>ppt_w</p:attrName>
                                        </p:attrNameLst>
                                      </p:cBhvr>
                                      <p:tavLst>
                                        <p:tav tm="0">
                                          <p:val>
                                            <p:fltVal val="0"/>
                                          </p:val>
                                        </p:tav>
                                        <p:tav tm="100000">
                                          <p:val>
                                            <p:strVal val="#ppt_w"/>
                                          </p:val>
                                        </p:tav>
                                      </p:tavLst>
                                    </p:anim>
                                    <p:anim calcmode="lin" valueType="num">
                                      <p:cBhvr>
                                        <p:cTn id="44" dur="500" fill="hold"/>
                                        <p:tgtEl>
                                          <p:spTgt spid="58"/>
                                        </p:tgtEl>
                                        <p:attrNameLst>
                                          <p:attrName>ppt_h</p:attrName>
                                        </p:attrNameLst>
                                      </p:cBhvr>
                                      <p:tavLst>
                                        <p:tav tm="0">
                                          <p:val>
                                            <p:fltVal val="0"/>
                                          </p:val>
                                        </p:tav>
                                        <p:tav tm="100000">
                                          <p:val>
                                            <p:strVal val="#ppt_h"/>
                                          </p:val>
                                        </p:tav>
                                      </p:tavLst>
                                    </p:anim>
                                  </p:childTnLst>
                                </p:cTn>
                              </p:par>
                              <p:par>
                                <p:cTn id="45" presetID="47"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750"/>
                                        <p:tgtEl>
                                          <p:spTgt spid="3"/>
                                        </p:tgtEl>
                                      </p:cBhvr>
                                    </p:animEffect>
                                    <p:anim calcmode="lin" valueType="num">
                                      <p:cBhvr>
                                        <p:cTn id="48" dur="750" fill="hold"/>
                                        <p:tgtEl>
                                          <p:spTgt spid="3"/>
                                        </p:tgtEl>
                                        <p:attrNameLst>
                                          <p:attrName>ppt_x</p:attrName>
                                        </p:attrNameLst>
                                      </p:cBhvr>
                                      <p:tavLst>
                                        <p:tav tm="0">
                                          <p:val>
                                            <p:strVal val="#ppt_x"/>
                                          </p:val>
                                        </p:tav>
                                        <p:tav tm="100000">
                                          <p:val>
                                            <p:strVal val="#ppt_x"/>
                                          </p:val>
                                        </p:tav>
                                      </p:tavLst>
                                    </p:anim>
                                    <p:anim calcmode="lin" valueType="num">
                                      <p:cBhvr>
                                        <p:cTn id="49"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0" y="3543300"/>
            <a:ext cx="12192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354240" y="238579"/>
            <a:ext cx="483870" cy="476250"/>
            <a:chOff x="4267200" y="1409700"/>
            <a:chExt cx="483870" cy="476250"/>
          </a:xfrm>
        </p:grpSpPr>
        <p:sp>
          <p:nvSpPr>
            <p:cNvPr id="4" name="矩形 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eaLnBrk="1" hangingPunct="1">
              <a:lnSpc>
                <a:spcPct val="100000"/>
              </a:lnSpc>
              <a:spcBef>
                <a:spcPct val="0"/>
              </a:spcBef>
              <a:buFontTx/>
              <a:buNone/>
            </a:pPr>
            <a:r>
              <a:rPr lang="zh-CN" altLang="en-US" sz="2400" b="1" dirty="0" smtClean="0">
                <a:solidFill>
                  <a:schemeClr val="tx1">
                    <a:lumMod val="75000"/>
                    <a:lumOff val="25000"/>
                  </a:schemeClr>
                </a:solidFill>
                <a:latin typeface="微软雅黑" panose="020B0503020204020204" pitchFamily="34" charset="-122"/>
                <a:ea typeface="微软雅黑" panose="020B0503020204020204" pitchFamily="34" charset="-122"/>
              </a:rPr>
              <a:t>完成情况</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PROJECT PROGRESS</a:t>
            </a:r>
          </a:p>
        </p:txBody>
      </p:sp>
      <p:grpSp>
        <p:nvGrpSpPr>
          <p:cNvPr id="11" name="组合 10"/>
          <p:cNvGrpSpPr/>
          <p:nvPr/>
        </p:nvGrpSpPr>
        <p:grpSpPr>
          <a:xfrm>
            <a:off x="1482090" y="3401410"/>
            <a:ext cx="283779" cy="283779"/>
            <a:chOff x="1418897" y="3247697"/>
            <a:chExt cx="283779" cy="283779"/>
          </a:xfrm>
        </p:grpSpPr>
        <p:sp>
          <p:nvSpPr>
            <p:cNvPr id="2" name="矩形 1"/>
            <p:cNvSpPr/>
            <p:nvPr/>
          </p:nvSpPr>
          <p:spPr>
            <a:xfrm>
              <a:off x="1418897" y="3247697"/>
              <a:ext cx="283779" cy="283779"/>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1482206" y="3350296"/>
              <a:ext cx="157161" cy="78581"/>
              <a:chOff x="1809750" y="3071813"/>
              <a:chExt cx="223837" cy="111919"/>
            </a:xfrm>
          </p:grpSpPr>
          <p:cxnSp>
            <p:nvCxnSpPr>
              <p:cNvPr id="9" name="直接连接符 8"/>
              <p:cNvCxnSpPr/>
              <p:nvPr/>
            </p:nvCxnSpPr>
            <p:spPr>
              <a:xfrm>
                <a:off x="1809750"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H="1">
                <a:off x="1921668"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grpSp>
        <p:nvGrpSpPr>
          <p:cNvPr id="16" name="组合 15"/>
          <p:cNvGrpSpPr/>
          <p:nvPr/>
        </p:nvGrpSpPr>
        <p:grpSpPr>
          <a:xfrm>
            <a:off x="883750" y="1420585"/>
            <a:ext cx="1480458" cy="1480458"/>
            <a:chOff x="1062297" y="1306285"/>
            <a:chExt cx="1480458" cy="1480458"/>
          </a:xfrm>
        </p:grpSpPr>
        <p:sp>
          <p:nvSpPr>
            <p:cNvPr id="14" name="椭圆 13"/>
            <p:cNvSpPr/>
            <p:nvPr/>
          </p:nvSpPr>
          <p:spPr>
            <a:xfrm>
              <a:off x="1062297" y="1306285"/>
              <a:ext cx="1480458" cy="1480458"/>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151547" y="1395535"/>
              <a:ext cx="1301959" cy="1301959"/>
            </a:xfrm>
            <a:prstGeom prst="ellipse">
              <a:avLst/>
            </a:prstGeom>
            <a:solidFill>
              <a:srgbClr val="42A881">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327"/>
            <p:cNvSpPr>
              <a:spLocks noEditPoints="1"/>
            </p:cNvSpPr>
            <p:nvPr/>
          </p:nvSpPr>
          <p:spPr bwMode="auto">
            <a:xfrm>
              <a:off x="1602274" y="1845280"/>
              <a:ext cx="400504" cy="402468"/>
            </a:xfrm>
            <a:custGeom>
              <a:avLst/>
              <a:gdLst>
                <a:gd name="T0" fmla="*/ 47 w 92"/>
                <a:gd name="T1" fmla="*/ 12 h 92"/>
                <a:gd name="T2" fmla="*/ 44 w 92"/>
                <a:gd name="T3" fmla="*/ 28 h 92"/>
                <a:gd name="T4" fmla="*/ 43 w 92"/>
                <a:gd name="T5" fmla="*/ 12 h 92"/>
                <a:gd name="T6" fmla="*/ 28 w 92"/>
                <a:gd name="T7" fmla="*/ 84 h 92"/>
                <a:gd name="T8" fmla="*/ 61 w 92"/>
                <a:gd name="T9" fmla="*/ 84 h 92"/>
                <a:gd name="T10" fmla="*/ 82 w 92"/>
                <a:gd name="T11" fmla="*/ 43 h 92"/>
                <a:gd name="T12" fmla="*/ 92 w 92"/>
                <a:gd name="T13" fmla="*/ 92 h 92"/>
                <a:gd name="T14" fmla="*/ 22 w 92"/>
                <a:gd name="T15" fmla="*/ 41 h 92"/>
                <a:gd name="T16" fmla="*/ 46 w 92"/>
                <a:gd name="T17" fmla="*/ 75 h 92"/>
                <a:gd name="T18" fmla="*/ 46 w 92"/>
                <a:gd name="T19" fmla="*/ 69 h 92"/>
                <a:gd name="T20" fmla="*/ 6 w 92"/>
                <a:gd name="T21" fmla="*/ 64 h 92"/>
                <a:gd name="T22" fmla="*/ 17 w 92"/>
                <a:gd name="T23" fmla="*/ 67 h 92"/>
                <a:gd name="T24" fmla="*/ 20 w 92"/>
                <a:gd name="T25" fmla="*/ 67 h 92"/>
                <a:gd name="T26" fmla="*/ 17 w 92"/>
                <a:gd name="T27" fmla="*/ 58 h 92"/>
                <a:gd name="T28" fmla="*/ 17 w 92"/>
                <a:gd name="T29" fmla="*/ 54 h 92"/>
                <a:gd name="T30" fmla="*/ 20 w 92"/>
                <a:gd name="T31" fmla="*/ 52 h 92"/>
                <a:gd name="T32" fmla="*/ 12 w 92"/>
                <a:gd name="T33" fmla="*/ 61 h 92"/>
                <a:gd name="T34" fmla="*/ 15 w 92"/>
                <a:gd name="T35" fmla="*/ 61 h 92"/>
                <a:gd name="T36" fmla="*/ 12 w 92"/>
                <a:gd name="T37" fmla="*/ 52 h 92"/>
                <a:gd name="T38" fmla="*/ 12 w 92"/>
                <a:gd name="T39" fmla="*/ 48 h 92"/>
                <a:gd name="T40" fmla="*/ 10 w 92"/>
                <a:gd name="T41" fmla="*/ 64 h 92"/>
                <a:gd name="T42" fmla="*/ 8 w 92"/>
                <a:gd name="T43" fmla="*/ 67 h 92"/>
                <a:gd name="T44" fmla="*/ 10 w 92"/>
                <a:gd name="T45" fmla="*/ 67 h 92"/>
                <a:gd name="T46" fmla="*/ 8 w 92"/>
                <a:gd name="T47" fmla="*/ 58 h 92"/>
                <a:gd name="T48" fmla="*/ 8 w 92"/>
                <a:gd name="T49" fmla="*/ 54 h 92"/>
                <a:gd name="T50" fmla="*/ 6 w 92"/>
                <a:gd name="T51" fmla="*/ 52 h 92"/>
                <a:gd name="T52" fmla="*/ 70 w 92"/>
                <a:gd name="T53" fmla="*/ 62 h 92"/>
                <a:gd name="T54" fmla="*/ 73 w 92"/>
                <a:gd name="T55" fmla="*/ 62 h 92"/>
                <a:gd name="T56" fmla="*/ 70 w 92"/>
                <a:gd name="T57" fmla="*/ 74 h 92"/>
                <a:gd name="T58" fmla="*/ 70 w 92"/>
                <a:gd name="T59" fmla="*/ 69 h 92"/>
                <a:gd name="T60" fmla="*/ 73 w 92"/>
                <a:gd name="T61" fmla="*/ 51 h 92"/>
                <a:gd name="T62" fmla="*/ 75 w 92"/>
                <a:gd name="T63" fmla="*/ 54 h 92"/>
                <a:gd name="T64" fmla="*/ 79 w 92"/>
                <a:gd name="T65" fmla="*/ 54 h 92"/>
                <a:gd name="T66" fmla="*/ 75 w 92"/>
                <a:gd name="T67" fmla="*/ 51 h 92"/>
                <a:gd name="T68" fmla="*/ 75 w 92"/>
                <a:gd name="T69" fmla="*/ 46 h 92"/>
                <a:gd name="T70" fmla="*/ 36 w 92"/>
                <a:gd name="T71" fmla="*/ 75 h 92"/>
                <a:gd name="T72" fmla="*/ 32 w 92"/>
                <a:gd name="T73" fmla="*/ 49 h 92"/>
                <a:gd name="T74" fmla="*/ 36 w 92"/>
                <a:gd name="T75" fmla="*/ 49 h 92"/>
                <a:gd name="T76" fmla="*/ 53 w 92"/>
                <a:gd name="T77" fmla="*/ 55 h 92"/>
                <a:gd name="T78" fmla="*/ 53 w 92"/>
                <a:gd name="T79" fmla="*/ 49 h 92"/>
                <a:gd name="T80" fmla="*/ 50 w 92"/>
                <a:gd name="T81" fmla="*/ 55 h 92"/>
                <a:gd name="T82" fmla="*/ 39 w 92"/>
                <a:gd name="T83" fmla="*/ 49 h 92"/>
                <a:gd name="T84" fmla="*/ 43 w 92"/>
                <a:gd name="T85" fmla="*/ 49 h 92"/>
                <a:gd name="T86" fmla="*/ 32 w 92"/>
                <a:gd name="T87" fmla="*/ 45 h 92"/>
                <a:gd name="T88" fmla="*/ 32 w 92"/>
                <a:gd name="T89" fmla="*/ 39 h 92"/>
                <a:gd name="T90" fmla="*/ 57 w 92"/>
                <a:gd name="T91" fmla="*/ 45 h 92"/>
                <a:gd name="T92" fmla="*/ 46 w 92"/>
                <a:gd name="T93" fmla="*/ 39 h 92"/>
                <a:gd name="T94" fmla="*/ 50 w 92"/>
                <a:gd name="T95" fmla="*/ 39 h 92"/>
                <a:gd name="T96" fmla="*/ 32 w 92"/>
                <a:gd name="T97" fmla="*/ 65 h 92"/>
                <a:gd name="T98" fmla="*/ 32 w 92"/>
                <a:gd name="T99" fmla="*/ 59 h 92"/>
                <a:gd name="T100" fmla="*/ 57 w 92"/>
                <a:gd name="T101" fmla="*/ 6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2" h="92">
                  <a:moveTo>
                    <a:pt x="43" y="0"/>
                  </a:moveTo>
                  <a:cubicBezTo>
                    <a:pt x="47" y="0"/>
                    <a:pt x="47" y="0"/>
                    <a:pt x="47" y="0"/>
                  </a:cubicBezTo>
                  <a:cubicBezTo>
                    <a:pt x="47" y="12"/>
                    <a:pt x="47" y="12"/>
                    <a:pt x="47" y="12"/>
                  </a:cubicBezTo>
                  <a:cubicBezTo>
                    <a:pt x="52" y="19"/>
                    <a:pt x="52" y="19"/>
                    <a:pt x="52" y="19"/>
                  </a:cubicBezTo>
                  <a:cubicBezTo>
                    <a:pt x="60" y="28"/>
                    <a:pt x="60" y="28"/>
                    <a:pt x="60" y="28"/>
                  </a:cubicBezTo>
                  <a:cubicBezTo>
                    <a:pt x="44" y="28"/>
                    <a:pt x="44" y="28"/>
                    <a:pt x="44" y="28"/>
                  </a:cubicBezTo>
                  <a:cubicBezTo>
                    <a:pt x="29" y="28"/>
                    <a:pt x="29" y="28"/>
                    <a:pt x="29" y="28"/>
                  </a:cubicBezTo>
                  <a:cubicBezTo>
                    <a:pt x="37" y="19"/>
                    <a:pt x="37" y="19"/>
                    <a:pt x="37" y="19"/>
                  </a:cubicBezTo>
                  <a:cubicBezTo>
                    <a:pt x="43" y="12"/>
                    <a:pt x="43" y="12"/>
                    <a:pt x="43" y="12"/>
                  </a:cubicBezTo>
                  <a:cubicBezTo>
                    <a:pt x="43" y="0"/>
                    <a:pt x="43" y="0"/>
                    <a:pt x="43" y="0"/>
                  </a:cubicBezTo>
                  <a:close/>
                  <a:moveTo>
                    <a:pt x="22" y="84"/>
                  </a:moveTo>
                  <a:cubicBezTo>
                    <a:pt x="28" y="84"/>
                    <a:pt x="28" y="84"/>
                    <a:pt x="28" y="84"/>
                  </a:cubicBezTo>
                  <a:cubicBezTo>
                    <a:pt x="28" y="32"/>
                    <a:pt x="28" y="32"/>
                    <a:pt x="28" y="32"/>
                  </a:cubicBezTo>
                  <a:cubicBezTo>
                    <a:pt x="61" y="32"/>
                    <a:pt x="61" y="32"/>
                    <a:pt x="61" y="32"/>
                  </a:cubicBezTo>
                  <a:cubicBezTo>
                    <a:pt x="61" y="84"/>
                    <a:pt x="61" y="84"/>
                    <a:pt x="61" y="84"/>
                  </a:cubicBezTo>
                  <a:cubicBezTo>
                    <a:pt x="67" y="84"/>
                    <a:pt x="67" y="84"/>
                    <a:pt x="67" y="84"/>
                  </a:cubicBezTo>
                  <a:cubicBezTo>
                    <a:pt x="67" y="43"/>
                    <a:pt x="67" y="43"/>
                    <a:pt x="67" y="43"/>
                  </a:cubicBezTo>
                  <a:cubicBezTo>
                    <a:pt x="82" y="43"/>
                    <a:pt x="82" y="43"/>
                    <a:pt x="82" y="43"/>
                  </a:cubicBezTo>
                  <a:cubicBezTo>
                    <a:pt x="82" y="84"/>
                    <a:pt x="82" y="84"/>
                    <a:pt x="82" y="84"/>
                  </a:cubicBezTo>
                  <a:cubicBezTo>
                    <a:pt x="92" y="84"/>
                    <a:pt x="92" y="84"/>
                    <a:pt x="92" y="84"/>
                  </a:cubicBezTo>
                  <a:cubicBezTo>
                    <a:pt x="92" y="92"/>
                    <a:pt x="92" y="92"/>
                    <a:pt x="92" y="92"/>
                  </a:cubicBezTo>
                  <a:cubicBezTo>
                    <a:pt x="56" y="92"/>
                    <a:pt x="37" y="92"/>
                    <a:pt x="0" y="92"/>
                  </a:cubicBezTo>
                  <a:cubicBezTo>
                    <a:pt x="0" y="29"/>
                    <a:pt x="0" y="29"/>
                    <a:pt x="0" y="29"/>
                  </a:cubicBezTo>
                  <a:cubicBezTo>
                    <a:pt x="22" y="41"/>
                    <a:pt x="22" y="41"/>
                    <a:pt x="22" y="41"/>
                  </a:cubicBezTo>
                  <a:cubicBezTo>
                    <a:pt x="22" y="84"/>
                    <a:pt x="22" y="84"/>
                    <a:pt x="22" y="84"/>
                  </a:cubicBezTo>
                  <a:close/>
                  <a:moveTo>
                    <a:pt x="46" y="69"/>
                  </a:moveTo>
                  <a:cubicBezTo>
                    <a:pt x="46" y="75"/>
                    <a:pt x="46" y="75"/>
                    <a:pt x="46" y="75"/>
                  </a:cubicBezTo>
                  <a:cubicBezTo>
                    <a:pt x="50" y="75"/>
                    <a:pt x="50" y="75"/>
                    <a:pt x="50" y="75"/>
                  </a:cubicBezTo>
                  <a:cubicBezTo>
                    <a:pt x="50" y="69"/>
                    <a:pt x="50" y="69"/>
                    <a:pt x="50" y="69"/>
                  </a:cubicBezTo>
                  <a:cubicBezTo>
                    <a:pt x="46" y="69"/>
                    <a:pt x="46" y="69"/>
                    <a:pt x="46" y="69"/>
                  </a:cubicBezTo>
                  <a:close/>
                  <a:moveTo>
                    <a:pt x="3" y="61"/>
                  </a:moveTo>
                  <a:cubicBezTo>
                    <a:pt x="3" y="64"/>
                    <a:pt x="3" y="64"/>
                    <a:pt x="3" y="64"/>
                  </a:cubicBezTo>
                  <a:cubicBezTo>
                    <a:pt x="6" y="64"/>
                    <a:pt x="6" y="64"/>
                    <a:pt x="6" y="64"/>
                  </a:cubicBezTo>
                  <a:cubicBezTo>
                    <a:pt x="6" y="61"/>
                    <a:pt x="6" y="61"/>
                    <a:pt x="6" y="61"/>
                  </a:cubicBezTo>
                  <a:cubicBezTo>
                    <a:pt x="3" y="61"/>
                    <a:pt x="3" y="61"/>
                    <a:pt x="3" y="61"/>
                  </a:cubicBezTo>
                  <a:close/>
                  <a:moveTo>
                    <a:pt x="17" y="67"/>
                  </a:moveTo>
                  <a:cubicBezTo>
                    <a:pt x="17" y="70"/>
                    <a:pt x="17" y="70"/>
                    <a:pt x="17" y="70"/>
                  </a:cubicBezTo>
                  <a:cubicBezTo>
                    <a:pt x="20" y="70"/>
                    <a:pt x="20" y="70"/>
                    <a:pt x="20" y="70"/>
                  </a:cubicBezTo>
                  <a:cubicBezTo>
                    <a:pt x="20" y="67"/>
                    <a:pt x="20" y="67"/>
                    <a:pt x="20" y="67"/>
                  </a:cubicBezTo>
                  <a:cubicBezTo>
                    <a:pt x="17" y="67"/>
                    <a:pt x="17" y="67"/>
                    <a:pt x="17" y="67"/>
                  </a:cubicBezTo>
                  <a:close/>
                  <a:moveTo>
                    <a:pt x="17" y="54"/>
                  </a:moveTo>
                  <a:cubicBezTo>
                    <a:pt x="17" y="58"/>
                    <a:pt x="17" y="58"/>
                    <a:pt x="17" y="58"/>
                  </a:cubicBezTo>
                  <a:cubicBezTo>
                    <a:pt x="20" y="58"/>
                    <a:pt x="20" y="58"/>
                    <a:pt x="20" y="58"/>
                  </a:cubicBezTo>
                  <a:cubicBezTo>
                    <a:pt x="20" y="54"/>
                    <a:pt x="20" y="54"/>
                    <a:pt x="20" y="54"/>
                  </a:cubicBezTo>
                  <a:cubicBezTo>
                    <a:pt x="17" y="54"/>
                    <a:pt x="17" y="54"/>
                    <a:pt x="17" y="54"/>
                  </a:cubicBezTo>
                  <a:close/>
                  <a:moveTo>
                    <a:pt x="17" y="48"/>
                  </a:moveTo>
                  <a:cubicBezTo>
                    <a:pt x="17" y="52"/>
                    <a:pt x="17" y="52"/>
                    <a:pt x="17" y="52"/>
                  </a:cubicBezTo>
                  <a:cubicBezTo>
                    <a:pt x="20" y="52"/>
                    <a:pt x="20" y="52"/>
                    <a:pt x="20" y="52"/>
                  </a:cubicBezTo>
                  <a:cubicBezTo>
                    <a:pt x="20" y="48"/>
                    <a:pt x="20" y="48"/>
                    <a:pt x="20" y="48"/>
                  </a:cubicBezTo>
                  <a:cubicBezTo>
                    <a:pt x="17" y="48"/>
                    <a:pt x="17" y="48"/>
                    <a:pt x="17" y="48"/>
                  </a:cubicBezTo>
                  <a:close/>
                  <a:moveTo>
                    <a:pt x="12" y="61"/>
                  </a:moveTo>
                  <a:cubicBezTo>
                    <a:pt x="12" y="64"/>
                    <a:pt x="12" y="64"/>
                    <a:pt x="12" y="64"/>
                  </a:cubicBezTo>
                  <a:cubicBezTo>
                    <a:pt x="15" y="64"/>
                    <a:pt x="15" y="64"/>
                    <a:pt x="15" y="64"/>
                  </a:cubicBezTo>
                  <a:cubicBezTo>
                    <a:pt x="15" y="61"/>
                    <a:pt x="15" y="61"/>
                    <a:pt x="15" y="61"/>
                  </a:cubicBezTo>
                  <a:cubicBezTo>
                    <a:pt x="12" y="61"/>
                    <a:pt x="12" y="61"/>
                    <a:pt x="12" y="61"/>
                  </a:cubicBezTo>
                  <a:close/>
                  <a:moveTo>
                    <a:pt x="12" y="48"/>
                  </a:moveTo>
                  <a:cubicBezTo>
                    <a:pt x="12" y="52"/>
                    <a:pt x="12" y="52"/>
                    <a:pt x="12" y="52"/>
                  </a:cubicBezTo>
                  <a:cubicBezTo>
                    <a:pt x="15" y="52"/>
                    <a:pt x="15" y="52"/>
                    <a:pt x="15" y="52"/>
                  </a:cubicBezTo>
                  <a:cubicBezTo>
                    <a:pt x="15" y="48"/>
                    <a:pt x="15" y="48"/>
                    <a:pt x="15" y="48"/>
                  </a:cubicBezTo>
                  <a:cubicBezTo>
                    <a:pt x="12" y="48"/>
                    <a:pt x="12" y="48"/>
                    <a:pt x="12" y="48"/>
                  </a:cubicBezTo>
                  <a:close/>
                  <a:moveTo>
                    <a:pt x="8" y="61"/>
                  </a:moveTo>
                  <a:cubicBezTo>
                    <a:pt x="8" y="64"/>
                    <a:pt x="8" y="64"/>
                    <a:pt x="8" y="64"/>
                  </a:cubicBezTo>
                  <a:cubicBezTo>
                    <a:pt x="10" y="64"/>
                    <a:pt x="10" y="64"/>
                    <a:pt x="10" y="64"/>
                  </a:cubicBezTo>
                  <a:cubicBezTo>
                    <a:pt x="10" y="61"/>
                    <a:pt x="10" y="61"/>
                    <a:pt x="10" y="61"/>
                  </a:cubicBezTo>
                  <a:cubicBezTo>
                    <a:pt x="8" y="61"/>
                    <a:pt x="8" y="61"/>
                    <a:pt x="8" y="61"/>
                  </a:cubicBezTo>
                  <a:close/>
                  <a:moveTo>
                    <a:pt x="8" y="67"/>
                  </a:moveTo>
                  <a:cubicBezTo>
                    <a:pt x="8" y="70"/>
                    <a:pt x="8" y="70"/>
                    <a:pt x="8" y="70"/>
                  </a:cubicBezTo>
                  <a:cubicBezTo>
                    <a:pt x="10" y="70"/>
                    <a:pt x="10" y="70"/>
                    <a:pt x="10" y="70"/>
                  </a:cubicBezTo>
                  <a:cubicBezTo>
                    <a:pt x="10" y="67"/>
                    <a:pt x="10" y="67"/>
                    <a:pt x="10" y="67"/>
                  </a:cubicBezTo>
                  <a:cubicBezTo>
                    <a:pt x="8" y="67"/>
                    <a:pt x="8" y="67"/>
                    <a:pt x="8" y="67"/>
                  </a:cubicBezTo>
                  <a:close/>
                  <a:moveTo>
                    <a:pt x="8" y="54"/>
                  </a:moveTo>
                  <a:cubicBezTo>
                    <a:pt x="8" y="58"/>
                    <a:pt x="8" y="58"/>
                    <a:pt x="8" y="58"/>
                  </a:cubicBezTo>
                  <a:cubicBezTo>
                    <a:pt x="10" y="58"/>
                    <a:pt x="10" y="58"/>
                    <a:pt x="10" y="58"/>
                  </a:cubicBezTo>
                  <a:cubicBezTo>
                    <a:pt x="10" y="54"/>
                    <a:pt x="10" y="54"/>
                    <a:pt x="10" y="54"/>
                  </a:cubicBezTo>
                  <a:cubicBezTo>
                    <a:pt x="8" y="54"/>
                    <a:pt x="8" y="54"/>
                    <a:pt x="8" y="54"/>
                  </a:cubicBezTo>
                  <a:close/>
                  <a:moveTo>
                    <a:pt x="3" y="48"/>
                  </a:moveTo>
                  <a:cubicBezTo>
                    <a:pt x="3" y="52"/>
                    <a:pt x="3" y="52"/>
                    <a:pt x="3" y="52"/>
                  </a:cubicBezTo>
                  <a:cubicBezTo>
                    <a:pt x="6" y="52"/>
                    <a:pt x="6" y="52"/>
                    <a:pt x="6" y="52"/>
                  </a:cubicBezTo>
                  <a:cubicBezTo>
                    <a:pt x="6" y="48"/>
                    <a:pt x="6" y="48"/>
                    <a:pt x="6" y="48"/>
                  </a:cubicBezTo>
                  <a:cubicBezTo>
                    <a:pt x="3" y="48"/>
                    <a:pt x="3" y="48"/>
                    <a:pt x="3" y="48"/>
                  </a:cubicBezTo>
                  <a:close/>
                  <a:moveTo>
                    <a:pt x="70" y="62"/>
                  </a:moveTo>
                  <a:cubicBezTo>
                    <a:pt x="70" y="66"/>
                    <a:pt x="70" y="66"/>
                    <a:pt x="70" y="66"/>
                  </a:cubicBezTo>
                  <a:cubicBezTo>
                    <a:pt x="73" y="66"/>
                    <a:pt x="73" y="66"/>
                    <a:pt x="73" y="66"/>
                  </a:cubicBezTo>
                  <a:cubicBezTo>
                    <a:pt x="73" y="62"/>
                    <a:pt x="73" y="62"/>
                    <a:pt x="73" y="62"/>
                  </a:cubicBezTo>
                  <a:cubicBezTo>
                    <a:pt x="70" y="62"/>
                    <a:pt x="70" y="62"/>
                    <a:pt x="70" y="62"/>
                  </a:cubicBezTo>
                  <a:close/>
                  <a:moveTo>
                    <a:pt x="70" y="69"/>
                  </a:moveTo>
                  <a:cubicBezTo>
                    <a:pt x="70" y="74"/>
                    <a:pt x="70" y="74"/>
                    <a:pt x="70" y="74"/>
                  </a:cubicBezTo>
                  <a:cubicBezTo>
                    <a:pt x="73" y="74"/>
                    <a:pt x="73" y="74"/>
                    <a:pt x="73" y="74"/>
                  </a:cubicBezTo>
                  <a:cubicBezTo>
                    <a:pt x="73" y="69"/>
                    <a:pt x="73" y="69"/>
                    <a:pt x="73" y="69"/>
                  </a:cubicBezTo>
                  <a:cubicBezTo>
                    <a:pt x="70" y="69"/>
                    <a:pt x="70" y="69"/>
                    <a:pt x="70" y="69"/>
                  </a:cubicBezTo>
                  <a:close/>
                  <a:moveTo>
                    <a:pt x="70" y="46"/>
                  </a:moveTo>
                  <a:cubicBezTo>
                    <a:pt x="70" y="51"/>
                    <a:pt x="70" y="51"/>
                    <a:pt x="70" y="51"/>
                  </a:cubicBezTo>
                  <a:cubicBezTo>
                    <a:pt x="73" y="51"/>
                    <a:pt x="73" y="51"/>
                    <a:pt x="73" y="51"/>
                  </a:cubicBezTo>
                  <a:cubicBezTo>
                    <a:pt x="73" y="46"/>
                    <a:pt x="73" y="46"/>
                    <a:pt x="73" y="46"/>
                  </a:cubicBezTo>
                  <a:cubicBezTo>
                    <a:pt x="70" y="46"/>
                    <a:pt x="70" y="46"/>
                    <a:pt x="70" y="46"/>
                  </a:cubicBezTo>
                  <a:close/>
                  <a:moveTo>
                    <a:pt x="75" y="54"/>
                  </a:moveTo>
                  <a:cubicBezTo>
                    <a:pt x="75" y="58"/>
                    <a:pt x="75" y="58"/>
                    <a:pt x="75" y="58"/>
                  </a:cubicBezTo>
                  <a:cubicBezTo>
                    <a:pt x="79" y="58"/>
                    <a:pt x="79" y="58"/>
                    <a:pt x="79" y="58"/>
                  </a:cubicBezTo>
                  <a:cubicBezTo>
                    <a:pt x="79" y="54"/>
                    <a:pt x="79" y="54"/>
                    <a:pt x="79" y="54"/>
                  </a:cubicBezTo>
                  <a:cubicBezTo>
                    <a:pt x="75" y="54"/>
                    <a:pt x="75" y="54"/>
                    <a:pt x="75" y="54"/>
                  </a:cubicBezTo>
                  <a:close/>
                  <a:moveTo>
                    <a:pt x="75" y="46"/>
                  </a:moveTo>
                  <a:cubicBezTo>
                    <a:pt x="75" y="51"/>
                    <a:pt x="75" y="51"/>
                    <a:pt x="75" y="51"/>
                  </a:cubicBezTo>
                  <a:cubicBezTo>
                    <a:pt x="79" y="51"/>
                    <a:pt x="79" y="51"/>
                    <a:pt x="79" y="51"/>
                  </a:cubicBezTo>
                  <a:cubicBezTo>
                    <a:pt x="79" y="46"/>
                    <a:pt x="79" y="46"/>
                    <a:pt x="79" y="46"/>
                  </a:cubicBezTo>
                  <a:cubicBezTo>
                    <a:pt x="75" y="46"/>
                    <a:pt x="75" y="46"/>
                    <a:pt x="75" y="46"/>
                  </a:cubicBezTo>
                  <a:close/>
                  <a:moveTo>
                    <a:pt x="32" y="69"/>
                  </a:moveTo>
                  <a:cubicBezTo>
                    <a:pt x="32" y="75"/>
                    <a:pt x="32" y="75"/>
                    <a:pt x="32" y="75"/>
                  </a:cubicBezTo>
                  <a:cubicBezTo>
                    <a:pt x="36" y="75"/>
                    <a:pt x="36" y="75"/>
                    <a:pt x="36" y="75"/>
                  </a:cubicBezTo>
                  <a:cubicBezTo>
                    <a:pt x="36" y="69"/>
                    <a:pt x="36" y="69"/>
                    <a:pt x="36" y="69"/>
                  </a:cubicBezTo>
                  <a:cubicBezTo>
                    <a:pt x="32" y="69"/>
                    <a:pt x="32" y="69"/>
                    <a:pt x="32" y="69"/>
                  </a:cubicBezTo>
                  <a:close/>
                  <a:moveTo>
                    <a:pt x="32" y="49"/>
                  </a:moveTo>
                  <a:cubicBezTo>
                    <a:pt x="32" y="55"/>
                    <a:pt x="32" y="55"/>
                    <a:pt x="32" y="55"/>
                  </a:cubicBezTo>
                  <a:cubicBezTo>
                    <a:pt x="36" y="55"/>
                    <a:pt x="36" y="55"/>
                    <a:pt x="36" y="55"/>
                  </a:cubicBezTo>
                  <a:cubicBezTo>
                    <a:pt x="36" y="49"/>
                    <a:pt x="36" y="49"/>
                    <a:pt x="36" y="49"/>
                  </a:cubicBezTo>
                  <a:cubicBezTo>
                    <a:pt x="32" y="49"/>
                    <a:pt x="32" y="49"/>
                    <a:pt x="32" y="49"/>
                  </a:cubicBezTo>
                  <a:close/>
                  <a:moveTo>
                    <a:pt x="53" y="49"/>
                  </a:moveTo>
                  <a:cubicBezTo>
                    <a:pt x="53" y="55"/>
                    <a:pt x="53" y="55"/>
                    <a:pt x="53" y="55"/>
                  </a:cubicBezTo>
                  <a:cubicBezTo>
                    <a:pt x="57" y="55"/>
                    <a:pt x="57" y="55"/>
                    <a:pt x="57" y="55"/>
                  </a:cubicBezTo>
                  <a:cubicBezTo>
                    <a:pt x="57" y="49"/>
                    <a:pt x="57" y="49"/>
                    <a:pt x="57" y="49"/>
                  </a:cubicBezTo>
                  <a:cubicBezTo>
                    <a:pt x="53" y="49"/>
                    <a:pt x="53" y="49"/>
                    <a:pt x="53" y="49"/>
                  </a:cubicBezTo>
                  <a:close/>
                  <a:moveTo>
                    <a:pt x="46" y="49"/>
                  </a:moveTo>
                  <a:cubicBezTo>
                    <a:pt x="46" y="55"/>
                    <a:pt x="46" y="55"/>
                    <a:pt x="46" y="55"/>
                  </a:cubicBezTo>
                  <a:cubicBezTo>
                    <a:pt x="50" y="55"/>
                    <a:pt x="50" y="55"/>
                    <a:pt x="50" y="55"/>
                  </a:cubicBezTo>
                  <a:cubicBezTo>
                    <a:pt x="50" y="49"/>
                    <a:pt x="50" y="49"/>
                    <a:pt x="50" y="49"/>
                  </a:cubicBezTo>
                  <a:cubicBezTo>
                    <a:pt x="46" y="49"/>
                    <a:pt x="46" y="49"/>
                    <a:pt x="46" y="49"/>
                  </a:cubicBezTo>
                  <a:close/>
                  <a:moveTo>
                    <a:pt x="39" y="49"/>
                  </a:moveTo>
                  <a:cubicBezTo>
                    <a:pt x="39" y="55"/>
                    <a:pt x="39" y="55"/>
                    <a:pt x="39" y="55"/>
                  </a:cubicBezTo>
                  <a:cubicBezTo>
                    <a:pt x="43" y="55"/>
                    <a:pt x="43" y="55"/>
                    <a:pt x="43" y="55"/>
                  </a:cubicBezTo>
                  <a:cubicBezTo>
                    <a:pt x="43" y="49"/>
                    <a:pt x="43" y="49"/>
                    <a:pt x="43" y="49"/>
                  </a:cubicBezTo>
                  <a:cubicBezTo>
                    <a:pt x="39" y="49"/>
                    <a:pt x="39" y="49"/>
                    <a:pt x="39" y="49"/>
                  </a:cubicBezTo>
                  <a:close/>
                  <a:moveTo>
                    <a:pt x="32" y="39"/>
                  </a:moveTo>
                  <a:cubicBezTo>
                    <a:pt x="32" y="45"/>
                    <a:pt x="32" y="45"/>
                    <a:pt x="32" y="45"/>
                  </a:cubicBezTo>
                  <a:cubicBezTo>
                    <a:pt x="36" y="45"/>
                    <a:pt x="36" y="45"/>
                    <a:pt x="36" y="45"/>
                  </a:cubicBezTo>
                  <a:cubicBezTo>
                    <a:pt x="36" y="39"/>
                    <a:pt x="36" y="39"/>
                    <a:pt x="36" y="39"/>
                  </a:cubicBezTo>
                  <a:cubicBezTo>
                    <a:pt x="32" y="39"/>
                    <a:pt x="32" y="39"/>
                    <a:pt x="32" y="39"/>
                  </a:cubicBezTo>
                  <a:close/>
                  <a:moveTo>
                    <a:pt x="53" y="39"/>
                  </a:moveTo>
                  <a:cubicBezTo>
                    <a:pt x="53" y="45"/>
                    <a:pt x="53" y="45"/>
                    <a:pt x="53" y="45"/>
                  </a:cubicBezTo>
                  <a:cubicBezTo>
                    <a:pt x="57" y="45"/>
                    <a:pt x="57" y="45"/>
                    <a:pt x="57" y="45"/>
                  </a:cubicBezTo>
                  <a:cubicBezTo>
                    <a:pt x="57" y="39"/>
                    <a:pt x="57" y="39"/>
                    <a:pt x="57" y="39"/>
                  </a:cubicBezTo>
                  <a:cubicBezTo>
                    <a:pt x="53" y="39"/>
                    <a:pt x="53" y="39"/>
                    <a:pt x="53" y="39"/>
                  </a:cubicBezTo>
                  <a:close/>
                  <a:moveTo>
                    <a:pt x="46" y="39"/>
                  </a:moveTo>
                  <a:cubicBezTo>
                    <a:pt x="46" y="45"/>
                    <a:pt x="46" y="45"/>
                    <a:pt x="46" y="45"/>
                  </a:cubicBezTo>
                  <a:cubicBezTo>
                    <a:pt x="50" y="45"/>
                    <a:pt x="50" y="45"/>
                    <a:pt x="50" y="45"/>
                  </a:cubicBezTo>
                  <a:cubicBezTo>
                    <a:pt x="50" y="39"/>
                    <a:pt x="50" y="39"/>
                    <a:pt x="50" y="39"/>
                  </a:cubicBezTo>
                  <a:cubicBezTo>
                    <a:pt x="46" y="39"/>
                    <a:pt x="46" y="39"/>
                    <a:pt x="46" y="39"/>
                  </a:cubicBezTo>
                  <a:close/>
                  <a:moveTo>
                    <a:pt x="32" y="59"/>
                  </a:moveTo>
                  <a:cubicBezTo>
                    <a:pt x="32" y="65"/>
                    <a:pt x="32" y="65"/>
                    <a:pt x="32" y="65"/>
                  </a:cubicBezTo>
                  <a:cubicBezTo>
                    <a:pt x="36" y="65"/>
                    <a:pt x="36" y="65"/>
                    <a:pt x="36" y="65"/>
                  </a:cubicBezTo>
                  <a:cubicBezTo>
                    <a:pt x="36" y="59"/>
                    <a:pt x="36" y="59"/>
                    <a:pt x="36" y="59"/>
                  </a:cubicBezTo>
                  <a:cubicBezTo>
                    <a:pt x="32" y="59"/>
                    <a:pt x="32" y="59"/>
                    <a:pt x="32" y="59"/>
                  </a:cubicBezTo>
                  <a:close/>
                  <a:moveTo>
                    <a:pt x="53" y="59"/>
                  </a:moveTo>
                  <a:cubicBezTo>
                    <a:pt x="53" y="65"/>
                    <a:pt x="53" y="65"/>
                    <a:pt x="53" y="65"/>
                  </a:cubicBezTo>
                  <a:cubicBezTo>
                    <a:pt x="57" y="65"/>
                    <a:pt x="57" y="65"/>
                    <a:pt x="57" y="65"/>
                  </a:cubicBezTo>
                  <a:cubicBezTo>
                    <a:pt x="57" y="59"/>
                    <a:pt x="57" y="59"/>
                    <a:pt x="57" y="59"/>
                  </a:cubicBezTo>
                  <a:lnTo>
                    <a:pt x="53" y="59"/>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12" name="文本框 11"/>
          <p:cNvSpPr txBox="1"/>
          <p:nvPr/>
        </p:nvSpPr>
        <p:spPr>
          <a:xfrm>
            <a:off x="208665" y="3788665"/>
            <a:ext cx="2822110" cy="1631216"/>
          </a:xfrm>
          <a:prstGeom prst="rect">
            <a:avLst/>
          </a:prstGeom>
          <a:noFill/>
        </p:spPr>
        <p:txBody>
          <a:bodyPr wrap="square" rtlCol="0">
            <a:spAutoFit/>
          </a:bodyPr>
          <a:lstStyle/>
          <a:p>
            <a:pPr algn="ctr"/>
            <a:r>
              <a:rPr lang="en-US" altLang="zh-CN" sz="2000" b="1" dirty="0" smtClean="0">
                <a:solidFill>
                  <a:srgbClr val="42A881"/>
                </a:solidFill>
                <a:latin typeface="Arial" panose="020B0604020202020204" pitchFamily="34" charset="0"/>
                <a:cs typeface="Arial" panose="020B0604020202020204" pitchFamily="34" charset="0"/>
              </a:rPr>
              <a:t>2017/1/12</a:t>
            </a:r>
            <a:r>
              <a:rPr lang="zh-CN" altLang="en-US" sz="2000" b="1" dirty="0" smtClean="0">
                <a:solidFill>
                  <a:srgbClr val="42A881"/>
                </a:solidFill>
                <a:latin typeface="Arial" panose="020B0604020202020204" pitchFamily="34" charset="0"/>
                <a:cs typeface="Arial" panose="020B0604020202020204" pitchFamily="34" charset="0"/>
              </a:rPr>
              <a:t>下午</a:t>
            </a:r>
            <a:r>
              <a:rPr lang="en-US" altLang="zh-CN" sz="2000" b="1" dirty="0" smtClean="0">
                <a:solidFill>
                  <a:srgbClr val="42A881"/>
                </a:solidFill>
                <a:latin typeface="Arial" panose="020B0604020202020204" pitchFamily="34" charset="0"/>
                <a:cs typeface="Arial" panose="020B0604020202020204" pitchFamily="34" charset="0"/>
              </a:rPr>
              <a:t>14</a:t>
            </a:r>
            <a:r>
              <a:rPr lang="en-US" altLang="zh-CN" sz="2000" b="1" dirty="0" smtClean="0">
                <a:solidFill>
                  <a:srgbClr val="42A881"/>
                </a:solidFill>
                <a:latin typeface="Arial" panose="020B0604020202020204" pitchFamily="34" charset="0"/>
                <a:cs typeface="Arial" panose="020B0604020202020204" pitchFamily="34" charset="0"/>
              </a:rPr>
              <a:t>:00-15:00</a:t>
            </a:r>
            <a:r>
              <a:rPr lang="zh-CN" altLang="en-US" sz="2000" b="1" dirty="0" smtClean="0">
                <a:solidFill>
                  <a:srgbClr val="42A881"/>
                </a:solidFill>
                <a:latin typeface="Arial" panose="020B0604020202020204" pitchFamily="34" charset="0"/>
                <a:cs typeface="Arial" panose="020B0604020202020204" pitchFamily="34" charset="0"/>
              </a:rPr>
              <a:t>进行了第一次需求响应试点（冬季），参与楼宇</a:t>
            </a:r>
            <a:r>
              <a:rPr lang="en-US" altLang="zh-CN" sz="2000" b="1" dirty="0" smtClean="0">
                <a:solidFill>
                  <a:srgbClr val="42A881"/>
                </a:solidFill>
                <a:latin typeface="Arial" panose="020B0604020202020204" pitchFamily="34" charset="0"/>
                <a:cs typeface="Arial" panose="020B0604020202020204" pitchFamily="34" charset="0"/>
              </a:rPr>
              <a:t>50</a:t>
            </a:r>
            <a:r>
              <a:rPr lang="zh-CN" altLang="en-US" sz="2000" b="1" dirty="0" smtClean="0">
                <a:solidFill>
                  <a:srgbClr val="42A881"/>
                </a:solidFill>
                <a:latin typeface="Arial" panose="020B0604020202020204" pitchFamily="34" charset="0"/>
                <a:cs typeface="Arial" panose="020B0604020202020204" pitchFamily="34" charset="0"/>
              </a:rPr>
              <a:t>幢，响应负荷削减</a:t>
            </a:r>
            <a:r>
              <a:rPr lang="en-US" altLang="zh-CN" sz="2000" b="1" dirty="0" smtClean="0">
                <a:solidFill>
                  <a:srgbClr val="42A881"/>
                </a:solidFill>
                <a:latin typeface="Arial" panose="020B0604020202020204" pitchFamily="34" charset="0"/>
                <a:cs typeface="Arial" panose="020B0604020202020204" pitchFamily="34" charset="0"/>
              </a:rPr>
              <a:t>10MW</a:t>
            </a:r>
            <a:endParaRPr lang="zh-CN" altLang="en-US" sz="2000" b="1" dirty="0">
              <a:solidFill>
                <a:srgbClr val="42A881"/>
              </a:solidFill>
              <a:latin typeface="Arial" panose="020B0604020202020204" pitchFamily="34" charset="0"/>
              <a:cs typeface="Arial" panose="020B0604020202020204" pitchFamily="34" charset="0"/>
            </a:endParaRPr>
          </a:p>
        </p:txBody>
      </p:sp>
      <p:grpSp>
        <p:nvGrpSpPr>
          <p:cNvPr id="30" name="组合 29"/>
          <p:cNvGrpSpPr/>
          <p:nvPr/>
        </p:nvGrpSpPr>
        <p:grpSpPr>
          <a:xfrm flipV="1">
            <a:off x="4463437" y="3401410"/>
            <a:ext cx="283779" cy="283779"/>
            <a:chOff x="1418897" y="3247697"/>
            <a:chExt cx="283779" cy="283779"/>
          </a:xfrm>
        </p:grpSpPr>
        <p:sp>
          <p:nvSpPr>
            <p:cNvPr id="39" name="矩形 38"/>
            <p:cNvSpPr/>
            <p:nvPr/>
          </p:nvSpPr>
          <p:spPr>
            <a:xfrm>
              <a:off x="1418897" y="3247697"/>
              <a:ext cx="283779" cy="283779"/>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 name="组合 39"/>
            <p:cNvGrpSpPr/>
            <p:nvPr/>
          </p:nvGrpSpPr>
          <p:grpSpPr>
            <a:xfrm>
              <a:off x="1482206" y="3350296"/>
              <a:ext cx="157161" cy="78581"/>
              <a:chOff x="1809750" y="3071813"/>
              <a:chExt cx="223837" cy="111919"/>
            </a:xfrm>
          </p:grpSpPr>
          <p:cxnSp>
            <p:nvCxnSpPr>
              <p:cNvPr id="41" name="直接连接符 40"/>
              <p:cNvCxnSpPr/>
              <p:nvPr/>
            </p:nvCxnSpPr>
            <p:spPr>
              <a:xfrm>
                <a:off x="1809750"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1921668"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sp>
        <p:nvSpPr>
          <p:cNvPr id="33" name="文本框 32"/>
          <p:cNvSpPr txBox="1"/>
          <p:nvPr/>
        </p:nvSpPr>
        <p:spPr>
          <a:xfrm>
            <a:off x="3030775" y="1480769"/>
            <a:ext cx="3081223" cy="2800767"/>
          </a:xfrm>
          <a:prstGeom prst="rect">
            <a:avLst/>
          </a:prstGeom>
          <a:noFill/>
        </p:spPr>
        <p:txBody>
          <a:bodyPr wrap="square" rtlCol="0">
            <a:spAutoFit/>
          </a:bodyPr>
          <a:lstStyle/>
          <a:p>
            <a:pPr algn="ctr"/>
            <a:r>
              <a:rPr lang="en-US" altLang="zh-CN" sz="2000" b="1" dirty="0" smtClean="0">
                <a:solidFill>
                  <a:srgbClr val="42A881"/>
                </a:solidFill>
                <a:latin typeface="Arial" panose="020B0604020202020204" pitchFamily="34" charset="0"/>
                <a:cs typeface="Arial" panose="020B0604020202020204" pitchFamily="34" charset="0"/>
              </a:rPr>
              <a:t>2017/3/21</a:t>
            </a:r>
            <a:r>
              <a:rPr lang="zh-CN" altLang="en-US" sz="2000" b="1" dirty="0" smtClean="0">
                <a:solidFill>
                  <a:srgbClr val="42A881"/>
                </a:solidFill>
                <a:latin typeface="Arial" panose="020B0604020202020204" pitchFamily="34" charset="0"/>
                <a:cs typeface="Arial" panose="020B0604020202020204" pitchFamily="34" charset="0"/>
              </a:rPr>
              <a:t>下午</a:t>
            </a:r>
            <a:r>
              <a:rPr lang="en-US" altLang="zh-CN" sz="2000" b="1" dirty="0">
                <a:solidFill>
                  <a:srgbClr val="42A881"/>
                </a:solidFill>
                <a:latin typeface="Arial" panose="020B0604020202020204" pitchFamily="34" charset="0"/>
                <a:cs typeface="Arial" panose="020B0604020202020204" pitchFamily="34" charset="0"/>
              </a:rPr>
              <a:t>14:00-15:00</a:t>
            </a:r>
            <a:r>
              <a:rPr lang="zh-CN" altLang="en-US" sz="2000" b="1" dirty="0">
                <a:solidFill>
                  <a:srgbClr val="42A881"/>
                </a:solidFill>
                <a:latin typeface="Arial" panose="020B0604020202020204" pitchFamily="34" charset="0"/>
                <a:cs typeface="Arial" panose="020B0604020202020204" pitchFamily="34" charset="0"/>
              </a:rPr>
              <a:t>进行了</a:t>
            </a:r>
            <a:r>
              <a:rPr lang="zh-CN" altLang="en-US" sz="2000" b="1" dirty="0" smtClean="0">
                <a:solidFill>
                  <a:srgbClr val="42A881"/>
                </a:solidFill>
                <a:latin typeface="Arial" panose="020B0604020202020204" pitchFamily="34" charset="0"/>
                <a:cs typeface="Arial" panose="020B0604020202020204" pitchFamily="34" charset="0"/>
              </a:rPr>
              <a:t>第二次</a:t>
            </a:r>
            <a:r>
              <a:rPr lang="zh-CN" altLang="en-US" sz="2000" b="1" dirty="0">
                <a:solidFill>
                  <a:srgbClr val="42A881"/>
                </a:solidFill>
                <a:latin typeface="Arial" panose="020B0604020202020204" pitchFamily="34" charset="0"/>
                <a:cs typeface="Arial" panose="020B0604020202020204" pitchFamily="34" charset="0"/>
              </a:rPr>
              <a:t>需求响应</a:t>
            </a:r>
            <a:r>
              <a:rPr lang="zh-CN" altLang="en-US" sz="2000" b="1" dirty="0" smtClean="0">
                <a:solidFill>
                  <a:srgbClr val="42A881"/>
                </a:solidFill>
                <a:latin typeface="Arial" panose="020B0604020202020204" pitchFamily="34" charset="0"/>
                <a:cs typeface="Arial" panose="020B0604020202020204" pitchFamily="34" charset="0"/>
              </a:rPr>
              <a:t>试点（过渡季），</a:t>
            </a:r>
            <a:r>
              <a:rPr lang="zh-CN" altLang="en-US" sz="2000" b="1" dirty="0">
                <a:solidFill>
                  <a:srgbClr val="42A881"/>
                </a:solidFill>
                <a:latin typeface="Arial" panose="020B0604020202020204" pitchFamily="34" charset="0"/>
                <a:cs typeface="Arial" panose="020B0604020202020204" pitchFamily="34" charset="0"/>
              </a:rPr>
              <a:t>并实施了一幢自动需求响应试点</a:t>
            </a:r>
            <a:r>
              <a:rPr lang="zh-CN" altLang="en-US" sz="2000" b="1" dirty="0" smtClean="0">
                <a:solidFill>
                  <a:srgbClr val="42A881"/>
                </a:solidFill>
                <a:latin typeface="Arial" panose="020B0604020202020204" pitchFamily="34" charset="0"/>
                <a:cs typeface="Arial" panose="020B0604020202020204" pitchFamily="34" charset="0"/>
              </a:rPr>
              <a:t>楼宇，参与楼宇</a:t>
            </a:r>
            <a:r>
              <a:rPr lang="en-US" altLang="zh-CN" sz="2000" b="1" dirty="0" smtClean="0">
                <a:solidFill>
                  <a:srgbClr val="42A881"/>
                </a:solidFill>
                <a:latin typeface="Arial" panose="020B0604020202020204" pitchFamily="34" charset="0"/>
                <a:cs typeface="Arial" panose="020B0604020202020204" pitchFamily="34" charset="0"/>
              </a:rPr>
              <a:t>48</a:t>
            </a:r>
            <a:r>
              <a:rPr lang="zh-CN" altLang="en-US" sz="2000" b="1" dirty="0" smtClean="0">
                <a:solidFill>
                  <a:srgbClr val="42A881"/>
                </a:solidFill>
                <a:latin typeface="Arial" panose="020B0604020202020204" pitchFamily="34" charset="0"/>
                <a:cs typeface="Arial" panose="020B0604020202020204" pitchFamily="34" charset="0"/>
              </a:rPr>
              <a:t>幢，响应负荷</a:t>
            </a:r>
            <a:r>
              <a:rPr lang="zh-CN" altLang="en-US" sz="2000" b="1" dirty="0">
                <a:solidFill>
                  <a:srgbClr val="42A881"/>
                </a:solidFill>
                <a:latin typeface="Arial" panose="020B0604020202020204" pitchFamily="34" charset="0"/>
                <a:cs typeface="Arial" panose="020B0604020202020204" pitchFamily="34" charset="0"/>
              </a:rPr>
              <a:t>削减</a:t>
            </a:r>
            <a:r>
              <a:rPr lang="en-US" altLang="zh-CN" sz="2000" b="1" dirty="0" smtClean="0">
                <a:solidFill>
                  <a:srgbClr val="42A881"/>
                </a:solidFill>
                <a:latin typeface="Arial" panose="020B0604020202020204" pitchFamily="34" charset="0"/>
                <a:cs typeface="Arial" panose="020B0604020202020204" pitchFamily="34" charset="0"/>
              </a:rPr>
              <a:t>5MW</a:t>
            </a:r>
            <a:endParaRPr lang="zh-CN" altLang="en-US" sz="2000" b="1" dirty="0">
              <a:solidFill>
                <a:srgbClr val="42A881"/>
              </a:solidFill>
              <a:latin typeface="Arial" panose="020B0604020202020204" pitchFamily="34" charset="0"/>
              <a:cs typeface="Arial" panose="020B0604020202020204" pitchFamily="34" charset="0"/>
            </a:endParaRPr>
          </a:p>
          <a:p>
            <a:pPr algn="ctr"/>
            <a:endParaRPr lang="zh-CN" altLang="en-US" sz="2800" b="1" dirty="0">
              <a:solidFill>
                <a:srgbClr val="42A881"/>
              </a:solidFill>
              <a:latin typeface="Arial" panose="020B0604020202020204" pitchFamily="34" charset="0"/>
              <a:cs typeface="Arial" panose="020B0604020202020204" pitchFamily="34" charset="0"/>
            </a:endParaRPr>
          </a:p>
          <a:p>
            <a:pPr algn="ctr"/>
            <a:endParaRPr lang="zh-CN" altLang="en-US" sz="2800" b="1" dirty="0">
              <a:solidFill>
                <a:srgbClr val="42A881"/>
              </a:solidFill>
              <a:latin typeface="Arial" panose="020B0604020202020204" pitchFamily="34" charset="0"/>
              <a:cs typeface="Arial" panose="020B0604020202020204" pitchFamily="34" charset="0"/>
            </a:endParaRPr>
          </a:p>
        </p:txBody>
      </p:sp>
      <p:grpSp>
        <p:nvGrpSpPr>
          <p:cNvPr id="44" name="组合 43"/>
          <p:cNvGrpSpPr/>
          <p:nvPr/>
        </p:nvGrpSpPr>
        <p:grpSpPr>
          <a:xfrm>
            <a:off x="7444784" y="3401410"/>
            <a:ext cx="283779" cy="283779"/>
            <a:chOff x="1418897" y="3247697"/>
            <a:chExt cx="283779" cy="283779"/>
          </a:xfrm>
        </p:grpSpPr>
        <p:sp>
          <p:nvSpPr>
            <p:cNvPr id="53" name="矩形 52"/>
            <p:cNvSpPr/>
            <p:nvPr/>
          </p:nvSpPr>
          <p:spPr>
            <a:xfrm>
              <a:off x="1418897" y="3247697"/>
              <a:ext cx="283779" cy="283779"/>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1482206" y="3350296"/>
              <a:ext cx="157161" cy="78581"/>
              <a:chOff x="1809750" y="3071813"/>
              <a:chExt cx="223837" cy="111919"/>
            </a:xfrm>
          </p:grpSpPr>
          <p:cxnSp>
            <p:nvCxnSpPr>
              <p:cNvPr id="55" name="直接连接符 54"/>
              <p:cNvCxnSpPr/>
              <p:nvPr/>
            </p:nvCxnSpPr>
            <p:spPr>
              <a:xfrm>
                <a:off x="1809750"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1921668"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sp>
        <p:nvSpPr>
          <p:cNvPr id="47" name="文本框 46"/>
          <p:cNvSpPr txBox="1"/>
          <p:nvPr/>
        </p:nvSpPr>
        <p:spPr>
          <a:xfrm>
            <a:off x="6376856" y="3880417"/>
            <a:ext cx="2703413" cy="2062103"/>
          </a:xfrm>
          <a:prstGeom prst="rect">
            <a:avLst/>
          </a:prstGeom>
          <a:noFill/>
        </p:spPr>
        <p:txBody>
          <a:bodyPr wrap="square" rtlCol="0">
            <a:spAutoFit/>
          </a:bodyPr>
          <a:lstStyle/>
          <a:p>
            <a:pPr algn="ctr"/>
            <a:r>
              <a:rPr lang="en-US" altLang="zh-CN" sz="2000" b="1" dirty="0" smtClean="0">
                <a:solidFill>
                  <a:srgbClr val="42A881"/>
                </a:solidFill>
                <a:latin typeface="Arial" panose="020B0604020202020204" pitchFamily="34" charset="0"/>
                <a:cs typeface="Arial" panose="020B0604020202020204" pitchFamily="34" charset="0"/>
              </a:rPr>
              <a:t>2017/3/29</a:t>
            </a:r>
            <a:r>
              <a:rPr lang="zh-CN" altLang="en-US" sz="2000" b="1" dirty="0" smtClean="0">
                <a:solidFill>
                  <a:srgbClr val="42A881"/>
                </a:solidFill>
                <a:latin typeface="Arial" panose="020B0604020202020204" pitchFamily="34" charset="0"/>
                <a:cs typeface="Arial" panose="020B0604020202020204" pitchFamily="34" charset="0"/>
              </a:rPr>
              <a:t>下午</a:t>
            </a:r>
            <a:r>
              <a:rPr lang="en-US" altLang="zh-CN" sz="2000" b="1" dirty="0">
                <a:solidFill>
                  <a:srgbClr val="42A881"/>
                </a:solidFill>
                <a:latin typeface="Arial" panose="020B0604020202020204" pitchFamily="34" charset="0"/>
                <a:cs typeface="Arial" panose="020B0604020202020204" pitchFamily="34" charset="0"/>
              </a:rPr>
              <a:t>14:00-15:00</a:t>
            </a:r>
            <a:r>
              <a:rPr lang="zh-CN" altLang="en-US" sz="2000" b="1" dirty="0">
                <a:solidFill>
                  <a:srgbClr val="42A881"/>
                </a:solidFill>
                <a:latin typeface="Arial" panose="020B0604020202020204" pitchFamily="34" charset="0"/>
                <a:cs typeface="Arial" panose="020B0604020202020204" pitchFamily="34" charset="0"/>
              </a:rPr>
              <a:t>进行了</a:t>
            </a:r>
            <a:r>
              <a:rPr lang="zh-CN" altLang="en-US" sz="2000" b="1" dirty="0" smtClean="0">
                <a:solidFill>
                  <a:srgbClr val="42A881"/>
                </a:solidFill>
                <a:latin typeface="Arial" panose="020B0604020202020204" pitchFamily="34" charset="0"/>
                <a:cs typeface="Arial" panose="020B0604020202020204" pitchFamily="34" charset="0"/>
              </a:rPr>
              <a:t>第三次</a:t>
            </a:r>
            <a:r>
              <a:rPr lang="zh-CN" altLang="en-US" sz="2000" b="1" dirty="0">
                <a:solidFill>
                  <a:srgbClr val="42A881"/>
                </a:solidFill>
                <a:latin typeface="Arial" panose="020B0604020202020204" pitchFamily="34" charset="0"/>
                <a:cs typeface="Arial" panose="020B0604020202020204" pitchFamily="34" charset="0"/>
              </a:rPr>
              <a:t>需求响应</a:t>
            </a:r>
            <a:r>
              <a:rPr lang="zh-CN" altLang="en-US" sz="2000" b="1" dirty="0" smtClean="0">
                <a:solidFill>
                  <a:srgbClr val="42A881"/>
                </a:solidFill>
                <a:latin typeface="Arial" panose="020B0604020202020204" pitchFamily="34" charset="0"/>
                <a:cs typeface="Arial" panose="020B0604020202020204" pitchFamily="34" charset="0"/>
              </a:rPr>
              <a:t>试点（过渡季）</a:t>
            </a:r>
            <a:r>
              <a:rPr lang="en-US" altLang="zh-CN" sz="2000" b="1" dirty="0" smtClean="0">
                <a:solidFill>
                  <a:srgbClr val="42A881"/>
                </a:solidFill>
                <a:latin typeface="Arial" panose="020B0604020202020204" pitchFamily="34" charset="0"/>
                <a:cs typeface="Arial" panose="020B0604020202020204" pitchFamily="34" charset="0"/>
              </a:rPr>
              <a:t>,</a:t>
            </a:r>
            <a:r>
              <a:rPr lang="zh-CN" altLang="en-US" sz="2000" b="1" dirty="0" smtClean="0">
                <a:solidFill>
                  <a:srgbClr val="42A881"/>
                </a:solidFill>
                <a:latin typeface="Arial" panose="020B0604020202020204" pitchFamily="34" charset="0"/>
                <a:cs typeface="Arial" panose="020B0604020202020204" pitchFamily="34" charset="0"/>
              </a:rPr>
              <a:t>参与楼宇</a:t>
            </a:r>
            <a:r>
              <a:rPr lang="en-US" altLang="zh-CN" sz="2000" b="1" dirty="0" smtClean="0">
                <a:solidFill>
                  <a:srgbClr val="42A881"/>
                </a:solidFill>
                <a:latin typeface="Arial" panose="020B0604020202020204" pitchFamily="34" charset="0"/>
                <a:cs typeface="Arial" panose="020B0604020202020204" pitchFamily="34" charset="0"/>
              </a:rPr>
              <a:t>50</a:t>
            </a:r>
            <a:r>
              <a:rPr lang="zh-CN" altLang="en-US" sz="2000" b="1" dirty="0" smtClean="0">
                <a:solidFill>
                  <a:srgbClr val="42A881"/>
                </a:solidFill>
                <a:latin typeface="Arial" panose="020B0604020202020204" pitchFamily="34" charset="0"/>
                <a:cs typeface="Arial" panose="020B0604020202020204" pitchFamily="34" charset="0"/>
              </a:rPr>
              <a:t>幢，响应负荷</a:t>
            </a:r>
            <a:r>
              <a:rPr lang="zh-CN" altLang="en-US" sz="2000" b="1" dirty="0">
                <a:solidFill>
                  <a:srgbClr val="42A881"/>
                </a:solidFill>
                <a:latin typeface="Arial" panose="020B0604020202020204" pitchFamily="34" charset="0"/>
                <a:cs typeface="Arial" panose="020B0604020202020204" pitchFamily="34" charset="0"/>
              </a:rPr>
              <a:t>削减</a:t>
            </a:r>
            <a:r>
              <a:rPr lang="en-US" altLang="zh-CN" sz="2000" b="1" dirty="0" smtClean="0">
                <a:solidFill>
                  <a:srgbClr val="42A881"/>
                </a:solidFill>
                <a:latin typeface="Arial" panose="020B0604020202020204" pitchFamily="34" charset="0"/>
                <a:cs typeface="Arial" panose="020B0604020202020204" pitchFamily="34" charset="0"/>
              </a:rPr>
              <a:t>5MW</a:t>
            </a:r>
            <a:endParaRPr lang="zh-CN" altLang="en-US" sz="2000" b="1" dirty="0">
              <a:solidFill>
                <a:srgbClr val="42A881"/>
              </a:solidFill>
              <a:latin typeface="Arial" panose="020B0604020202020204" pitchFamily="34" charset="0"/>
              <a:cs typeface="Arial" panose="020B0604020202020204" pitchFamily="34" charset="0"/>
            </a:endParaRPr>
          </a:p>
          <a:p>
            <a:pPr algn="ctr"/>
            <a:endParaRPr lang="zh-CN" altLang="en-US" sz="2800" b="1" dirty="0">
              <a:solidFill>
                <a:srgbClr val="42A881"/>
              </a:solidFill>
              <a:latin typeface="Arial" panose="020B0604020202020204" pitchFamily="34" charset="0"/>
              <a:cs typeface="Arial" panose="020B0604020202020204" pitchFamily="34" charset="0"/>
            </a:endParaRPr>
          </a:p>
        </p:txBody>
      </p:sp>
      <p:grpSp>
        <p:nvGrpSpPr>
          <p:cNvPr id="58" name="组合 57"/>
          <p:cNvGrpSpPr/>
          <p:nvPr/>
        </p:nvGrpSpPr>
        <p:grpSpPr>
          <a:xfrm flipV="1">
            <a:off x="10426132" y="3401410"/>
            <a:ext cx="283779" cy="283779"/>
            <a:chOff x="1418897" y="3247697"/>
            <a:chExt cx="283779" cy="283779"/>
          </a:xfrm>
        </p:grpSpPr>
        <p:sp>
          <p:nvSpPr>
            <p:cNvPr id="67" name="矩形 66"/>
            <p:cNvSpPr/>
            <p:nvPr/>
          </p:nvSpPr>
          <p:spPr>
            <a:xfrm>
              <a:off x="1418897" y="3247697"/>
              <a:ext cx="283779" cy="283779"/>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482206" y="3350296"/>
              <a:ext cx="157161" cy="78581"/>
              <a:chOff x="1809750" y="3071813"/>
              <a:chExt cx="223837" cy="111919"/>
            </a:xfrm>
          </p:grpSpPr>
          <p:cxnSp>
            <p:nvCxnSpPr>
              <p:cNvPr id="69" name="直接连接符 68"/>
              <p:cNvCxnSpPr/>
              <p:nvPr/>
            </p:nvCxnSpPr>
            <p:spPr>
              <a:xfrm>
                <a:off x="1809750"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1921668"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sp>
        <p:nvSpPr>
          <p:cNvPr id="61" name="文本框 60"/>
          <p:cNvSpPr txBox="1"/>
          <p:nvPr/>
        </p:nvSpPr>
        <p:spPr>
          <a:xfrm>
            <a:off x="9377251" y="2094242"/>
            <a:ext cx="2277559" cy="1323439"/>
          </a:xfrm>
          <a:prstGeom prst="rect">
            <a:avLst/>
          </a:prstGeom>
          <a:noFill/>
        </p:spPr>
        <p:txBody>
          <a:bodyPr wrap="square" rtlCol="0">
            <a:spAutoFit/>
          </a:bodyPr>
          <a:lstStyle/>
          <a:p>
            <a:pPr algn="ctr"/>
            <a:r>
              <a:rPr lang="zh-CN" altLang="en-US" sz="2000" b="1" dirty="0" smtClean="0">
                <a:solidFill>
                  <a:srgbClr val="42A881"/>
                </a:solidFill>
                <a:latin typeface="Arial" panose="020B0604020202020204" pitchFamily="34" charset="0"/>
                <a:cs typeface="Arial" panose="020B0604020202020204" pitchFamily="34" charset="0"/>
              </a:rPr>
              <a:t>每次实施参与楼宇数为</a:t>
            </a:r>
            <a:r>
              <a:rPr lang="en-US" altLang="zh-CN" sz="2000" b="1" dirty="0" smtClean="0">
                <a:solidFill>
                  <a:srgbClr val="42A881"/>
                </a:solidFill>
                <a:latin typeface="Arial" panose="020B0604020202020204" pitchFamily="34" charset="0"/>
                <a:cs typeface="Arial" panose="020B0604020202020204" pitchFamily="34" charset="0"/>
              </a:rPr>
              <a:t>50</a:t>
            </a:r>
            <a:r>
              <a:rPr lang="zh-CN" altLang="en-US" sz="2000" b="1" dirty="0" smtClean="0">
                <a:solidFill>
                  <a:srgbClr val="42A881"/>
                </a:solidFill>
                <a:latin typeface="Arial" panose="020B0604020202020204" pitchFamily="34" charset="0"/>
                <a:cs typeface="Arial" panose="020B0604020202020204" pitchFamily="34" charset="0"/>
              </a:rPr>
              <a:t>幢</a:t>
            </a:r>
            <a:r>
              <a:rPr lang="en-US" altLang="zh-CN" sz="2000" b="1" dirty="0" smtClean="0">
                <a:solidFill>
                  <a:srgbClr val="42A881"/>
                </a:solidFill>
                <a:latin typeface="Arial" panose="020B0604020202020204" pitchFamily="34" charset="0"/>
                <a:cs typeface="Arial" panose="020B0604020202020204" pitchFamily="34" charset="0"/>
              </a:rPr>
              <a:t>/</a:t>
            </a:r>
            <a:r>
              <a:rPr lang="zh-CN" altLang="en-US" sz="2000" b="1" dirty="0" smtClean="0">
                <a:solidFill>
                  <a:srgbClr val="42A881"/>
                </a:solidFill>
                <a:latin typeface="Arial" panose="020B0604020202020204" pitchFamily="34" charset="0"/>
                <a:cs typeface="Arial" panose="020B0604020202020204" pitchFamily="34" charset="0"/>
              </a:rPr>
              <a:t>次。</a:t>
            </a:r>
            <a:r>
              <a:rPr lang="zh-CN" altLang="zh-CN" sz="2000" b="1" dirty="0">
                <a:solidFill>
                  <a:srgbClr val="42A881"/>
                </a:solidFill>
                <a:latin typeface="Arial" panose="020B0604020202020204" pitchFamily="34" charset="0"/>
                <a:cs typeface="Arial" panose="020B0604020202020204" pitchFamily="34" charset="0"/>
              </a:rPr>
              <a:t>项目累计的响应</a:t>
            </a:r>
            <a:r>
              <a:rPr lang="zh-CN" altLang="zh-CN" sz="2000" b="1" dirty="0" smtClean="0">
                <a:solidFill>
                  <a:srgbClr val="42A881"/>
                </a:solidFill>
                <a:latin typeface="Arial" panose="020B0604020202020204" pitchFamily="34" charset="0"/>
                <a:cs typeface="Arial" panose="020B0604020202020204" pitchFamily="34" charset="0"/>
              </a:rPr>
              <a:t>负荷</a:t>
            </a:r>
            <a:r>
              <a:rPr lang="zh-CN" altLang="en-US" sz="2000" b="1" dirty="0">
                <a:solidFill>
                  <a:srgbClr val="42A881"/>
                </a:solidFill>
                <a:latin typeface="Arial" panose="020B0604020202020204" pitchFamily="34" charset="0"/>
                <a:cs typeface="Arial" panose="020B0604020202020204" pitchFamily="34" charset="0"/>
              </a:rPr>
              <a:t>削减</a:t>
            </a:r>
            <a:r>
              <a:rPr lang="zh-CN" altLang="zh-CN" sz="2000" b="1" dirty="0" smtClean="0">
                <a:solidFill>
                  <a:srgbClr val="42A881"/>
                </a:solidFill>
                <a:latin typeface="Arial" panose="020B0604020202020204" pitchFamily="34" charset="0"/>
                <a:cs typeface="Arial" panose="020B0604020202020204" pitchFamily="34" charset="0"/>
              </a:rPr>
              <a:t>达到</a:t>
            </a:r>
            <a:r>
              <a:rPr lang="zh-CN" altLang="zh-CN" sz="2000" b="1" dirty="0">
                <a:solidFill>
                  <a:srgbClr val="42A881"/>
                </a:solidFill>
                <a:latin typeface="Arial" panose="020B0604020202020204" pitchFamily="34" charset="0"/>
                <a:cs typeface="Arial" panose="020B0604020202020204" pitchFamily="34" charset="0"/>
              </a:rPr>
              <a:t>了</a:t>
            </a:r>
            <a:r>
              <a:rPr lang="en-US" altLang="zh-CN" sz="2000" b="1" dirty="0">
                <a:solidFill>
                  <a:srgbClr val="42A881"/>
                </a:solidFill>
                <a:latin typeface="Arial" panose="020B0604020202020204" pitchFamily="34" charset="0"/>
                <a:cs typeface="Arial" panose="020B0604020202020204" pitchFamily="34" charset="0"/>
              </a:rPr>
              <a:t>25MW</a:t>
            </a:r>
            <a:endParaRPr lang="zh-CN" altLang="en-US" sz="2000" b="1" dirty="0">
              <a:solidFill>
                <a:srgbClr val="42A881"/>
              </a:solidFill>
              <a:latin typeface="Arial" panose="020B0604020202020204" pitchFamily="34" charset="0"/>
              <a:cs typeface="Arial" panose="020B0604020202020204" pitchFamily="34" charset="0"/>
            </a:endParaRPr>
          </a:p>
        </p:txBody>
      </p:sp>
      <p:grpSp>
        <p:nvGrpSpPr>
          <p:cNvPr id="77" name="组合 76"/>
          <p:cNvGrpSpPr/>
          <p:nvPr/>
        </p:nvGrpSpPr>
        <p:grpSpPr>
          <a:xfrm>
            <a:off x="6846444" y="1420585"/>
            <a:ext cx="1480458" cy="1480458"/>
            <a:chOff x="6846444" y="1306285"/>
            <a:chExt cx="1480458" cy="1480458"/>
          </a:xfrm>
        </p:grpSpPr>
        <p:sp>
          <p:nvSpPr>
            <p:cNvPr id="50" name="椭圆 49"/>
            <p:cNvSpPr/>
            <p:nvPr/>
          </p:nvSpPr>
          <p:spPr>
            <a:xfrm>
              <a:off x="6846444" y="1306285"/>
              <a:ext cx="1480458" cy="1480458"/>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6935694" y="1395535"/>
              <a:ext cx="1301959" cy="1301959"/>
            </a:xfrm>
            <a:prstGeom prst="ellipse">
              <a:avLst/>
            </a:prstGeom>
            <a:solidFill>
              <a:srgbClr val="42A881">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Freeform 253"/>
            <p:cNvSpPr>
              <a:spLocks noEditPoints="1"/>
            </p:cNvSpPr>
            <p:nvPr/>
          </p:nvSpPr>
          <p:spPr bwMode="auto">
            <a:xfrm>
              <a:off x="7377057" y="1911077"/>
              <a:ext cx="379413" cy="309563"/>
            </a:xfrm>
            <a:custGeom>
              <a:avLst/>
              <a:gdLst>
                <a:gd name="T0" fmla="*/ 86 w 108"/>
                <a:gd name="T1" fmla="*/ 88 h 88"/>
                <a:gd name="T2" fmla="*/ 83 w 108"/>
                <a:gd name="T3" fmla="*/ 44 h 88"/>
                <a:gd name="T4" fmla="*/ 79 w 108"/>
                <a:gd name="T5" fmla="*/ 70 h 88"/>
                <a:gd name="T6" fmla="*/ 108 w 108"/>
                <a:gd name="T7" fmla="*/ 0 h 88"/>
                <a:gd name="T8" fmla="*/ 91 w 108"/>
                <a:gd name="T9" fmla="*/ 33 h 88"/>
                <a:gd name="T10" fmla="*/ 80 w 108"/>
                <a:gd name="T11" fmla="*/ 24 h 88"/>
                <a:gd name="T12" fmla="*/ 67 w 108"/>
                <a:gd name="T13" fmla="*/ 67 h 88"/>
                <a:gd name="T14" fmla="*/ 36 w 108"/>
                <a:gd name="T15" fmla="*/ 72 h 88"/>
                <a:gd name="T16" fmla="*/ 19 w 108"/>
                <a:gd name="T17" fmla="*/ 62 h 88"/>
                <a:gd name="T18" fmla="*/ 0 w 108"/>
                <a:gd name="T19" fmla="*/ 55 h 88"/>
                <a:gd name="T20" fmla="*/ 24 w 108"/>
                <a:gd name="T21" fmla="*/ 48 h 88"/>
                <a:gd name="T22" fmla="*/ 30 w 108"/>
                <a:gd name="T23" fmla="*/ 57 h 88"/>
                <a:gd name="T24" fmla="*/ 43 w 108"/>
                <a:gd name="T25" fmla="*/ 29 h 88"/>
                <a:gd name="T26" fmla="*/ 65 w 108"/>
                <a:gd name="T27" fmla="*/ 50 h 88"/>
                <a:gd name="T28" fmla="*/ 68 w 108"/>
                <a:gd name="T29" fmla="*/ 18 h 88"/>
                <a:gd name="T30" fmla="*/ 77 w 108"/>
                <a:gd name="T31" fmla="*/ 11 h 88"/>
                <a:gd name="T32" fmla="*/ 90 w 108"/>
                <a:gd name="T33" fmla="*/ 0 h 88"/>
                <a:gd name="T34" fmla="*/ 22 w 108"/>
                <a:gd name="T35" fmla="*/ 88 h 88"/>
                <a:gd name="T36" fmla="*/ 28 w 108"/>
                <a:gd name="T37" fmla="*/ 80 h 88"/>
                <a:gd name="T38" fmla="*/ 22 w 108"/>
                <a:gd name="T39" fmla="*/ 78 h 88"/>
                <a:gd name="T40" fmla="*/ 10 w 108"/>
                <a:gd name="T41" fmla="*/ 88 h 88"/>
                <a:gd name="T42" fmla="*/ 17 w 108"/>
                <a:gd name="T43" fmla="*/ 71 h 88"/>
                <a:gd name="T44" fmla="*/ 10 w 108"/>
                <a:gd name="T45" fmla="*/ 72 h 88"/>
                <a:gd name="T46" fmla="*/ 33 w 108"/>
                <a:gd name="T47" fmla="*/ 88 h 88"/>
                <a:gd name="T48" fmla="*/ 40 w 108"/>
                <a:gd name="T49" fmla="*/ 78 h 88"/>
                <a:gd name="T50" fmla="*/ 33 w 108"/>
                <a:gd name="T51" fmla="*/ 80 h 88"/>
                <a:gd name="T52" fmla="*/ 45 w 108"/>
                <a:gd name="T53" fmla="*/ 88 h 88"/>
                <a:gd name="T54" fmla="*/ 51 w 108"/>
                <a:gd name="T55" fmla="*/ 62 h 88"/>
                <a:gd name="T56" fmla="*/ 45 w 108"/>
                <a:gd name="T57" fmla="*/ 68 h 88"/>
                <a:gd name="T58" fmla="*/ 56 w 108"/>
                <a:gd name="T59" fmla="*/ 88 h 88"/>
                <a:gd name="T60" fmla="*/ 63 w 108"/>
                <a:gd name="T61" fmla="*/ 73 h 88"/>
                <a:gd name="T62" fmla="*/ 56 w 108"/>
                <a:gd name="T63" fmla="*/ 88 h 88"/>
                <a:gd name="T64" fmla="*/ 74 w 108"/>
                <a:gd name="T65" fmla="*/ 88 h 88"/>
                <a:gd name="T66" fmla="*/ 68 w 108"/>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8" h="88">
                  <a:moveTo>
                    <a:pt x="79" y="88"/>
                  </a:moveTo>
                  <a:cubicBezTo>
                    <a:pt x="86" y="88"/>
                    <a:pt x="86" y="88"/>
                    <a:pt x="86" y="88"/>
                  </a:cubicBezTo>
                  <a:cubicBezTo>
                    <a:pt x="86" y="43"/>
                    <a:pt x="86" y="43"/>
                    <a:pt x="86" y="43"/>
                  </a:cubicBezTo>
                  <a:cubicBezTo>
                    <a:pt x="83" y="44"/>
                    <a:pt x="83" y="44"/>
                    <a:pt x="83" y="44"/>
                  </a:cubicBezTo>
                  <a:cubicBezTo>
                    <a:pt x="82" y="69"/>
                    <a:pt x="82" y="69"/>
                    <a:pt x="82" y="69"/>
                  </a:cubicBezTo>
                  <a:cubicBezTo>
                    <a:pt x="79" y="70"/>
                    <a:pt x="79" y="70"/>
                    <a:pt x="79" y="70"/>
                  </a:cubicBezTo>
                  <a:cubicBezTo>
                    <a:pt x="79" y="88"/>
                    <a:pt x="79" y="88"/>
                    <a:pt x="79" y="88"/>
                  </a:cubicBezTo>
                  <a:close/>
                  <a:moveTo>
                    <a:pt x="108" y="0"/>
                  </a:moveTo>
                  <a:cubicBezTo>
                    <a:pt x="100" y="16"/>
                    <a:pt x="100" y="16"/>
                    <a:pt x="100" y="16"/>
                  </a:cubicBezTo>
                  <a:cubicBezTo>
                    <a:pt x="91" y="33"/>
                    <a:pt x="91" y="33"/>
                    <a:pt x="91" y="33"/>
                  </a:cubicBezTo>
                  <a:cubicBezTo>
                    <a:pt x="84" y="22"/>
                    <a:pt x="84" y="22"/>
                    <a:pt x="84" y="22"/>
                  </a:cubicBezTo>
                  <a:cubicBezTo>
                    <a:pt x="80" y="24"/>
                    <a:pt x="80" y="24"/>
                    <a:pt x="80" y="24"/>
                  </a:cubicBezTo>
                  <a:cubicBezTo>
                    <a:pt x="77" y="63"/>
                    <a:pt x="77" y="63"/>
                    <a:pt x="77" y="63"/>
                  </a:cubicBezTo>
                  <a:cubicBezTo>
                    <a:pt x="67" y="67"/>
                    <a:pt x="67" y="67"/>
                    <a:pt x="67" y="67"/>
                  </a:cubicBezTo>
                  <a:cubicBezTo>
                    <a:pt x="47" y="49"/>
                    <a:pt x="47" y="49"/>
                    <a:pt x="47" y="49"/>
                  </a:cubicBezTo>
                  <a:cubicBezTo>
                    <a:pt x="36" y="72"/>
                    <a:pt x="36" y="72"/>
                    <a:pt x="36" y="72"/>
                  </a:cubicBezTo>
                  <a:cubicBezTo>
                    <a:pt x="25" y="73"/>
                    <a:pt x="25" y="73"/>
                    <a:pt x="25" y="73"/>
                  </a:cubicBezTo>
                  <a:cubicBezTo>
                    <a:pt x="19" y="62"/>
                    <a:pt x="19" y="62"/>
                    <a:pt x="19" y="62"/>
                  </a:cubicBezTo>
                  <a:cubicBezTo>
                    <a:pt x="3" y="67"/>
                    <a:pt x="3" y="67"/>
                    <a:pt x="3" y="67"/>
                  </a:cubicBezTo>
                  <a:cubicBezTo>
                    <a:pt x="0" y="55"/>
                    <a:pt x="0" y="55"/>
                    <a:pt x="0" y="55"/>
                  </a:cubicBezTo>
                  <a:cubicBezTo>
                    <a:pt x="20" y="49"/>
                    <a:pt x="20" y="49"/>
                    <a:pt x="20" y="49"/>
                  </a:cubicBezTo>
                  <a:cubicBezTo>
                    <a:pt x="24" y="48"/>
                    <a:pt x="24" y="48"/>
                    <a:pt x="24" y="48"/>
                  </a:cubicBezTo>
                  <a:cubicBezTo>
                    <a:pt x="27" y="52"/>
                    <a:pt x="27" y="52"/>
                    <a:pt x="27" y="52"/>
                  </a:cubicBezTo>
                  <a:cubicBezTo>
                    <a:pt x="30" y="57"/>
                    <a:pt x="30" y="57"/>
                    <a:pt x="30" y="57"/>
                  </a:cubicBezTo>
                  <a:cubicBezTo>
                    <a:pt x="39" y="36"/>
                    <a:pt x="39" y="36"/>
                    <a:pt x="39" y="36"/>
                  </a:cubicBezTo>
                  <a:cubicBezTo>
                    <a:pt x="43" y="29"/>
                    <a:pt x="43" y="29"/>
                    <a:pt x="43" y="29"/>
                  </a:cubicBezTo>
                  <a:cubicBezTo>
                    <a:pt x="49" y="35"/>
                    <a:pt x="49" y="35"/>
                    <a:pt x="49" y="35"/>
                  </a:cubicBezTo>
                  <a:cubicBezTo>
                    <a:pt x="65" y="50"/>
                    <a:pt x="65" y="50"/>
                    <a:pt x="65" y="50"/>
                  </a:cubicBezTo>
                  <a:cubicBezTo>
                    <a:pt x="67" y="21"/>
                    <a:pt x="67" y="21"/>
                    <a:pt x="67" y="21"/>
                  </a:cubicBezTo>
                  <a:cubicBezTo>
                    <a:pt x="68" y="18"/>
                    <a:pt x="68" y="18"/>
                    <a:pt x="68" y="18"/>
                  </a:cubicBezTo>
                  <a:cubicBezTo>
                    <a:pt x="70" y="16"/>
                    <a:pt x="70" y="16"/>
                    <a:pt x="70" y="16"/>
                  </a:cubicBezTo>
                  <a:cubicBezTo>
                    <a:pt x="77" y="11"/>
                    <a:pt x="77" y="11"/>
                    <a:pt x="77" y="11"/>
                  </a:cubicBezTo>
                  <a:cubicBezTo>
                    <a:pt x="71" y="1"/>
                    <a:pt x="71" y="1"/>
                    <a:pt x="71" y="1"/>
                  </a:cubicBezTo>
                  <a:cubicBezTo>
                    <a:pt x="90" y="0"/>
                    <a:pt x="90" y="0"/>
                    <a:pt x="90" y="0"/>
                  </a:cubicBezTo>
                  <a:cubicBezTo>
                    <a:pt x="108" y="0"/>
                    <a:pt x="108" y="0"/>
                    <a:pt x="108" y="0"/>
                  </a:cubicBezTo>
                  <a:close/>
                  <a:moveTo>
                    <a:pt x="22" y="88"/>
                  </a:moveTo>
                  <a:cubicBezTo>
                    <a:pt x="24" y="88"/>
                    <a:pt x="26" y="88"/>
                    <a:pt x="28" y="88"/>
                  </a:cubicBezTo>
                  <a:cubicBezTo>
                    <a:pt x="28" y="80"/>
                    <a:pt x="28" y="80"/>
                    <a:pt x="28" y="80"/>
                  </a:cubicBezTo>
                  <a:cubicBezTo>
                    <a:pt x="23" y="80"/>
                    <a:pt x="23" y="80"/>
                    <a:pt x="23" y="80"/>
                  </a:cubicBezTo>
                  <a:cubicBezTo>
                    <a:pt x="22" y="78"/>
                    <a:pt x="22" y="78"/>
                    <a:pt x="22" y="78"/>
                  </a:cubicBezTo>
                  <a:cubicBezTo>
                    <a:pt x="22" y="88"/>
                    <a:pt x="22" y="88"/>
                    <a:pt x="22" y="88"/>
                  </a:cubicBezTo>
                  <a:close/>
                  <a:moveTo>
                    <a:pt x="10" y="88"/>
                  </a:moveTo>
                  <a:cubicBezTo>
                    <a:pt x="17" y="88"/>
                    <a:pt x="17" y="88"/>
                    <a:pt x="17" y="88"/>
                  </a:cubicBezTo>
                  <a:cubicBezTo>
                    <a:pt x="17" y="71"/>
                    <a:pt x="17" y="71"/>
                    <a:pt x="17" y="71"/>
                  </a:cubicBezTo>
                  <a:cubicBezTo>
                    <a:pt x="17" y="70"/>
                    <a:pt x="17" y="70"/>
                    <a:pt x="17" y="70"/>
                  </a:cubicBezTo>
                  <a:cubicBezTo>
                    <a:pt x="10" y="72"/>
                    <a:pt x="10" y="72"/>
                    <a:pt x="10" y="72"/>
                  </a:cubicBezTo>
                  <a:cubicBezTo>
                    <a:pt x="10" y="88"/>
                    <a:pt x="10" y="88"/>
                    <a:pt x="10" y="88"/>
                  </a:cubicBezTo>
                  <a:close/>
                  <a:moveTo>
                    <a:pt x="33" y="88"/>
                  </a:moveTo>
                  <a:cubicBezTo>
                    <a:pt x="35" y="88"/>
                    <a:pt x="38" y="88"/>
                    <a:pt x="40" y="88"/>
                  </a:cubicBezTo>
                  <a:cubicBezTo>
                    <a:pt x="40" y="78"/>
                    <a:pt x="40" y="78"/>
                    <a:pt x="40" y="78"/>
                  </a:cubicBezTo>
                  <a:cubicBezTo>
                    <a:pt x="39" y="79"/>
                    <a:pt x="39" y="79"/>
                    <a:pt x="39" y="79"/>
                  </a:cubicBezTo>
                  <a:cubicBezTo>
                    <a:pt x="33" y="80"/>
                    <a:pt x="33" y="80"/>
                    <a:pt x="33" y="80"/>
                  </a:cubicBezTo>
                  <a:cubicBezTo>
                    <a:pt x="33" y="88"/>
                    <a:pt x="33" y="88"/>
                    <a:pt x="33" y="88"/>
                  </a:cubicBezTo>
                  <a:close/>
                  <a:moveTo>
                    <a:pt x="45" y="88"/>
                  </a:moveTo>
                  <a:cubicBezTo>
                    <a:pt x="47" y="88"/>
                    <a:pt x="49" y="88"/>
                    <a:pt x="51" y="88"/>
                  </a:cubicBezTo>
                  <a:cubicBezTo>
                    <a:pt x="51" y="62"/>
                    <a:pt x="51" y="62"/>
                    <a:pt x="51" y="62"/>
                  </a:cubicBezTo>
                  <a:cubicBezTo>
                    <a:pt x="49" y="60"/>
                    <a:pt x="49" y="60"/>
                    <a:pt x="49" y="60"/>
                  </a:cubicBezTo>
                  <a:cubicBezTo>
                    <a:pt x="45" y="68"/>
                    <a:pt x="45" y="68"/>
                    <a:pt x="45" y="68"/>
                  </a:cubicBezTo>
                  <a:cubicBezTo>
                    <a:pt x="45" y="88"/>
                    <a:pt x="45" y="88"/>
                    <a:pt x="45" y="88"/>
                  </a:cubicBezTo>
                  <a:close/>
                  <a:moveTo>
                    <a:pt x="56" y="88"/>
                  </a:moveTo>
                  <a:cubicBezTo>
                    <a:pt x="58" y="88"/>
                    <a:pt x="60" y="88"/>
                    <a:pt x="63" y="88"/>
                  </a:cubicBezTo>
                  <a:cubicBezTo>
                    <a:pt x="63" y="73"/>
                    <a:pt x="63" y="73"/>
                    <a:pt x="63" y="73"/>
                  </a:cubicBezTo>
                  <a:cubicBezTo>
                    <a:pt x="56" y="67"/>
                    <a:pt x="56" y="67"/>
                    <a:pt x="56" y="67"/>
                  </a:cubicBezTo>
                  <a:cubicBezTo>
                    <a:pt x="56" y="88"/>
                    <a:pt x="56" y="88"/>
                    <a:pt x="56" y="88"/>
                  </a:cubicBezTo>
                  <a:close/>
                  <a:moveTo>
                    <a:pt x="68" y="88"/>
                  </a:moveTo>
                  <a:cubicBezTo>
                    <a:pt x="70" y="88"/>
                    <a:pt x="72" y="88"/>
                    <a:pt x="74" y="88"/>
                  </a:cubicBezTo>
                  <a:cubicBezTo>
                    <a:pt x="74" y="72"/>
                    <a:pt x="74" y="72"/>
                    <a:pt x="74" y="72"/>
                  </a:cubicBezTo>
                  <a:cubicBezTo>
                    <a:pt x="68" y="75"/>
                    <a:pt x="68" y="75"/>
                    <a:pt x="68" y="75"/>
                  </a:cubicBezTo>
                  <a:lnTo>
                    <a:pt x="68" y="88"/>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76" name="组合 75"/>
          <p:cNvGrpSpPr/>
          <p:nvPr/>
        </p:nvGrpSpPr>
        <p:grpSpPr>
          <a:xfrm>
            <a:off x="3865097" y="4368737"/>
            <a:ext cx="1480458" cy="1480458"/>
            <a:chOff x="3865097" y="1306285"/>
            <a:chExt cx="1480458" cy="1480458"/>
          </a:xfrm>
        </p:grpSpPr>
        <p:sp>
          <p:nvSpPr>
            <p:cNvPr id="36" name="椭圆 35"/>
            <p:cNvSpPr/>
            <p:nvPr/>
          </p:nvSpPr>
          <p:spPr>
            <a:xfrm>
              <a:off x="3865097" y="1306285"/>
              <a:ext cx="1480458" cy="1480458"/>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3954347" y="1395535"/>
              <a:ext cx="1301959" cy="1301959"/>
            </a:xfrm>
            <a:prstGeom prst="ellipse">
              <a:avLst/>
            </a:prstGeom>
            <a:solidFill>
              <a:srgbClr val="42A881">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Freeform 276"/>
            <p:cNvSpPr>
              <a:spLocks noEditPoints="1"/>
            </p:cNvSpPr>
            <p:nvPr/>
          </p:nvSpPr>
          <p:spPr bwMode="auto">
            <a:xfrm>
              <a:off x="4403725" y="1941350"/>
              <a:ext cx="366713" cy="352425"/>
            </a:xfrm>
            <a:custGeom>
              <a:avLst/>
              <a:gdLst>
                <a:gd name="T0" fmla="*/ 15 w 104"/>
                <a:gd name="T1" fmla="*/ 30 h 100"/>
                <a:gd name="T2" fmla="*/ 39 w 104"/>
                <a:gd name="T3" fmla="*/ 30 h 100"/>
                <a:gd name="T4" fmla="*/ 47 w 104"/>
                <a:gd name="T5" fmla="*/ 44 h 100"/>
                <a:gd name="T6" fmla="*/ 54 w 104"/>
                <a:gd name="T7" fmla="*/ 53 h 100"/>
                <a:gd name="T8" fmla="*/ 69 w 104"/>
                <a:gd name="T9" fmla="*/ 30 h 100"/>
                <a:gd name="T10" fmla="*/ 96 w 104"/>
                <a:gd name="T11" fmla="*/ 30 h 100"/>
                <a:gd name="T12" fmla="*/ 104 w 104"/>
                <a:gd name="T13" fmla="*/ 53 h 100"/>
                <a:gd name="T14" fmla="*/ 100 w 104"/>
                <a:gd name="T15" fmla="*/ 66 h 100"/>
                <a:gd name="T16" fmla="*/ 96 w 104"/>
                <a:gd name="T17" fmla="*/ 65 h 100"/>
                <a:gd name="T18" fmla="*/ 97 w 104"/>
                <a:gd name="T19" fmla="*/ 55 h 100"/>
                <a:gd name="T20" fmla="*/ 94 w 104"/>
                <a:gd name="T21" fmla="*/ 47 h 100"/>
                <a:gd name="T22" fmla="*/ 93 w 104"/>
                <a:gd name="T23" fmla="*/ 65 h 100"/>
                <a:gd name="T24" fmla="*/ 90 w 104"/>
                <a:gd name="T25" fmla="*/ 100 h 100"/>
                <a:gd name="T26" fmla="*/ 83 w 104"/>
                <a:gd name="T27" fmla="*/ 100 h 100"/>
                <a:gd name="T28" fmla="*/ 83 w 104"/>
                <a:gd name="T29" fmla="*/ 68 h 100"/>
                <a:gd name="T30" fmla="*/ 79 w 104"/>
                <a:gd name="T31" fmla="*/ 68 h 100"/>
                <a:gd name="T32" fmla="*/ 74 w 104"/>
                <a:gd name="T33" fmla="*/ 100 h 100"/>
                <a:gd name="T34" fmla="*/ 67 w 104"/>
                <a:gd name="T35" fmla="*/ 100 h 100"/>
                <a:gd name="T36" fmla="*/ 69 w 104"/>
                <a:gd name="T37" fmla="*/ 65 h 100"/>
                <a:gd name="T38" fmla="*/ 69 w 104"/>
                <a:gd name="T39" fmla="*/ 48 h 100"/>
                <a:gd name="T40" fmla="*/ 53 w 104"/>
                <a:gd name="T41" fmla="*/ 61 h 100"/>
                <a:gd name="T42" fmla="*/ 41 w 104"/>
                <a:gd name="T43" fmla="*/ 53 h 100"/>
                <a:gd name="T44" fmla="*/ 41 w 104"/>
                <a:gd name="T45" fmla="*/ 65 h 100"/>
                <a:gd name="T46" fmla="*/ 37 w 104"/>
                <a:gd name="T47" fmla="*/ 100 h 100"/>
                <a:gd name="T48" fmla="*/ 30 w 104"/>
                <a:gd name="T49" fmla="*/ 100 h 100"/>
                <a:gd name="T50" fmla="*/ 30 w 104"/>
                <a:gd name="T51" fmla="*/ 68 h 100"/>
                <a:gd name="T52" fmla="*/ 27 w 104"/>
                <a:gd name="T53" fmla="*/ 68 h 100"/>
                <a:gd name="T54" fmla="*/ 20 w 104"/>
                <a:gd name="T55" fmla="*/ 100 h 100"/>
                <a:gd name="T56" fmla="*/ 14 w 104"/>
                <a:gd name="T57" fmla="*/ 100 h 100"/>
                <a:gd name="T58" fmla="*/ 16 w 104"/>
                <a:gd name="T59" fmla="*/ 65 h 100"/>
                <a:gd name="T60" fmla="*/ 16 w 104"/>
                <a:gd name="T61" fmla="*/ 49 h 100"/>
                <a:gd name="T62" fmla="*/ 7 w 104"/>
                <a:gd name="T63" fmla="*/ 60 h 100"/>
                <a:gd name="T64" fmla="*/ 7 w 104"/>
                <a:gd name="T65" fmla="*/ 65 h 100"/>
                <a:gd name="T66" fmla="*/ 10 w 104"/>
                <a:gd name="T67" fmla="*/ 65 h 100"/>
                <a:gd name="T68" fmla="*/ 10 w 104"/>
                <a:gd name="T69" fmla="*/ 89 h 100"/>
                <a:gd name="T70" fmla="*/ 0 w 104"/>
                <a:gd name="T71" fmla="*/ 89 h 100"/>
                <a:gd name="T72" fmla="*/ 0 w 104"/>
                <a:gd name="T73" fmla="*/ 65 h 100"/>
                <a:gd name="T74" fmla="*/ 3 w 104"/>
                <a:gd name="T75" fmla="*/ 65 h 100"/>
                <a:gd name="T76" fmla="*/ 3 w 104"/>
                <a:gd name="T77" fmla="*/ 60 h 100"/>
                <a:gd name="T78" fmla="*/ 1 w 104"/>
                <a:gd name="T79" fmla="*/ 59 h 100"/>
                <a:gd name="T80" fmla="*/ 15 w 104"/>
                <a:gd name="T81" fmla="*/ 30 h 100"/>
                <a:gd name="T82" fmla="*/ 86 w 104"/>
                <a:gd name="T83" fmla="*/ 4 h 100"/>
                <a:gd name="T84" fmla="*/ 70 w 104"/>
                <a:gd name="T85" fmla="*/ 8 h 100"/>
                <a:gd name="T86" fmla="*/ 74 w 104"/>
                <a:gd name="T87" fmla="*/ 24 h 100"/>
                <a:gd name="T88" fmla="*/ 90 w 104"/>
                <a:gd name="T89" fmla="*/ 20 h 100"/>
                <a:gd name="T90" fmla="*/ 86 w 104"/>
                <a:gd name="T91" fmla="*/ 4 h 100"/>
                <a:gd name="T92" fmla="*/ 22 w 104"/>
                <a:gd name="T93" fmla="*/ 4 h 100"/>
                <a:gd name="T94" fmla="*/ 38 w 104"/>
                <a:gd name="T95" fmla="*/ 8 h 100"/>
                <a:gd name="T96" fmla="*/ 34 w 104"/>
                <a:gd name="T97" fmla="*/ 24 h 100"/>
                <a:gd name="T98" fmla="*/ 18 w 104"/>
                <a:gd name="T99" fmla="*/ 20 h 100"/>
                <a:gd name="T100" fmla="*/ 22 w 104"/>
                <a:gd name="T101" fmla="*/ 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4" h="100">
                  <a:moveTo>
                    <a:pt x="15" y="30"/>
                  </a:moveTo>
                  <a:cubicBezTo>
                    <a:pt x="39" y="30"/>
                    <a:pt x="39" y="30"/>
                    <a:pt x="39" y="30"/>
                  </a:cubicBezTo>
                  <a:cubicBezTo>
                    <a:pt x="47" y="44"/>
                    <a:pt x="47" y="44"/>
                    <a:pt x="47" y="44"/>
                  </a:cubicBezTo>
                  <a:cubicBezTo>
                    <a:pt x="54" y="53"/>
                    <a:pt x="54" y="53"/>
                    <a:pt x="54" y="53"/>
                  </a:cubicBezTo>
                  <a:cubicBezTo>
                    <a:pt x="69" y="30"/>
                    <a:pt x="69" y="30"/>
                    <a:pt x="69" y="30"/>
                  </a:cubicBezTo>
                  <a:cubicBezTo>
                    <a:pt x="96" y="30"/>
                    <a:pt x="96" y="30"/>
                    <a:pt x="96" y="30"/>
                  </a:cubicBezTo>
                  <a:cubicBezTo>
                    <a:pt x="104" y="53"/>
                    <a:pt x="104" y="53"/>
                    <a:pt x="104" y="53"/>
                  </a:cubicBezTo>
                  <a:cubicBezTo>
                    <a:pt x="100" y="66"/>
                    <a:pt x="100" y="66"/>
                    <a:pt x="100" y="66"/>
                  </a:cubicBezTo>
                  <a:cubicBezTo>
                    <a:pt x="96" y="65"/>
                    <a:pt x="96" y="65"/>
                    <a:pt x="96" y="65"/>
                  </a:cubicBezTo>
                  <a:cubicBezTo>
                    <a:pt x="97" y="55"/>
                    <a:pt x="97" y="55"/>
                    <a:pt x="97" y="55"/>
                  </a:cubicBezTo>
                  <a:cubicBezTo>
                    <a:pt x="94" y="47"/>
                    <a:pt x="94" y="47"/>
                    <a:pt x="94" y="47"/>
                  </a:cubicBezTo>
                  <a:cubicBezTo>
                    <a:pt x="93" y="65"/>
                    <a:pt x="93" y="65"/>
                    <a:pt x="93" y="65"/>
                  </a:cubicBezTo>
                  <a:cubicBezTo>
                    <a:pt x="90" y="100"/>
                    <a:pt x="90" y="100"/>
                    <a:pt x="90" y="100"/>
                  </a:cubicBezTo>
                  <a:cubicBezTo>
                    <a:pt x="83" y="100"/>
                    <a:pt x="83" y="100"/>
                    <a:pt x="83" y="100"/>
                  </a:cubicBezTo>
                  <a:cubicBezTo>
                    <a:pt x="83" y="68"/>
                    <a:pt x="83" y="68"/>
                    <a:pt x="83" y="68"/>
                  </a:cubicBezTo>
                  <a:cubicBezTo>
                    <a:pt x="79" y="68"/>
                    <a:pt x="79" y="68"/>
                    <a:pt x="79" y="68"/>
                  </a:cubicBezTo>
                  <a:cubicBezTo>
                    <a:pt x="74" y="100"/>
                    <a:pt x="74" y="100"/>
                    <a:pt x="74" y="100"/>
                  </a:cubicBezTo>
                  <a:cubicBezTo>
                    <a:pt x="67" y="100"/>
                    <a:pt x="67" y="100"/>
                    <a:pt x="67" y="100"/>
                  </a:cubicBezTo>
                  <a:cubicBezTo>
                    <a:pt x="69" y="65"/>
                    <a:pt x="69" y="65"/>
                    <a:pt x="69" y="65"/>
                  </a:cubicBezTo>
                  <a:cubicBezTo>
                    <a:pt x="69" y="48"/>
                    <a:pt x="69" y="48"/>
                    <a:pt x="69" y="48"/>
                  </a:cubicBezTo>
                  <a:cubicBezTo>
                    <a:pt x="53" y="61"/>
                    <a:pt x="53" y="61"/>
                    <a:pt x="53" y="61"/>
                  </a:cubicBezTo>
                  <a:cubicBezTo>
                    <a:pt x="41" y="53"/>
                    <a:pt x="41" y="53"/>
                    <a:pt x="41" y="53"/>
                  </a:cubicBezTo>
                  <a:cubicBezTo>
                    <a:pt x="41" y="65"/>
                    <a:pt x="41" y="65"/>
                    <a:pt x="41" y="65"/>
                  </a:cubicBezTo>
                  <a:cubicBezTo>
                    <a:pt x="37" y="100"/>
                    <a:pt x="37" y="100"/>
                    <a:pt x="37" y="100"/>
                  </a:cubicBezTo>
                  <a:cubicBezTo>
                    <a:pt x="30" y="100"/>
                    <a:pt x="30" y="100"/>
                    <a:pt x="30" y="100"/>
                  </a:cubicBezTo>
                  <a:cubicBezTo>
                    <a:pt x="30" y="68"/>
                    <a:pt x="30" y="68"/>
                    <a:pt x="30" y="68"/>
                  </a:cubicBezTo>
                  <a:cubicBezTo>
                    <a:pt x="27" y="68"/>
                    <a:pt x="27" y="68"/>
                    <a:pt x="27" y="68"/>
                  </a:cubicBezTo>
                  <a:cubicBezTo>
                    <a:pt x="20" y="100"/>
                    <a:pt x="20" y="100"/>
                    <a:pt x="20" y="100"/>
                  </a:cubicBezTo>
                  <a:cubicBezTo>
                    <a:pt x="14" y="100"/>
                    <a:pt x="14" y="100"/>
                    <a:pt x="14" y="100"/>
                  </a:cubicBezTo>
                  <a:cubicBezTo>
                    <a:pt x="16" y="65"/>
                    <a:pt x="16" y="65"/>
                    <a:pt x="16" y="65"/>
                  </a:cubicBezTo>
                  <a:cubicBezTo>
                    <a:pt x="16" y="49"/>
                    <a:pt x="16" y="49"/>
                    <a:pt x="16" y="49"/>
                  </a:cubicBezTo>
                  <a:cubicBezTo>
                    <a:pt x="7" y="60"/>
                    <a:pt x="7" y="60"/>
                    <a:pt x="7" y="60"/>
                  </a:cubicBezTo>
                  <a:cubicBezTo>
                    <a:pt x="7" y="65"/>
                    <a:pt x="7" y="65"/>
                    <a:pt x="7" y="65"/>
                  </a:cubicBezTo>
                  <a:cubicBezTo>
                    <a:pt x="10" y="65"/>
                    <a:pt x="10" y="65"/>
                    <a:pt x="10" y="65"/>
                  </a:cubicBezTo>
                  <a:cubicBezTo>
                    <a:pt x="10" y="89"/>
                    <a:pt x="10" y="89"/>
                    <a:pt x="10" y="89"/>
                  </a:cubicBezTo>
                  <a:cubicBezTo>
                    <a:pt x="0" y="89"/>
                    <a:pt x="0" y="89"/>
                    <a:pt x="0" y="89"/>
                  </a:cubicBezTo>
                  <a:cubicBezTo>
                    <a:pt x="0" y="65"/>
                    <a:pt x="0" y="65"/>
                    <a:pt x="0" y="65"/>
                  </a:cubicBezTo>
                  <a:cubicBezTo>
                    <a:pt x="3" y="65"/>
                    <a:pt x="3" y="65"/>
                    <a:pt x="3" y="65"/>
                  </a:cubicBezTo>
                  <a:cubicBezTo>
                    <a:pt x="3" y="60"/>
                    <a:pt x="3" y="60"/>
                    <a:pt x="3" y="60"/>
                  </a:cubicBezTo>
                  <a:cubicBezTo>
                    <a:pt x="1" y="59"/>
                    <a:pt x="1" y="59"/>
                    <a:pt x="1" y="59"/>
                  </a:cubicBezTo>
                  <a:cubicBezTo>
                    <a:pt x="15" y="30"/>
                    <a:pt x="15" y="30"/>
                    <a:pt x="15" y="30"/>
                  </a:cubicBezTo>
                  <a:close/>
                  <a:moveTo>
                    <a:pt x="86" y="4"/>
                  </a:moveTo>
                  <a:cubicBezTo>
                    <a:pt x="80" y="0"/>
                    <a:pt x="73" y="2"/>
                    <a:pt x="70" y="8"/>
                  </a:cubicBezTo>
                  <a:cubicBezTo>
                    <a:pt x="67" y="13"/>
                    <a:pt x="68" y="20"/>
                    <a:pt x="74" y="24"/>
                  </a:cubicBezTo>
                  <a:cubicBezTo>
                    <a:pt x="79" y="27"/>
                    <a:pt x="87" y="25"/>
                    <a:pt x="90" y="20"/>
                  </a:cubicBezTo>
                  <a:cubicBezTo>
                    <a:pt x="93" y="14"/>
                    <a:pt x="91" y="7"/>
                    <a:pt x="86" y="4"/>
                  </a:cubicBezTo>
                  <a:close/>
                  <a:moveTo>
                    <a:pt x="22" y="4"/>
                  </a:moveTo>
                  <a:cubicBezTo>
                    <a:pt x="28" y="0"/>
                    <a:pt x="35" y="2"/>
                    <a:pt x="38" y="8"/>
                  </a:cubicBezTo>
                  <a:cubicBezTo>
                    <a:pt x="41" y="13"/>
                    <a:pt x="40" y="20"/>
                    <a:pt x="34" y="24"/>
                  </a:cubicBezTo>
                  <a:cubicBezTo>
                    <a:pt x="29" y="27"/>
                    <a:pt x="21" y="25"/>
                    <a:pt x="18" y="20"/>
                  </a:cubicBezTo>
                  <a:cubicBezTo>
                    <a:pt x="15" y="14"/>
                    <a:pt x="17" y="7"/>
                    <a:pt x="22" y="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3" name="组合 2"/>
          <p:cNvGrpSpPr/>
          <p:nvPr/>
        </p:nvGrpSpPr>
        <p:grpSpPr>
          <a:xfrm>
            <a:off x="9827792" y="4368737"/>
            <a:ext cx="1480458" cy="1480458"/>
            <a:chOff x="9827792" y="4368737"/>
            <a:chExt cx="1480458" cy="1480458"/>
          </a:xfrm>
        </p:grpSpPr>
        <p:sp>
          <p:nvSpPr>
            <p:cNvPr id="64" name="椭圆 63"/>
            <p:cNvSpPr/>
            <p:nvPr/>
          </p:nvSpPr>
          <p:spPr>
            <a:xfrm>
              <a:off x="9827792" y="4368737"/>
              <a:ext cx="1480458" cy="1480458"/>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9917042" y="4457987"/>
              <a:ext cx="1301959" cy="1301959"/>
            </a:xfrm>
            <a:prstGeom prst="ellipse">
              <a:avLst/>
            </a:prstGeom>
            <a:solidFill>
              <a:srgbClr val="42A881">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computer-service_78951"/>
            <p:cNvSpPr>
              <a:spLocks noChangeAspect="1"/>
            </p:cNvSpPr>
            <p:nvPr/>
          </p:nvSpPr>
          <p:spPr bwMode="auto">
            <a:xfrm>
              <a:off x="10381673" y="5005710"/>
              <a:ext cx="385661" cy="357938"/>
            </a:xfrm>
            <a:custGeom>
              <a:avLst/>
              <a:gdLst>
                <a:gd name="connsiteX0" fmla="*/ 288132 w 338138"/>
                <a:gd name="connsiteY0" fmla="*/ 223343 h 313831"/>
                <a:gd name="connsiteX1" fmla="*/ 279400 w 338138"/>
                <a:gd name="connsiteY1" fmla="*/ 231281 h 313831"/>
                <a:gd name="connsiteX2" fmla="*/ 288132 w 338138"/>
                <a:gd name="connsiteY2" fmla="*/ 239219 h 313831"/>
                <a:gd name="connsiteX3" fmla="*/ 296864 w 338138"/>
                <a:gd name="connsiteY3" fmla="*/ 231281 h 313831"/>
                <a:gd name="connsiteX4" fmla="*/ 288132 w 338138"/>
                <a:gd name="connsiteY4" fmla="*/ 223343 h 313831"/>
                <a:gd name="connsiteX5" fmla="*/ 261938 w 338138"/>
                <a:gd name="connsiteY5" fmla="*/ 223343 h 313831"/>
                <a:gd name="connsiteX6" fmla="*/ 254000 w 338138"/>
                <a:gd name="connsiteY6" fmla="*/ 231281 h 313831"/>
                <a:gd name="connsiteX7" fmla="*/ 261938 w 338138"/>
                <a:gd name="connsiteY7" fmla="*/ 239219 h 313831"/>
                <a:gd name="connsiteX8" fmla="*/ 269876 w 338138"/>
                <a:gd name="connsiteY8" fmla="*/ 231281 h 313831"/>
                <a:gd name="connsiteX9" fmla="*/ 261938 w 338138"/>
                <a:gd name="connsiteY9" fmla="*/ 223343 h 313831"/>
                <a:gd name="connsiteX10" fmla="*/ 116535 w 338138"/>
                <a:gd name="connsiteY10" fmla="*/ 45543 h 313831"/>
                <a:gd name="connsiteX11" fmla="*/ 141773 w 338138"/>
                <a:gd name="connsiteY11" fmla="*/ 88073 h 313831"/>
                <a:gd name="connsiteX12" fmla="*/ 108565 w 338138"/>
                <a:gd name="connsiteY12" fmla="*/ 102693 h 313831"/>
                <a:gd name="connsiteX13" fmla="*/ 87312 w 338138"/>
                <a:gd name="connsiteY13" fmla="*/ 74783 h 313831"/>
                <a:gd name="connsiteX14" fmla="*/ 116535 w 338138"/>
                <a:gd name="connsiteY14" fmla="*/ 45543 h 313831"/>
                <a:gd name="connsiteX15" fmla="*/ 254349 w 338138"/>
                <a:gd name="connsiteY15" fmla="*/ 30428 h 313831"/>
                <a:gd name="connsiteX16" fmla="*/ 275361 w 338138"/>
                <a:gd name="connsiteY16" fmla="*/ 48787 h 313831"/>
                <a:gd name="connsiteX17" fmla="*/ 255662 w 338138"/>
                <a:gd name="connsiteY17" fmla="*/ 85507 h 313831"/>
                <a:gd name="connsiteX18" fmla="*/ 266168 w 338138"/>
                <a:gd name="connsiteY18" fmla="*/ 89441 h 313831"/>
                <a:gd name="connsiteX19" fmla="*/ 289806 w 338138"/>
                <a:gd name="connsiteY19" fmla="*/ 80261 h 313831"/>
                <a:gd name="connsiteX20" fmla="*/ 287180 w 338138"/>
                <a:gd name="connsiteY20" fmla="*/ 109113 h 313831"/>
                <a:gd name="connsiteX21" fmla="*/ 225458 w 338138"/>
                <a:gd name="connsiteY21" fmla="*/ 111735 h 313831"/>
                <a:gd name="connsiteX22" fmla="*/ 92823 w 338138"/>
                <a:gd name="connsiteY22" fmla="*/ 166815 h 313831"/>
                <a:gd name="connsiteX23" fmla="*/ 75751 w 338138"/>
                <a:gd name="connsiteY23" fmla="*/ 127472 h 313831"/>
                <a:gd name="connsiteX24" fmla="*/ 208386 w 338138"/>
                <a:gd name="connsiteY24" fmla="*/ 72393 h 313831"/>
                <a:gd name="connsiteX25" fmla="*/ 242530 w 338138"/>
                <a:gd name="connsiteY25" fmla="*/ 33050 h 313831"/>
                <a:gd name="connsiteX26" fmla="*/ 254349 w 338138"/>
                <a:gd name="connsiteY26" fmla="*/ 30428 h 313831"/>
                <a:gd name="connsiteX27" fmla="*/ 186871 w 338138"/>
                <a:gd name="connsiteY27" fmla="*/ 24906 h 313831"/>
                <a:gd name="connsiteX28" fmla="*/ 231775 w 338138"/>
                <a:gd name="connsiteY28" fmla="*/ 24906 h 313831"/>
                <a:gd name="connsiteX29" fmla="*/ 207282 w 338138"/>
                <a:gd name="connsiteY29" fmla="*/ 48190 h 313831"/>
                <a:gd name="connsiteX30" fmla="*/ 201839 w 338138"/>
                <a:gd name="connsiteY30" fmla="*/ 59831 h 313831"/>
                <a:gd name="connsiteX31" fmla="*/ 184150 w 338138"/>
                <a:gd name="connsiteY31" fmla="*/ 45603 h 313831"/>
                <a:gd name="connsiteX32" fmla="*/ 186871 w 338138"/>
                <a:gd name="connsiteY32" fmla="*/ 24906 h 313831"/>
                <a:gd name="connsiteX33" fmla="*/ 18492 w 338138"/>
                <a:gd name="connsiteY33" fmla="*/ 24906 h 313831"/>
                <a:gd name="connsiteX34" fmla="*/ 43588 w 338138"/>
                <a:gd name="connsiteY34" fmla="*/ 24906 h 313831"/>
                <a:gd name="connsiteX35" fmla="*/ 46230 w 338138"/>
                <a:gd name="connsiteY35" fmla="*/ 46015 h 313831"/>
                <a:gd name="connsiteX36" fmla="*/ 29059 w 338138"/>
                <a:gd name="connsiteY36" fmla="*/ 63166 h 313831"/>
                <a:gd name="connsiteX37" fmla="*/ 31700 w 338138"/>
                <a:gd name="connsiteY37" fmla="*/ 96148 h 313831"/>
                <a:gd name="connsiteX38" fmla="*/ 31700 w 338138"/>
                <a:gd name="connsiteY38" fmla="*/ 206969 h 313831"/>
                <a:gd name="connsiteX39" fmla="*/ 39626 w 338138"/>
                <a:gd name="connsiteY39" fmla="*/ 214884 h 313831"/>
                <a:gd name="connsiteX40" fmla="*/ 298512 w 338138"/>
                <a:gd name="connsiteY40" fmla="*/ 214884 h 313831"/>
                <a:gd name="connsiteX41" fmla="*/ 306438 w 338138"/>
                <a:gd name="connsiteY41" fmla="*/ 206969 h 313831"/>
                <a:gd name="connsiteX42" fmla="*/ 306438 w 338138"/>
                <a:gd name="connsiteY42" fmla="*/ 104064 h 313831"/>
                <a:gd name="connsiteX43" fmla="*/ 306438 w 338138"/>
                <a:gd name="connsiteY43" fmla="*/ 77678 h 313831"/>
                <a:gd name="connsiteX44" fmla="*/ 274737 w 338138"/>
                <a:gd name="connsiteY44" fmla="*/ 61846 h 313831"/>
                <a:gd name="connsiteX45" fmla="*/ 281341 w 338138"/>
                <a:gd name="connsiteY45" fmla="*/ 59208 h 313831"/>
                <a:gd name="connsiteX46" fmla="*/ 280021 w 338138"/>
                <a:gd name="connsiteY46" fmla="*/ 24906 h 313831"/>
                <a:gd name="connsiteX47" fmla="*/ 319646 w 338138"/>
                <a:gd name="connsiteY47" fmla="*/ 24906 h 313831"/>
                <a:gd name="connsiteX48" fmla="*/ 338138 w 338138"/>
                <a:gd name="connsiteY48" fmla="*/ 43376 h 313831"/>
                <a:gd name="connsiteX49" fmla="*/ 338138 w 338138"/>
                <a:gd name="connsiteY49" fmla="*/ 234674 h 313831"/>
                <a:gd name="connsiteX50" fmla="*/ 319646 w 338138"/>
                <a:gd name="connsiteY50" fmla="*/ 251825 h 313831"/>
                <a:gd name="connsiteX51" fmla="*/ 200769 w 338138"/>
                <a:gd name="connsiteY51" fmla="*/ 251825 h 313831"/>
                <a:gd name="connsiteX52" fmla="*/ 216620 w 338138"/>
                <a:gd name="connsiteY52" fmla="*/ 290084 h 313831"/>
                <a:gd name="connsiteX53" fmla="*/ 224545 w 338138"/>
                <a:gd name="connsiteY53" fmla="*/ 290084 h 313831"/>
                <a:gd name="connsiteX54" fmla="*/ 235112 w 338138"/>
                <a:gd name="connsiteY54" fmla="*/ 301958 h 313831"/>
                <a:gd name="connsiteX55" fmla="*/ 224545 w 338138"/>
                <a:gd name="connsiteY55" fmla="*/ 313831 h 313831"/>
                <a:gd name="connsiteX56" fmla="*/ 113593 w 338138"/>
                <a:gd name="connsiteY56" fmla="*/ 313831 h 313831"/>
                <a:gd name="connsiteX57" fmla="*/ 103026 w 338138"/>
                <a:gd name="connsiteY57" fmla="*/ 301958 h 313831"/>
                <a:gd name="connsiteX58" fmla="*/ 113593 w 338138"/>
                <a:gd name="connsiteY58" fmla="*/ 290084 h 313831"/>
                <a:gd name="connsiteX59" fmla="*/ 121518 w 338138"/>
                <a:gd name="connsiteY59" fmla="*/ 290084 h 313831"/>
                <a:gd name="connsiteX60" fmla="*/ 137369 w 338138"/>
                <a:gd name="connsiteY60" fmla="*/ 251825 h 313831"/>
                <a:gd name="connsiteX61" fmla="*/ 18492 w 338138"/>
                <a:gd name="connsiteY61" fmla="*/ 251825 h 313831"/>
                <a:gd name="connsiteX62" fmla="*/ 0 w 338138"/>
                <a:gd name="connsiteY62" fmla="*/ 234674 h 313831"/>
                <a:gd name="connsiteX63" fmla="*/ 0 w 338138"/>
                <a:gd name="connsiteY63" fmla="*/ 43376 h 313831"/>
                <a:gd name="connsiteX64" fmla="*/ 18492 w 338138"/>
                <a:gd name="connsiteY64" fmla="*/ 24906 h 313831"/>
                <a:gd name="connsiteX65" fmla="*/ 109666 w 338138"/>
                <a:gd name="connsiteY65" fmla="*/ 1 h 313831"/>
                <a:gd name="connsiteX66" fmla="*/ 126932 w 338138"/>
                <a:gd name="connsiteY66" fmla="*/ 267 h 313831"/>
                <a:gd name="connsiteX67" fmla="*/ 133580 w 338138"/>
                <a:gd name="connsiteY67" fmla="*/ 18637 h 313831"/>
                <a:gd name="connsiteX68" fmla="*/ 144218 w 338138"/>
                <a:gd name="connsiteY68" fmla="*/ 22573 h 313831"/>
                <a:gd name="connsiteX69" fmla="*/ 177460 w 338138"/>
                <a:gd name="connsiteY69" fmla="*/ 29134 h 313831"/>
                <a:gd name="connsiteX70" fmla="*/ 168152 w 338138"/>
                <a:gd name="connsiteY70" fmla="*/ 47504 h 313831"/>
                <a:gd name="connsiteX71" fmla="*/ 173471 w 338138"/>
                <a:gd name="connsiteY71" fmla="*/ 58001 h 313831"/>
                <a:gd name="connsiteX72" fmla="*/ 192087 w 338138"/>
                <a:gd name="connsiteY72" fmla="*/ 67186 h 313831"/>
                <a:gd name="connsiteX73" fmla="*/ 154855 w 338138"/>
                <a:gd name="connsiteY73" fmla="*/ 82931 h 313831"/>
                <a:gd name="connsiteX74" fmla="*/ 116294 w 338138"/>
                <a:gd name="connsiteY74" fmla="*/ 35695 h 313831"/>
                <a:gd name="connsiteX75" fmla="*/ 76403 w 338138"/>
                <a:gd name="connsiteY75" fmla="*/ 75059 h 313831"/>
                <a:gd name="connsiteX76" fmla="*/ 93689 w 338138"/>
                <a:gd name="connsiteY76" fmla="*/ 107862 h 313831"/>
                <a:gd name="connsiteX77" fmla="*/ 59117 w 338138"/>
                <a:gd name="connsiteY77" fmla="*/ 124919 h 313831"/>
                <a:gd name="connsiteX78" fmla="*/ 63106 w 338138"/>
                <a:gd name="connsiteY78" fmla="*/ 102613 h 313831"/>
                <a:gd name="connsiteX79" fmla="*/ 59117 w 338138"/>
                <a:gd name="connsiteY79" fmla="*/ 92116 h 313831"/>
                <a:gd name="connsiteX80" fmla="*/ 40501 w 338138"/>
                <a:gd name="connsiteY80" fmla="*/ 63249 h 313831"/>
                <a:gd name="connsiteX81" fmla="*/ 59117 w 338138"/>
                <a:gd name="connsiteY81" fmla="*/ 58001 h 313831"/>
                <a:gd name="connsiteX82" fmla="*/ 63106 w 338138"/>
                <a:gd name="connsiteY82" fmla="*/ 47504 h 313831"/>
                <a:gd name="connsiteX83" fmla="*/ 69755 w 338138"/>
                <a:gd name="connsiteY83" fmla="*/ 14700 h 313831"/>
                <a:gd name="connsiteX84" fmla="*/ 88370 w 338138"/>
                <a:gd name="connsiteY84" fmla="*/ 22573 h 313831"/>
                <a:gd name="connsiteX85" fmla="*/ 99008 w 338138"/>
                <a:gd name="connsiteY85" fmla="*/ 18637 h 313831"/>
                <a:gd name="connsiteX86" fmla="*/ 109666 w 338138"/>
                <a:gd name="connsiteY86" fmla="*/ 1 h 31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38138" h="313831">
                  <a:moveTo>
                    <a:pt x="288132" y="223343"/>
                  </a:moveTo>
                  <a:cubicBezTo>
                    <a:pt x="283309" y="223343"/>
                    <a:pt x="279400" y="226897"/>
                    <a:pt x="279400" y="231281"/>
                  </a:cubicBezTo>
                  <a:cubicBezTo>
                    <a:pt x="279400" y="235665"/>
                    <a:pt x="283309" y="239219"/>
                    <a:pt x="288132" y="239219"/>
                  </a:cubicBezTo>
                  <a:cubicBezTo>
                    <a:pt x="292955" y="239219"/>
                    <a:pt x="296864" y="235665"/>
                    <a:pt x="296864" y="231281"/>
                  </a:cubicBezTo>
                  <a:cubicBezTo>
                    <a:pt x="296864" y="226897"/>
                    <a:pt x="292955" y="223343"/>
                    <a:pt x="288132" y="223343"/>
                  </a:cubicBezTo>
                  <a:close/>
                  <a:moveTo>
                    <a:pt x="261938" y="223343"/>
                  </a:moveTo>
                  <a:cubicBezTo>
                    <a:pt x="257554" y="223343"/>
                    <a:pt x="254000" y="226897"/>
                    <a:pt x="254000" y="231281"/>
                  </a:cubicBezTo>
                  <a:cubicBezTo>
                    <a:pt x="254000" y="235665"/>
                    <a:pt x="257554" y="239219"/>
                    <a:pt x="261938" y="239219"/>
                  </a:cubicBezTo>
                  <a:cubicBezTo>
                    <a:pt x="266322" y="239219"/>
                    <a:pt x="269876" y="235665"/>
                    <a:pt x="269876" y="231281"/>
                  </a:cubicBezTo>
                  <a:cubicBezTo>
                    <a:pt x="269876" y="226897"/>
                    <a:pt x="266322" y="223343"/>
                    <a:pt x="261938" y="223343"/>
                  </a:cubicBezTo>
                  <a:close/>
                  <a:moveTo>
                    <a:pt x="116535" y="45543"/>
                  </a:moveTo>
                  <a:cubicBezTo>
                    <a:pt x="137788" y="45543"/>
                    <a:pt x="152400" y="68137"/>
                    <a:pt x="141773" y="88073"/>
                  </a:cubicBezTo>
                  <a:cubicBezTo>
                    <a:pt x="141773" y="88073"/>
                    <a:pt x="141773" y="88073"/>
                    <a:pt x="108565" y="102693"/>
                  </a:cubicBezTo>
                  <a:cubicBezTo>
                    <a:pt x="96610" y="98706"/>
                    <a:pt x="87312" y="88073"/>
                    <a:pt x="87312" y="74783"/>
                  </a:cubicBezTo>
                  <a:cubicBezTo>
                    <a:pt x="87312" y="58834"/>
                    <a:pt x="100595" y="45543"/>
                    <a:pt x="116535" y="45543"/>
                  </a:cubicBezTo>
                  <a:close/>
                  <a:moveTo>
                    <a:pt x="254349" y="30428"/>
                  </a:moveTo>
                  <a:cubicBezTo>
                    <a:pt x="271421" y="26493"/>
                    <a:pt x="284553" y="44853"/>
                    <a:pt x="275361" y="48787"/>
                  </a:cubicBezTo>
                  <a:cubicBezTo>
                    <a:pt x="242530" y="63213"/>
                    <a:pt x="243843" y="57967"/>
                    <a:pt x="255662" y="85507"/>
                  </a:cubicBezTo>
                  <a:cubicBezTo>
                    <a:pt x="256976" y="89441"/>
                    <a:pt x="262228" y="92064"/>
                    <a:pt x="266168" y="89441"/>
                  </a:cubicBezTo>
                  <a:cubicBezTo>
                    <a:pt x="266168" y="89441"/>
                    <a:pt x="266168" y="89441"/>
                    <a:pt x="289806" y="80261"/>
                  </a:cubicBezTo>
                  <a:cubicBezTo>
                    <a:pt x="297685" y="76327"/>
                    <a:pt x="301625" y="99933"/>
                    <a:pt x="287180" y="109113"/>
                  </a:cubicBezTo>
                  <a:cubicBezTo>
                    <a:pt x="260915" y="124850"/>
                    <a:pt x="259602" y="123538"/>
                    <a:pt x="225458" y="111735"/>
                  </a:cubicBezTo>
                  <a:cubicBezTo>
                    <a:pt x="225458" y="111735"/>
                    <a:pt x="225458" y="111735"/>
                    <a:pt x="92823" y="166815"/>
                  </a:cubicBezTo>
                  <a:cubicBezTo>
                    <a:pt x="66559" y="177306"/>
                    <a:pt x="50800" y="137964"/>
                    <a:pt x="75751" y="127472"/>
                  </a:cubicBezTo>
                  <a:cubicBezTo>
                    <a:pt x="75751" y="127472"/>
                    <a:pt x="75751" y="127472"/>
                    <a:pt x="208386" y="72393"/>
                  </a:cubicBezTo>
                  <a:cubicBezTo>
                    <a:pt x="217579" y="54033"/>
                    <a:pt x="222832" y="38296"/>
                    <a:pt x="242530" y="33050"/>
                  </a:cubicBezTo>
                  <a:cubicBezTo>
                    <a:pt x="242530" y="33050"/>
                    <a:pt x="242530" y="33050"/>
                    <a:pt x="254349" y="30428"/>
                  </a:cubicBezTo>
                  <a:close/>
                  <a:moveTo>
                    <a:pt x="186871" y="24906"/>
                  </a:moveTo>
                  <a:cubicBezTo>
                    <a:pt x="186871" y="24906"/>
                    <a:pt x="186871" y="24906"/>
                    <a:pt x="231775" y="24906"/>
                  </a:cubicBezTo>
                  <a:cubicBezTo>
                    <a:pt x="220889" y="30080"/>
                    <a:pt x="212725" y="37841"/>
                    <a:pt x="207282" y="48190"/>
                  </a:cubicBezTo>
                  <a:cubicBezTo>
                    <a:pt x="207282" y="48190"/>
                    <a:pt x="207282" y="48190"/>
                    <a:pt x="201839" y="59831"/>
                  </a:cubicBezTo>
                  <a:cubicBezTo>
                    <a:pt x="200479" y="52070"/>
                    <a:pt x="193675" y="45603"/>
                    <a:pt x="184150" y="45603"/>
                  </a:cubicBezTo>
                  <a:cubicBezTo>
                    <a:pt x="190954" y="39135"/>
                    <a:pt x="190954" y="31374"/>
                    <a:pt x="186871" y="24906"/>
                  </a:cubicBezTo>
                  <a:close/>
                  <a:moveTo>
                    <a:pt x="18492" y="24906"/>
                  </a:moveTo>
                  <a:cubicBezTo>
                    <a:pt x="18492" y="24906"/>
                    <a:pt x="18492" y="24906"/>
                    <a:pt x="43588" y="24906"/>
                  </a:cubicBezTo>
                  <a:cubicBezTo>
                    <a:pt x="39626" y="32822"/>
                    <a:pt x="40946" y="40738"/>
                    <a:pt x="46230" y="46015"/>
                  </a:cubicBezTo>
                  <a:cubicBezTo>
                    <a:pt x="36984" y="46015"/>
                    <a:pt x="29059" y="53931"/>
                    <a:pt x="29059" y="63166"/>
                  </a:cubicBezTo>
                  <a:cubicBezTo>
                    <a:pt x="29059" y="82955"/>
                    <a:pt x="27738" y="89552"/>
                    <a:pt x="31700" y="96148"/>
                  </a:cubicBezTo>
                  <a:cubicBezTo>
                    <a:pt x="31700" y="96148"/>
                    <a:pt x="31700" y="96148"/>
                    <a:pt x="31700" y="206969"/>
                  </a:cubicBezTo>
                  <a:cubicBezTo>
                    <a:pt x="31700" y="210926"/>
                    <a:pt x="35663" y="214884"/>
                    <a:pt x="39626" y="214884"/>
                  </a:cubicBezTo>
                  <a:cubicBezTo>
                    <a:pt x="39626" y="214884"/>
                    <a:pt x="39626" y="214884"/>
                    <a:pt x="298512" y="214884"/>
                  </a:cubicBezTo>
                  <a:cubicBezTo>
                    <a:pt x="302475" y="214884"/>
                    <a:pt x="306438" y="210926"/>
                    <a:pt x="306438" y="206969"/>
                  </a:cubicBezTo>
                  <a:cubicBezTo>
                    <a:pt x="306438" y="206969"/>
                    <a:pt x="306438" y="206969"/>
                    <a:pt x="306438" y="104064"/>
                  </a:cubicBezTo>
                  <a:cubicBezTo>
                    <a:pt x="309079" y="96148"/>
                    <a:pt x="310400" y="86913"/>
                    <a:pt x="306438" y="77678"/>
                  </a:cubicBezTo>
                  <a:cubicBezTo>
                    <a:pt x="306438" y="59208"/>
                    <a:pt x="306438" y="61846"/>
                    <a:pt x="274737" y="61846"/>
                  </a:cubicBezTo>
                  <a:cubicBezTo>
                    <a:pt x="274737" y="61846"/>
                    <a:pt x="274737" y="61846"/>
                    <a:pt x="281341" y="59208"/>
                  </a:cubicBezTo>
                  <a:cubicBezTo>
                    <a:pt x="293229" y="53931"/>
                    <a:pt x="294550" y="38099"/>
                    <a:pt x="280021" y="24906"/>
                  </a:cubicBezTo>
                  <a:cubicBezTo>
                    <a:pt x="280021" y="24906"/>
                    <a:pt x="280021" y="24906"/>
                    <a:pt x="319646" y="24906"/>
                  </a:cubicBezTo>
                  <a:cubicBezTo>
                    <a:pt x="330213" y="24906"/>
                    <a:pt x="338138" y="34141"/>
                    <a:pt x="338138" y="43376"/>
                  </a:cubicBezTo>
                  <a:cubicBezTo>
                    <a:pt x="338138" y="43376"/>
                    <a:pt x="338138" y="43376"/>
                    <a:pt x="338138" y="234674"/>
                  </a:cubicBezTo>
                  <a:cubicBezTo>
                    <a:pt x="338138" y="243909"/>
                    <a:pt x="330213" y="251825"/>
                    <a:pt x="319646" y="251825"/>
                  </a:cubicBezTo>
                  <a:cubicBezTo>
                    <a:pt x="319646" y="251825"/>
                    <a:pt x="319646" y="251825"/>
                    <a:pt x="200769" y="251825"/>
                  </a:cubicBezTo>
                  <a:cubicBezTo>
                    <a:pt x="200769" y="251825"/>
                    <a:pt x="200769" y="251825"/>
                    <a:pt x="216620" y="290084"/>
                  </a:cubicBezTo>
                  <a:cubicBezTo>
                    <a:pt x="216620" y="290084"/>
                    <a:pt x="216620" y="290084"/>
                    <a:pt x="224545" y="290084"/>
                  </a:cubicBezTo>
                  <a:cubicBezTo>
                    <a:pt x="229828" y="290084"/>
                    <a:pt x="235112" y="295361"/>
                    <a:pt x="235112" y="301958"/>
                  </a:cubicBezTo>
                  <a:cubicBezTo>
                    <a:pt x="235112" y="308554"/>
                    <a:pt x="229828" y="313831"/>
                    <a:pt x="224545" y="313831"/>
                  </a:cubicBezTo>
                  <a:cubicBezTo>
                    <a:pt x="224545" y="313831"/>
                    <a:pt x="224545" y="313831"/>
                    <a:pt x="113593" y="313831"/>
                  </a:cubicBezTo>
                  <a:cubicBezTo>
                    <a:pt x="108310" y="313831"/>
                    <a:pt x="103026" y="308554"/>
                    <a:pt x="103026" y="301958"/>
                  </a:cubicBezTo>
                  <a:cubicBezTo>
                    <a:pt x="103026" y="295361"/>
                    <a:pt x="108310" y="290084"/>
                    <a:pt x="113593" y="290084"/>
                  </a:cubicBezTo>
                  <a:cubicBezTo>
                    <a:pt x="113593" y="290084"/>
                    <a:pt x="113593" y="290084"/>
                    <a:pt x="121518" y="290084"/>
                  </a:cubicBezTo>
                  <a:cubicBezTo>
                    <a:pt x="121518" y="290084"/>
                    <a:pt x="121518" y="290084"/>
                    <a:pt x="137369" y="251825"/>
                  </a:cubicBezTo>
                  <a:cubicBezTo>
                    <a:pt x="137369" y="251825"/>
                    <a:pt x="137369" y="251825"/>
                    <a:pt x="18492" y="251825"/>
                  </a:cubicBezTo>
                  <a:cubicBezTo>
                    <a:pt x="7925" y="251825"/>
                    <a:pt x="0" y="243909"/>
                    <a:pt x="0" y="234674"/>
                  </a:cubicBezTo>
                  <a:cubicBezTo>
                    <a:pt x="0" y="234674"/>
                    <a:pt x="0" y="234674"/>
                    <a:pt x="0" y="43376"/>
                  </a:cubicBezTo>
                  <a:cubicBezTo>
                    <a:pt x="0" y="34141"/>
                    <a:pt x="7925" y="24906"/>
                    <a:pt x="18492" y="24906"/>
                  </a:cubicBezTo>
                  <a:close/>
                  <a:moveTo>
                    <a:pt x="109666" y="1"/>
                  </a:moveTo>
                  <a:cubicBezTo>
                    <a:pt x="113718" y="21"/>
                    <a:pt x="119286" y="267"/>
                    <a:pt x="126932" y="267"/>
                  </a:cubicBezTo>
                  <a:cubicBezTo>
                    <a:pt x="134910" y="267"/>
                    <a:pt x="133580" y="10764"/>
                    <a:pt x="133580" y="18637"/>
                  </a:cubicBezTo>
                  <a:cubicBezTo>
                    <a:pt x="137569" y="19949"/>
                    <a:pt x="140229" y="21261"/>
                    <a:pt x="144218" y="22573"/>
                  </a:cubicBezTo>
                  <a:cubicBezTo>
                    <a:pt x="158845" y="6828"/>
                    <a:pt x="154855" y="8140"/>
                    <a:pt x="177460" y="29134"/>
                  </a:cubicBezTo>
                  <a:cubicBezTo>
                    <a:pt x="182779" y="35695"/>
                    <a:pt x="174801" y="40943"/>
                    <a:pt x="168152" y="47504"/>
                  </a:cubicBezTo>
                  <a:cubicBezTo>
                    <a:pt x="170812" y="50128"/>
                    <a:pt x="172142" y="54065"/>
                    <a:pt x="173471" y="58001"/>
                  </a:cubicBezTo>
                  <a:cubicBezTo>
                    <a:pt x="188098" y="58001"/>
                    <a:pt x="192087" y="55377"/>
                    <a:pt x="192087" y="67186"/>
                  </a:cubicBezTo>
                  <a:cubicBezTo>
                    <a:pt x="192087" y="67186"/>
                    <a:pt x="192087" y="67186"/>
                    <a:pt x="154855" y="82931"/>
                  </a:cubicBezTo>
                  <a:cubicBezTo>
                    <a:pt x="160174" y="58001"/>
                    <a:pt x="140229" y="35695"/>
                    <a:pt x="116294" y="35695"/>
                  </a:cubicBezTo>
                  <a:cubicBezTo>
                    <a:pt x="93689" y="35695"/>
                    <a:pt x="76403" y="52753"/>
                    <a:pt x="76403" y="75059"/>
                  </a:cubicBezTo>
                  <a:cubicBezTo>
                    <a:pt x="76403" y="88180"/>
                    <a:pt x="83052" y="101301"/>
                    <a:pt x="93689" y="107862"/>
                  </a:cubicBezTo>
                  <a:cubicBezTo>
                    <a:pt x="73744" y="117047"/>
                    <a:pt x="67095" y="118359"/>
                    <a:pt x="59117" y="124919"/>
                  </a:cubicBezTo>
                  <a:cubicBezTo>
                    <a:pt x="48479" y="114422"/>
                    <a:pt x="49809" y="115734"/>
                    <a:pt x="63106" y="102613"/>
                  </a:cubicBezTo>
                  <a:cubicBezTo>
                    <a:pt x="61776" y="98677"/>
                    <a:pt x="60447" y="96053"/>
                    <a:pt x="59117" y="92116"/>
                  </a:cubicBezTo>
                  <a:cubicBezTo>
                    <a:pt x="36512" y="92116"/>
                    <a:pt x="40501" y="94740"/>
                    <a:pt x="40501" y="63249"/>
                  </a:cubicBezTo>
                  <a:cubicBezTo>
                    <a:pt x="40501" y="55377"/>
                    <a:pt x="51139" y="58001"/>
                    <a:pt x="59117" y="58001"/>
                  </a:cubicBezTo>
                  <a:cubicBezTo>
                    <a:pt x="60447" y="54065"/>
                    <a:pt x="61776" y="50128"/>
                    <a:pt x="63106" y="47504"/>
                  </a:cubicBezTo>
                  <a:cubicBezTo>
                    <a:pt x="47150" y="31759"/>
                    <a:pt x="48479" y="35695"/>
                    <a:pt x="69755" y="14700"/>
                  </a:cubicBezTo>
                  <a:cubicBezTo>
                    <a:pt x="76403" y="8140"/>
                    <a:pt x="81722" y="17325"/>
                    <a:pt x="88370" y="22573"/>
                  </a:cubicBezTo>
                  <a:cubicBezTo>
                    <a:pt x="91030" y="21261"/>
                    <a:pt x="95019" y="19949"/>
                    <a:pt x="99008" y="18637"/>
                  </a:cubicBezTo>
                  <a:cubicBezTo>
                    <a:pt x="99008" y="1907"/>
                    <a:pt x="97512" y="-61"/>
                    <a:pt x="109666" y="1"/>
                  </a:cubicBezTo>
                  <a:close/>
                </a:path>
              </a:pathLst>
            </a:custGeom>
            <a:solidFill>
              <a:schemeClr val="bg1"/>
            </a:solidFill>
            <a:ln>
              <a:noFill/>
            </a:ln>
          </p:spPr>
        </p:sp>
      </p:grpSp>
    </p:spTree>
    <p:extLst>
      <p:ext uri="{BB962C8B-B14F-4D97-AF65-F5344CB8AC3E}">
        <p14:creationId xmlns:p14="http://schemas.microsoft.com/office/powerpoint/2010/main" val="14178643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750"/>
                                        <p:tgtEl>
                                          <p:spTgt spid="16"/>
                                        </p:tgtEl>
                                      </p:cBhvr>
                                    </p:animEffect>
                                    <p:anim calcmode="lin" valueType="num">
                                      <p:cBhvr>
                                        <p:cTn id="17" dur="750" fill="hold"/>
                                        <p:tgtEl>
                                          <p:spTgt spid="16"/>
                                        </p:tgtEl>
                                        <p:attrNameLst>
                                          <p:attrName>ppt_x</p:attrName>
                                        </p:attrNameLst>
                                      </p:cBhvr>
                                      <p:tavLst>
                                        <p:tav tm="0">
                                          <p:val>
                                            <p:strVal val="#ppt_x"/>
                                          </p:val>
                                        </p:tav>
                                        <p:tav tm="100000">
                                          <p:val>
                                            <p:strVal val="#ppt_x"/>
                                          </p:val>
                                        </p:tav>
                                      </p:tavLst>
                                    </p:anim>
                                    <p:anim calcmode="lin" valueType="num">
                                      <p:cBhvr>
                                        <p:cTn id="18" dur="750" fill="hold"/>
                                        <p:tgtEl>
                                          <p:spTgt spid="16"/>
                                        </p:tgtEl>
                                        <p:attrNameLst>
                                          <p:attrName>ppt_y</p:attrName>
                                        </p:attrNameLst>
                                      </p:cBhvr>
                                      <p:tavLst>
                                        <p:tav tm="0">
                                          <p:val>
                                            <p:strVal val="#ppt_y+.1"/>
                                          </p:val>
                                        </p:tav>
                                        <p:tav tm="100000">
                                          <p:val>
                                            <p:strVal val="#ppt_y"/>
                                          </p:val>
                                        </p:tav>
                                      </p:tavLst>
                                    </p:anim>
                                  </p:childTnLst>
                                </p:cTn>
                              </p:par>
                            </p:childTnLst>
                          </p:cTn>
                        </p:par>
                        <p:par>
                          <p:cTn id="19" fill="hold">
                            <p:stCondLst>
                              <p:cond delay="1750"/>
                            </p:stCondLst>
                            <p:childTnLst>
                              <p:par>
                                <p:cTn id="20" presetID="23" presetClass="entr" presetSubtype="16" fill="hold" nodeType="after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500" fill="hold"/>
                                        <p:tgtEl>
                                          <p:spTgt spid="30"/>
                                        </p:tgtEl>
                                        <p:attrNameLst>
                                          <p:attrName>ppt_w</p:attrName>
                                        </p:attrNameLst>
                                      </p:cBhvr>
                                      <p:tavLst>
                                        <p:tav tm="0">
                                          <p:val>
                                            <p:fltVal val="0"/>
                                          </p:val>
                                        </p:tav>
                                        <p:tav tm="100000">
                                          <p:val>
                                            <p:strVal val="#ppt_w"/>
                                          </p:val>
                                        </p:tav>
                                      </p:tavLst>
                                    </p:anim>
                                    <p:anim calcmode="lin" valueType="num">
                                      <p:cBhvr>
                                        <p:cTn id="23" dur="500" fill="hold"/>
                                        <p:tgtEl>
                                          <p:spTgt spid="30"/>
                                        </p:tgtEl>
                                        <p:attrNameLst>
                                          <p:attrName>ppt_h</p:attrName>
                                        </p:attrNameLst>
                                      </p:cBhvr>
                                      <p:tavLst>
                                        <p:tav tm="0">
                                          <p:val>
                                            <p:fltVal val="0"/>
                                          </p:val>
                                        </p:tav>
                                        <p:tav tm="100000">
                                          <p:val>
                                            <p:strVal val="#ppt_h"/>
                                          </p:val>
                                        </p:tav>
                                      </p:tavLst>
                                    </p:anim>
                                  </p:childTnLst>
                                </p:cTn>
                              </p:par>
                              <p:par>
                                <p:cTn id="24" presetID="47" presetClass="entr" presetSubtype="0" fill="hold" nodeType="withEffect">
                                  <p:stCondLst>
                                    <p:cond delay="0"/>
                                  </p:stCondLst>
                                  <p:childTnLst>
                                    <p:set>
                                      <p:cBhvr>
                                        <p:cTn id="25" dur="1" fill="hold">
                                          <p:stCondLst>
                                            <p:cond delay="0"/>
                                          </p:stCondLst>
                                        </p:cTn>
                                        <p:tgtEl>
                                          <p:spTgt spid="76"/>
                                        </p:tgtEl>
                                        <p:attrNameLst>
                                          <p:attrName>style.visibility</p:attrName>
                                        </p:attrNameLst>
                                      </p:cBhvr>
                                      <p:to>
                                        <p:strVal val="visible"/>
                                      </p:to>
                                    </p:set>
                                    <p:animEffect transition="in" filter="fade">
                                      <p:cBhvr>
                                        <p:cTn id="26" dur="750"/>
                                        <p:tgtEl>
                                          <p:spTgt spid="76"/>
                                        </p:tgtEl>
                                      </p:cBhvr>
                                    </p:animEffect>
                                    <p:anim calcmode="lin" valueType="num">
                                      <p:cBhvr>
                                        <p:cTn id="27" dur="750" fill="hold"/>
                                        <p:tgtEl>
                                          <p:spTgt spid="76"/>
                                        </p:tgtEl>
                                        <p:attrNameLst>
                                          <p:attrName>ppt_x</p:attrName>
                                        </p:attrNameLst>
                                      </p:cBhvr>
                                      <p:tavLst>
                                        <p:tav tm="0">
                                          <p:val>
                                            <p:strVal val="#ppt_x"/>
                                          </p:val>
                                        </p:tav>
                                        <p:tav tm="100000">
                                          <p:val>
                                            <p:strVal val="#ppt_x"/>
                                          </p:val>
                                        </p:tav>
                                      </p:tavLst>
                                    </p:anim>
                                    <p:anim calcmode="lin" valueType="num">
                                      <p:cBhvr>
                                        <p:cTn id="28" dur="750" fill="hold"/>
                                        <p:tgtEl>
                                          <p:spTgt spid="76"/>
                                        </p:tgtEl>
                                        <p:attrNameLst>
                                          <p:attrName>ppt_y</p:attrName>
                                        </p:attrNameLst>
                                      </p:cBhvr>
                                      <p:tavLst>
                                        <p:tav tm="0">
                                          <p:val>
                                            <p:strVal val="#ppt_y-.1"/>
                                          </p:val>
                                        </p:tav>
                                        <p:tav tm="100000">
                                          <p:val>
                                            <p:strVal val="#ppt_y"/>
                                          </p:val>
                                        </p:tav>
                                      </p:tavLst>
                                    </p:anim>
                                  </p:childTnLst>
                                </p:cTn>
                              </p:par>
                            </p:childTnLst>
                          </p:cTn>
                        </p:par>
                        <p:par>
                          <p:cTn id="29" fill="hold">
                            <p:stCondLst>
                              <p:cond delay="2500"/>
                            </p:stCondLst>
                            <p:childTnLst>
                              <p:par>
                                <p:cTn id="30" presetID="23" presetClass="entr" presetSubtype="16" fill="hold" nodeType="afterEffect">
                                  <p:stCondLst>
                                    <p:cond delay="0"/>
                                  </p:stCondLst>
                                  <p:childTnLst>
                                    <p:set>
                                      <p:cBhvr>
                                        <p:cTn id="31" dur="1" fill="hold">
                                          <p:stCondLst>
                                            <p:cond delay="0"/>
                                          </p:stCondLst>
                                        </p:cTn>
                                        <p:tgtEl>
                                          <p:spTgt spid="44"/>
                                        </p:tgtEl>
                                        <p:attrNameLst>
                                          <p:attrName>style.visibility</p:attrName>
                                        </p:attrNameLst>
                                      </p:cBhvr>
                                      <p:to>
                                        <p:strVal val="visible"/>
                                      </p:to>
                                    </p:set>
                                    <p:anim calcmode="lin" valueType="num">
                                      <p:cBhvr>
                                        <p:cTn id="32" dur="500" fill="hold"/>
                                        <p:tgtEl>
                                          <p:spTgt spid="44"/>
                                        </p:tgtEl>
                                        <p:attrNameLst>
                                          <p:attrName>ppt_w</p:attrName>
                                        </p:attrNameLst>
                                      </p:cBhvr>
                                      <p:tavLst>
                                        <p:tav tm="0">
                                          <p:val>
                                            <p:fltVal val="0"/>
                                          </p:val>
                                        </p:tav>
                                        <p:tav tm="100000">
                                          <p:val>
                                            <p:strVal val="#ppt_w"/>
                                          </p:val>
                                        </p:tav>
                                      </p:tavLst>
                                    </p:anim>
                                    <p:anim calcmode="lin" valueType="num">
                                      <p:cBhvr>
                                        <p:cTn id="33" dur="500" fill="hold"/>
                                        <p:tgtEl>
                                          <p:spTgt spid="44"/>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ID="42" presetClass="entr" presetSubtype="0" fill="hold" nodeType="afterEffect">
                                  <p:stCondLst>
                                    <p:cond delay="0"/>
                                  </p:stCondLst>
                                  <p:childTnLst>
                                    <p:set>
                                      <p:cBhvr>
                                        <p:cTn id="36" dur="1" fill="hold">
                                          <p:stCondLst>
                                            <p:cond delay="0"/>
                                          </p:stCondLst>
                                        </p:cTn>
                                        <p:tgtEl>
                                          <p:spTgt spid="77"/>
                                        </p:tgtEl>
                                        <p:attrNameLst>
                                          <p:attrName>style.visibility</p:attrName>
                                        </p:attrNameLst>
                                      </p:cBhvr>
                                      <p:to>
                                        <p:strVal val="visible"/>
                                      </p:to>
                                    </p:set>
                                    <p:animEffect transition="in" filter="fade">
                                      <p:cBhvr>
                                        <p:cTn id="37" dur="750"/>
                                        <p:tgtEl>
                                          <p:spTgt spid="77"/>
                                        </p:tgtEl>
                                      </p:cBhvr>
                                    </p:animEffect>
                                    <p:anim calcmode="lin" valueType="num">
                                      <p:cBhvr>
                                        <p:cTn id="38" dur="750" fill="hold"/>
                                        <p:tgtEl>
                                          <p:spTgt spid="77"/>
                                        </p:tgtEl>
                                        <p:attrNameLst>
                                          <p:attrName>ppt_x</p:attrName>
                                        </p:attrNameLst>
                                      </p:cBhvr>
                                      <p:tavLst>
                                        <p:tav tm="0">
                                          <p:val>
                                            <p:strVal val="#ppt_x"/>
                                          </p:val>
                                        </p:tav>
                                        <p:tav tm="100000">
                                          <p:val>
                                            <p:strVal val="#ppt_x"/>
                                          </p:val>
                                        </p:tav>
                                      </p:tavLst>
                                    </p:anim>
                                    <p:anim calcmode="lin" valueType="num">
                                      <p:cBhvr>
                                        <p:cTn id="39" dur="750" fill="hold"/>
                                        <p:tgtEl>
                                          <p:spTgt spid="77"/>
                                        </p:tgtEl>
                                        <p:attrNameLst>
                                          <p:attrName>ppt_y</p:attrName>
                                        </p:attrNameLst>
                                      </p:cBhvr>
                                      <p:tavLst>
                                        <p:tav tm="0">
                                          <p:val>
                                            <p:strVal val="#ppt_y+.1"/>
                                          </p:val>
                                        </p:tav>
                                        <p:tav tm="100000">
                                          <p:val>
                                            <p:strVal val="#ppt_y"/>
                                          </p:val>
                                        </p:tav>
                                      </p:tavLst>
                                    </p:anim>
                                  </p:childTnLst>
                                </p:cTn>
                              </p:par>
                            </p:childTnLst>
                          </p:cTn>
                        </p:par>
                        <p:par>
                          <p:cTn id="40" fill="hold">
                            <p:stCondLst>
                              <p:cond delay="3750"/>
                            </p:stCondLst>
                            <p:childTnLst>
                              <p:par>
                                <p:cTn id="41" presetID="23" presetClass="entr" presetSubtype="16" fill="hold" nodeType="afterEffect">
                                  <p:stCondLst>
                                    <p:cond delay="0"/>
                                  </p:stCondLst>
                                  <p:childTnLst>
                                    <p:set>
                                      <p:cBhvr>
                                        <p:cTn id="42" dur="1" fill="hold">
                                          <p:stCondLst>
                                            <p:cond delay="0"/>
                                          </p:stCondLst>
                                        </p:cTn>
                                        <p:tgtEl>
                                          <p:spTgt spid="58"/>
                                        </p:tgtEl>
                                        <p:attrNameLst>
                                          <p:attrName>style.visibility</p:attrName>
                                        </p:attrNameLst>
                                      </p:cBhvr>
                                      <p:to>
                                        <p:strVal val="visible"/>
                                      </p:to>
                                    </p:set>
                                    <p:anim calcmode="lin" valueType="num">
                                      <p:cBhvr>
                                        <p:cTn id="43" dur="500" fill="hold"/>
                                        <p:tgtEl>
                                          <p:spTgt spid="58"/>
                                        </p:tgtEl>
                                        <p:attrNameLst>
                                          <p:attrName>ppt_w</p:attrName>
                                        </p:attrNameLst>
                                      </p:cBhvr>
                                      <p:tavLst>
                                        <p:tav tm="0">
                                          <p:val>
                                            <p:fltVal val="0"/>
                                          </p:val>
                                        </p:tav>
                                        <p:tav tm="100000">
                                          <p:val>
                                            <p:strVal val="#ppt_w"/>
                                          </p:val>
                                        </p:tav>
                                      </p:tavLst>
                                    </p:anim>
                                    <p:anim calcmode="lin" valueType="num">
                                      <p:cBhvr>
                                        <p:cTn id="44" dur="500" fill="hold"/>
                                        <p:tgtEl>
                                          <p:spTgt spid="58"/>
                                        </p:tgtEl>
                                        <p:attrNameLst>
                                          <p:attrName>ppt_h</p:attrName>
                                        </p:attrNameLst>
                                      </p:cBhvr>
                                      <p:tavLst>
                                        <p:tav tm="0">
                                          <p:val>
                                            <p:fltVal val="0"/>
                                          </p:val>
                                        </p:tav>
                                        <p:tav tm="100000">
                                          <p:val>
                                            <p:strVal val="#ppt_h"/>
                                          </p:val>
                                        </p:tav>
                                      </p:tavLst>
                                    </p:anim>
                                  </p:childTnLst>
                                </p:cTn>
                              </p:par>
                              <p:par>
                                <p:cTn id="45" presetID="47"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750"/>
                                        <p:tgtEl>
                                          <p:spTgt spid="3"/>
                                        </p:tgtEl>
                                      </p:cBhvr>
                                    </p:animEffect>
                                    <p:anim calcmode="lin" valueType="num">
                                      <p:cBhvr>
                                        <p:cTn id="48" dur="750" fill="hold"/>
                                        <p:tgtEl>
                                          <p:spTgt spid="3"/>
                                        </p:tgtEl>
                                        <p:attrNameLst>
                                          <p:attrName>ppt_x</p:attrName>
                                        </p:attrNameLst>
                                      </p:cBhvr>
                                      <p:tavLst>
                                        <p:tav tm="0">
                                          <p:val>
                                            <p:strVal val="#ppt_x"/>
                                          </p:val>
                                        </p:tav>
                                        <p:tav tm="100000">
                                          <p:val>
                                            <p:strVal val="#ppt_x"/>
                                          </p:val>
                                        </p:tav>
                                      </p:tavLst>
                                    </p:anim>
                                    <p:anim calcmode="lin" valueType="num">
                                      <p:cBhvr>
                                        <p:cTn id="49"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项目\黄浦\2017验收\DR\ppt资料\timg.jpg"/>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rcRect l="2725" t="14818" r="3237" b="40596"/>
          <a:stretch/>
        </p:blipFill>
        <p:spPr bwMode="auto">
          <a:xfrm>
            <a:off x="0" y="3022896"/>
            <a:ext cx="12192000" cy="3835104"/>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p:cNvGrpSpPr/>
          <p:nvPr/>
        </p:nvGrpSpPr>
        <p:grpSpPr>
          <a:xfrm>
            <a:off x="354240" y="238579"/>
            <a:ext cx="483870" cy="476250"/>
            <a:chOff x="4267200" y="1409700"/>
            <a:chExt cx="483870" cy="476250"/>
          </a:xfrm>
        </p:grpSpPr>
        <p:sp>
          <p:nvSpPr>
            <p:cNvPr id="4" name="矩形 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系统介绍</a:t>
            </a:r>
          </a:p>
        </p:txBody>
      </p:sp>
      <p:sp>
        <p:nvSpPr>
          <p:cNvPr id="8"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ABOUT </a:t>
            </a:r>
            <a:r>
              <a:rPr lang="en-US" altLang="zh-CN" sz="800" dirty="0" smtClean="0">
                <a:solidFill>
                  <a:schemeClr val="tx1">
                    <a:lumMod val="50000"/>
                    <a:lumOff val="50000"/>
                  </a:schemeClr>
                </a:solidFill>
                <a:latin typeface="Arial" panose="020B0604020202020204" pitchFamily="34" charset="0"/>
                <a:cs typeface="Arial" panose="020B0604020202020204" pitchFamily="34" charset="0"/>
              </a:rPr>
              <a:t>SYSTEM</a:t>
            </a:r>
            <a:endParaRPr lang="en-US" altLang="zh-CN" sz="800" dirty="0">
              <a:solidFill>
                <a:schemeClr val="tx1">
                  <a:lumMod val="50000"/>
                  <a:lumOff val="50000"/>
                </a:schemeClr>
              </a:solidFill>
              <a:latin typeface="Arial" panose="020B0604020202020204" pitchFamily="34" charset="0"/>
              <a:cs typeface="Arial" panose="020B0604020202020204" pitchFamily="34" charset="0"/>
            </a:endParaRPr>
          </a:p>
        </p:txBody>
      </p:sp>
      <p:grpSp>
        <p:nvGrpSpPr>
          <p:cNvPr id="10" name="组合 9"/>
          <p:cNvGrpSpPr/>
          <p:nvPr/>
        </p:nvGrpSpPr>
        <p:grpSpPr>
          <a:xfrm>
            <a:off x="347008" y="1677714"/>
            <a:ext cx="3235292" cy="4343400"/>
            <a:chOff x="844583" y="1866900"/>
            <a:chExt cx="3235292" cy="4343400"/>
          </a:xfrm>
        </p:grpSpPr>
        <p:sp>
          <p:nvSpPr>
            <p:cNvPr id="9" name="矩形 8"/>
            <p:cNvSpPr/>
            <p:nvPr/>
          </p:nvSpPr>
          <p:spPr>
            <a:xfrm>
              <a:off x="844583" y="1866900"/>
              <a:ext cx="3235292" cy="1333500"/>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44583" y="3200400"/>
              <a:ext cx="3235292" cy="3009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TextBox 11"/>
          <p:cNvSpPr txBox="1"/>
          <p:nvPr/>
        </p:nvSpPr>
        <p:spPr>
          <a:xfrm>
            <a:off x="1276221" y="2376800"/>
            <a:ext cx="1431802" cy="338554"/>
          </a:xfrm>
          <a:prstGeom prst="rect">
            <a:avLst/>
          </a:prstGeom>
          <a:noFill/>
        </p:spPr>
        <p:txBody>
          <a:bodyPr wrap="none" rtlCol="0">
            <a:spAutoFit/>
          </a:bodyPr>
          <a:lstStyle/>
          <a:p>
            <a:r>
              <a:rPr lang="zh-CN" altLang="en-US" sz="1600" b="1" dirty="0" smtClean="0">
                <a:solidFill>
                  <a:schemeClr val="bg1">
                    <a:lumMod val="95000"/>
                  </a:schemeClr>
                </a:solidFill>
                <a:latin typeface="微软雅黑" panose="020B0503020204020204" pitchFamily="34" charset="-122"/>
                <a:ea typeface="微软雅黑" panose="020B0503020204020204" pitchFamily="34" charset="-122"/>
                <a:cs typeface="Arial" panose="020B0604020202020204" pitchFamily="34" charset="0"/>
              </a:rPr>
              <a:t>基  线  算  法 </a:t>
            </a:r>
            <a:endParaRPr lang="en-US" sz="1600" b="1" dirty="0">
              <a:solidFill>
                <a:schemeClr val="bg1">
                  <a:lumMod val="9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11" name="组合 10"/>
          <p:cNvGrpSpPr/>
          <p:nvPr/>
        </p:nvGrpSpPr>
        <p:grpSpPr>
          <a:xfrm>
            <a:off x="559319" y="3294801"/>
            <a:ext cx="2810669" cy="978729"/>
            <a:chOff x="1037431" y="3670830"/>
            <a:chExt cx="2810669" cy="978729"/>
          </a:xfrm>
        </p:grpSpPr>
        <p:sp>
          <p:nvSpPr>
            <p:cNvPr id="41" name="菱形 40"/>
            <p:cNvSpPr/>
            <p:nvPr/>
          </p:nvSpPr>
          <p:spPr>
            <a:xfrm>
              <a:off x="1037431" y="3728036"/>
              <a:ext cx="152400" cy="152400"/>
            </a:xfrm>
            <a:prstGeom prst="diamond">
              <a:avLst/>
            </a:prstGeom>
            <a:noFill/>
            <a:ln>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1266825" y="3670830"/>
              <a:ext cx="2581275" cy="97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在国际基线几种计算方法的基础上，根据实际用电情况进行进一步修正，提出黄浦项目的基线测算方法</a:t>
              </a:r>
            </a:p>
          </p:txBody>
        </p:sp>
      </p:grpSp>
      <p:grpSp>
        <p:nvGrpSpPr>
          <p:cNvPr id="43" name="组合 42"/>
          <p:cNvGrpSpPr/>
          <p:nvPr/>
        </p:nvGrpSpPr>
        <p:grpSpPr>
          <a:xfrm>
            <a:off x="559319" y="4668441"/>
            <a:ext cx="2810669" cy="1200329"/>
            <a:chOff x="1037431" y="3670830"/>
            <a:chExt cx="2810669" cy="1200329"/>
          </a:xfrm>
        </p:grpSpPr>
        <p:sp>
          <p:nvSpPr>
            <p:cNvPr id="44" name="菱形 43"/>
            <p:cNvSpPr/>
            <p:nvPr/>
          </p:nvSpPr>
          <p:spPr>
            <a:xfrm>
              <a:off x="1037431" y="3728036"/>
              <a:ext cx="152400" cy="152400"/>
            </a:xfrm>
            <a:prstGeom prst="diamond">
              <a:avLst/>
            </a:prstGeom>
            <a:noFill/>
            <a:ln>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1266825" y="3670830"/>
              <a:ext cx="258127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基线算法通过数据选择，数据排除，基线计算，修正算法几个步骤实现了基线计算。同时将之前的单一平均基线数据扩展为了每十五分钟基线数据，提高了基线</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精度</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cxnSp>
        <p:nvCxnSpPr>
          <p:cNvPr id="14" name="直接连接符 13"/>
          <p:cNvCxnSpPr/>
          <p:nvPr/>
        </p:nvCxnSpPr>
        <p:spPr>
          <a:xfrm>
            <a:off x="901664" y="4414111"/>
            <a:ext cx="21259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4353906" y="1570955"/>
            <a:ext cx="3522646" cy="4729175"/>
            <a:chOff x="844583" y="1866900"/>
            <a:chExt cx="3235292" cy="4343400"/>
          </a:xfrm>
        </p:grpSpPr>
        <p:sp>
          <p:nvSpPr>
            <p:cNvPr id="63" name="矩形 62"/>
            <p:cNvSpPr/>
            <p:nvPr/>
          </p:nvSpPr>
          <p:spPr>
            <a:xfrm>
              <a:off x="844583" y="1866900"/>
              <a:ext cx="3235292" cy="1333500"/>
            </a:xfrm>
            <a:prstGeom prst="rect">
              <a:avLst/>
            </a:prstGeom>
            <a:solidFill>
              <a:srgbClr val="1F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844583" y="3200400"/>
              <a:ext cx="3235292" cy="3009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 name="TextBox 11"/>
          <p:cNvSpPr txBox="1"/>
          <p:nvPr/>
        </p:nvSpPr>
        <p:spPr>
          <a:xfrm>
            <a:off x="5448338" y="2376800"/>
            <a:ext cx="1370888" cy="338554"/>
          </a:xfrm>
          <a:prstGeom prst="rect">
            <a:avLst/>
          </a:prstGeom>
          <a:noFill/>
        </p:spPr>
        <p:txBody>
          <a:bodyPr wrap="none" rtlCol="0">
            <a:spAutoFit/>
          </a:bodyPr>
          <a:lstStyle>
            <a:defPPr>
              <a:defRPr lang="zh-CN"/>
            </a:defPPr>
            <a:lvl1pPr>
              <a:defRPr sz="1600" b="1">
                <a:solidFill>
                  <a:schemeClr val="bg1">
                    <a:lumMod val="95000"/>
                  </a:schemeClr>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dirty="0" smtClean="0"/>
              <a:t>用  户  交  互</a:t>
            </a:r>
            <a:endParaRPr lang="en-US" dirty="0"/>
          </a:p>
        </p:txBody>
      </p:sp>
      <p:grpSp>
        <p:nvGrpSpPr>
          <p:cNvPr id="51" name="组合 50"/>
          <p:cNvGrpSpPr/>
          <p:nvPr/>
        </p:nvGrpSpPr>
        <p:grpSpPr>
          <a:xfrm>
            <a:off x="4585074" y="3331674"/>
            <a:ext cx="3060309" cy="978729"/>
            <a:chOff x="1037431" y="3670830"/>
            <a:chExt cx="2810669" cy="898890"/>
          </a:xfrm>
        </p:grpSpPr>
        <p:sp>
          <p:nvSpPr>
            <p:cNvPr id="56" name="菱形 55"/>
            <p:cNvSpPr/>
            <p:nvPr/>
          </p:nvSpPr>
          <p:spPr>
            <a:xfrm>
              <a:off x="1037431" y="3728036"/>
              <a:ext cx="152400" cy="152400"/>
            </a:xfrm>
            <a:prstGeom prst="diamond">
              <a:avLst/>
            </a:prstGeom>
            <a:noFill/>
            <a:ln>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1266825" y="3670830"/>
              <a:ext cx="2581275" cy="898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更加方便自由的用户参与方式，通过管理员选择合适的参与楼宇后，楼宇用户可以执行反馈是否参与本次需求响应</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事件</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52" name="组合 51"/>
          <p:cNvGrpSpPr/>
          <p:nvPr/>
        </p:nvGrpSpPr>
        <p:grpSpPr>
          <a:xfrm>
            <a:off x="4585074" y="4827317"/>
            <a:ext cx="3060309" cy="757130"/>
            <a:chOff x="1037431" y="3670830"/>
            <a:chExt cx="2810669" cy="695368"/>
          </a:xfrm>
        </p:grpSpPr>
        <p:sp>
          <p:nvSpPr>
            <p:cNvPr id="54" name="菱形 53"/>
            <p:cNvSpPr/>
            <p:nvPr/>
          </p:nvSpPr>
          <p:spPr>
            <a:xfrm>
              <a:off x="1037431" y="3728036"/>
              <a:ext cx="152400" cy="152400"/>
            </a:xfrm>
            <a:prstGeom prst="diamond">
              <a:avLst/>
            </a:prstGeom>
            <a:noFill/>
            <a:ln>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p:nvSpPr>
          <p:spPr>
            <a:xfrm>
              <a:off x="1266825" y="3670830"/>
              <a:ext cx="2581275" cy="695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用户可以通过业主版平台，或者收到的微信推送信息，快速选择参与，不参与</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操作</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cxnSp>
        <p:nvCxnSpPr>
          <p:cNvPr id="53" name="直接连接符 52"/>
          <p:cNvCxnSpPr/>
          <p:nvPr/>
        </p:nvCxnSpPr>
        <p:spPr>
          <a:xfrm>
            <a:off x="4957826" y="4550395"/>
            <a:ext cx="231480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66" name="组合 65"/>
          <p:cNvGrpSpPr/>
          <p:nvPr/>
        </p:nvGrpSpPr>
        <p:grpSpPr>
          <a:xfrm>
            <a:off x="8648158" y="1677714"/>
            <a:ext cx="3235292" cy="4343400"/>
            <a:chOff x="844583" y="1866900"/>
            <a:chExt cx="3235292" cy="4343400"/>
          </a:xfrm>
        </p:grpSpPr>
        <p:sp>
          <p:nvSpPr>
            <p:cNvPr id="81" name="矩形 80"/>
            <p:cNvSpPr/>
            <p:nvPr/>
          </p:nvSpPr>
          <p:spPr>
            <a:xfrm>
              <a:off x="844583" y="1866900"/>
              <a:ext cx="3235292" cy="1333500"/>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844583" y="3200400"/>
              <a:ext cx="3235292" cy="3009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TextBox 11"/>
          <p:cNvSpPr txBox="1"/>
          <p:nvPr/>
        </p:nvSpPr>
        <p:spPr>
          <a:xfrm>
            <a:off x="9688276" y="2376800"/>
            <a:ext cx="1358064" cy="338554"/>
          </a:xfrm>
          <a:prstGeom prst="rect">
            <a:avLst/>
          </a:prstGeom>
          <a:noFill/>
        </p:spPr>
        <p:txBody>
          <a:bodyPr wrap="none" rtlCol="0">
            <a:spAutoFit/>
          </a:bodyPr>
          <a:lstStyle>
            <a:defPPr>
              <a:defRPr lang="zh-CN"/>
            </a:defPPr>
            <a:lvl1pPr>
              <a:defRPr sz="1600" b="1">
                <a:solidFill>
                  <a:schemeClr val="bg1">
                    <a:lumMod val="95000"/>
                  </a:schemeClr>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dirty="0"/>
              <a:t>响  应  结  算</a:t>
            </a:r>
            <a:endParaRPr lang="en-US" dirty="0"/>
          </a:p>
        </p:txBody>
      </p:sp>
      <p:grpSp>
        <p:nvGrpSpPr>
          <p:cNvPr id="69" name="组合 68"/>
          <p:cNvGrpSpPr/>
          <p:nvPr/>
        </p:nvGrpSpPr>
        <p:grpSpPr>
          <a:xfrm>
            <a:off x="8860469" y="3294801"/>
            <a:ext cx="2810669" cy="959622"/>
            <a:chOff x="1037431" y="3670830"/>
            <a:chExt cx="2810669" cy="959622"/>
          </a:xfrm>
        </p:grpSpPr>
        <p:sp>
          <p:nvSpPr>
            <p:cNvPr id="74" name="菱形 73"/>
            <p:cNvSpPr/>
            <p:nvPr/>
          </p:nvSpPr>
          <p:spPr>
            <a:xfrm>
              <a:off x="1037431" y="3728036"/>
              <a:ext cx="152400" cy="152400"/>
            </a:xfrm>
            <a:prstGeom prst="diamond">
              <a:avLst/>
            </a:prstGeom>
            <a:noFill/>
            <a:ln>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1266825" y="3670830"/>
              <a:ext cx="2581275" cy="959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系统自动生成详细的用户参与情况表格，表格内容包括各用户基线，实际负荷，削减量等信息，使管理员快速完成结算操作</a:t>
              </a:r>
            </a:p>
          </p:txBody>
        </p:sp>
      </p:grpSp>
      <p:grpSp>
        <p:nvGrpSpPr>
          <p:cNvPr id="70" name="组合 69"/>
          <p:cNvGrpSpPr/>
          <p:nvPr/>
        </p:nvGrpSpPr>
        <p:grpSpPr>
          <a:xfrm>
            <a:off x="8860469" y="4668441"/>
            <a:ext cx="2810669" cy="738023"/>
            <a:chOff x="1037431" y="3670830"/>
            <a:chExt cx="2810669" cy="738023"/>
          </a:xfrm>
        </p:grpSpPr>
        <p:sp>
          <p:nvSpPr>
            <p:cNvPr id="72" name="菱形 71"/>
            <p:cNvSpPr/>
            <p:nvPr/>
          </p:nvSpPr>
          <p:spPr>
            <a:xfrm>
              <a:off x="1037431" y="3728036"/>
              <a:ext cx="152400" cy="152400"/>
            </a:xfrm>
            <a:prstGeom prst="diamond">
              <a:avLst/>
            </a:prstGeom>
            <a:noFill/>
            <a:ln>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矩形 72"/>
            <p:cNvSpPr/>
            <p:nvPr/>
          </p:nvSpPr>
          <p:spPr>
            <a:xfrm>
              <a:off x="1266825" y="3670830"/>
              <a:ext cx="2581275" cy="738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通过结算图表，明确表示出各次响应事件整体削减情况以及各个用户的参与情况</a:t>
              </a:r>
            </a:p>
          </p:txBody>
        </p:sp>
      </p:grpSp>
      <p:cxnSp>
        <p:nvCxnSpPr>
          <p:cNvPr id="71" name="直接连接符 70"/>
          <p:cNvCxnSpPr/>
          <p:nvPr/>
        </p:nvCxnSpPr>
        <p:spPr>
          <a:xfrm>
            <a:off x="9202814" y="4414111"/>
            <a:ext cx="21259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6" name="multiple-variable-points-line-chart_38853"/>
          <p:cNvSpPr>
            <a:spLocks noChangeAspect="1"/>
          </p:cNvSpPr>
          <p:nvPr/>
        </p:nvSpPr>
        <p:spPr bwMode="auto">
          <a:xfrm>
            <a:off x="1715421" y="1877140"/>
            <a:ext cx="498463" cy="376773"/>
          </a:xfrm>
          <a:custGeom>
            <a:avLst/>
            <a:gdLst>
              <a:gd name="connsiteX0" fmla="*/ 22225 w 338138"/>
              <a:gd name="connsiteY0" fmla="*/ 23813 h 255588"/>
              <a:gd name="connsiteX1" fmla="*/ 22225 w 338138"/>
              <a:gd name="connsiteY1" fmla="*/ 60326 h 255588"/>
              <a:gd name="connsiteX2" fmla="*/ 100013 w 338138"/>
              <a:gd name="connsiteY2" fmla="*/ 149226 h 255588"/>
              <a:gd name="connsiteX3" fmla="*/ 146050 w 338138"/>
              <a:gd name="connsiteY3" fmla="*/ 122239 h 255588"/>
              <a:gd name="connsiteX4" fmla="*/ 207963 w 338138"/>
              <a:gd name="connsiteY4" fmla="*/ 152401 h 255588"/>
              <a:gd name="connsiteX5" fmla="*/ 312738 w 338138"/>
              <a:gd name="connsiteY5" fmla="*/ 117476 h 255588"/>
              <a:gd name="connsiteX6" fmla="*/ 312738 w 338138"/>
              <a:gd name="connsiteY6" fmla="*/ 69851 h 255588"/>
              <a:gd name="connsiteX7" fmla="*/ 204788 w 338138"/>
              <a:gd name="connsiteY7" fmla="*/ 106363 h 255588"/>
              <a:gd name="connsiteX8" fmla="*/ 146050 w 338138"/>
              <a:gd name="connsiteY8" fmla="*/ 61913 h 255588"/>
              <a:gd name="connsiteX9" fmla="*/ 101600 w 338138"/>
              <a:gd name="connsiteY9" fmla="*/ 103188 h 255588"/>
              <a:gd name="connsiteX10" fmla="*/ 12700 w 338138"/>
              <a:gd name="connsiteY10" fmla="*/ 0 h 255588"/>
              <a:gd name="connsiteX11" fmla="*/ 101600 w 338138"/>
              <a:gd name="connsiteY11" fmla="*/ 88900 h 255588"/>
              <a:gd name="connsiteX12" fmla="*/ 146050 w 338138"/>
              <a:gd name="connsiteY12" fmla="*/ 49213 h 255588"/>
              <a:gd name="connsiteX13" fmla="*/ 206375 w 338138"/>
              <a:gd name="connsiteY13" fmla="*/ 95250 h 255588"/>
              <a:gd name="connsiteX14" fmla="*/ 322263 w 338138"/>
              <a:gd name="connsiteY14" fmla="*/ 57150 h 255588"/>
              <a:gd name="connsiteX15" fmla="*/ 322263 w 338138"/>
              <a:gd name="connsiteY15" fmla="*/ 244476 h 255588"/>
              <a:gd name="connsiteX16" fmla="*/ 338138 w 338138"/>
              <a:gd name="connsiteY16" fmla="*/ 244476 h 255588"/>
              <a:gd name="connsiteX17" fmla="*/ 338138 w 338138"/>
              <a:gd name="connsiteY17" fmla="*/ 255588 h 255588"/>
              <a:gd name="connsiteX18" fmla="*/ 0 w 338138"/>
              <a:gd name="connsiteY18" fmla="*/ 255588 h 255588"/>
              <a:gd name="connsiteX19" fmla="*/ 0 w 338138"/>
              <a:gd name="connsiteY19" fmla="*/ 244476 h 255588"/>
              <a:gd name="connsiteX20" fmla="*/ 12700 w 338138"/>
              <a:gd name="connsiteY20" fmla="*/ 244476 h 25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38138" h="255588">
                <a:moveTo>
                  <a:pt x="22225" y="23813"/>
                </a:moveTo>
                <a:lnTo>
                  <a:pt x="22225" y="60326"/>
                </a:lnTo>
                <a:lnTo>
                  <a:pt x="100013" y="149226"/>
                </a:lnTo>
                <a:lnTo>
                  <a:pt x="146050" y="122239"/>
                </a:lnTo>
                <a:lnTo>
                  <a:pt x="207963" y="152401"/>
                </a:lnTo>
                <a:lnTo>
                  <a:pt x="312738" y="117476"/>
                </a:lnTo>
                <a:lnTo>
                  <a:pt x="312738" y="69851"/>
                </a:lnTo>
                <a:lnTo>
                  <a:pt x="204788" y="106363"/>
                </a:lnTo>
                <a:lnTo>
                  <a:pt x="146050" y="61913"/>
                </a:lnTo>
                <a:lnTo>
                  <a:pt x="101600" y="103188"/>
                </a:lnTo>
                <a:close/>
                <a:moveTo>
                  <a:pt x="12700" y="0"/>
                </a:moveTo>
                <a:lnTo>
                  <a:pt x="101600" y="88900"/>
                </a:lnTo>
                <a:lnTo>
                  <a:pt x="146050" y="49213"/>
                </a:lnTo>
                <a:lnTo>
                  <a:pt x="206375" y="95250"/>
                </a:lnTo>
                <a:lnTo>
                  <a:pt x="322263" y="57150"/>
                </a:lnTo>
                <a:lnTo>
                  <a:pt x="322263" y="244476"/>
                </a:lnTo>
                <a:lnTo>
                  <a:pt x="338138" y="244476"/>
                </a:lnTo>
                <a:lnTo>
                  <a:pt x="338138" y="255588"/>
                </a:lnTo>
                <a:lnTo>
                  <a:pt x="0" y="255588"/>
                </a:lnTo>
                <a:lnTo>
                  <a:pt x="0" y="244476"/>
                </a:lnTo>
                <a:lnTo>
                  <a:pt x="12700" y="244476"/>
                </a:lnTo>
                <a:close/>
              </a:path>
            </a:pathLst>
          </a:custGeom>
          <a:solidFill>
            <a:schemeClr val="bg1"/>
          </a:solidFill>
          <a:ln>
            <a:noFill/>
          </a:ln>
        </p:spPr>
      </p:sp>
      <p:sp>
        <p:nvSpPr>
          <p:cNvPr id="77" name="audience_93788"/>
          <p:cNvSpPr>
            <a:spLocks noChangeAspect="1"/>
          </p:cNvSpPr>
          <p:nvPr/>
        </p:nvSpPr>
        <p:spPr bwMode="auto">
          <a:xfrm>
            <a:off x="5900770" y="1816642"/>
            <a:ext cx="428918" cy="459093"/>
          </a:xfrm>
          <a:custGeom>
            <a:avLst/>
            <a:gdLst>
              <a:gd name="connsiteX0" fmla="*/ 270013 w 315913"/>
              <a:gd name="connsiteY0" fmla="*/ 244475 h 338138"/>
              <a:gd name="connsiteX1" fmla="*/ 315913 w 315913"/>
              <a:gd name="connsiteY1" fmla="*/ 290647 h 338138"/>
              <a:gd name="connsiteX2" fmla="*/ 315913 w 315913"/>
              <a:gd name="connsiteY2" fmla="*/ 331542 h 338138"/>
              <a:gd name="connsiteX3" fmla="*/ 313290 w 315913"/>
              <a:gd name="connsiteY3" fmla="*/ 335500 h 338138"/>
              <a:gd name="connsiteX4" fmla="*/ 309356 w 315913"/>
              <a:gd name="connsiteY4" fmla="*/ 338138 h 338138"/>
              <a:gd name="connsiteX5" fmla="*/ 231982 w 315913"/>
              <a:gd name="connsiteY5" fmla="*/ 338138 h 338138"/>
              <a:gd name="connsiteX6" fmla="*/ 225425 w 315913"/>
              <a:gd name="connsiteY6" fmla="*/ 331542 h 338138"/>
              <a:gd name="connsiteX7" fmla="*/ 225425 w 315913"/>
              <a:gd name="connsiteY7" fmla="*/ 290647 h 338138"/>
              <a:gd name="connsiteX8" fmla="*/ 270013 w 315913"/>
              <a:gd name="connsiteY8" fmla="*/ 244475 h 338138"/>
              <a:gd name="connsiteX9" fmla="*/ 157956 w 315913"/>
              <a:gd name="connsiteY9" fmla="*/ 244475 h 338138"/>
              <a:gd name="connsiteX10" fmla="*/ 203200 w 315913"/>
              <a:gd name="connsiteY10" fmla="*/ 290647 h 338138"/>
              <a:gd name="connsiteX11" fmla="*/ 203200 w 315913"/>
              <a:gd name="connsiteY11" fmla="*/ 331542 h 338138"/>
              <a:gd name="connsiteX12" fmla="*/ 201869 w 315913"/>
              <a:gd name="connsiteY12" fmla="*/ 335500 h 338138"/>
              <a:gd name="connsiteX13" fmla="*/ 196546 w 315913"/>
              <a:gd name="connsiteY13" fmla="*/ 338138 h 338138"/>
              <a:gd name="connsiteX14" fmla="*/ 119365 w 315913"/>
              <a:gd name="connsiteY14" fmla="*/ 338138 h 338138"/>
              <a:gd name="connsiteX15" fmla="*/ 112712 w 315913"/>
              <a:gd name="connsiteY15" fmla="*/ 331542 h 338138"/>
              <a:gd name="connsiteX16" fmla="*/ 112712 w 315913"/>
              <a:gd name="connsiteY16" fmla="*/ 290647 h 338138"/>
              <a:gd name="connsiteX17" fmla="*/ 157956 w 315913"/>
              <a:gd name="connsiteY17" fmla="*/ 244475 h 338138"/>
              <a:gd name="connsiteX18" fmla="*/ 45900 w 315913"/>
              <a:gd name="connsiteY18" fmla="*/ 244475 h 338138"/>
              <a:gd name="connsiteX19" fmla="*/ 90488 w 315913"/>
              <a:gd name="connsiteY19" fmla="*/ 290647 h 338138"/>
              <a:gd name="connsiteX20" fmla="*/ 90488 w 315913"/>
              <a:gd name="connsiteY20" fmla="*/ 331542 h 338138"/>
              <a:gd name="connsiteX21" fmla="*/ 89176 w 315913"/>
              <a:gd name="connsiteY21" fmla="*/ 335500 h 338138"/>
              <a:gd name="connsiteX22" fmla="*/ 83931 w 315913"/>
              <a:gd name="connsiteY22" fmla="*/ 338138 h 338138"/>
              <a:gd name="connsiteX23" fmla="*/ 6557 w 315913"/>
              <a:gd name="connsiteY23" fmla="*/ 338138 h 338138"/>
              <a:gd name="connsiteX24" fmla="*/ 0 w 315913"/>
              <a:gd name="connsiteY24" fmla="*/ 331542 h 338138"/>
              <a:gd name="connsiteX25" fmla="*/ 0 w 315913"/>
              <a:gd name="connsiteY25" fmla="*/ 290647 h 338138"/>
              <a:gd name="connsiteX26" fmla="*/ 45900 w 315913"/>
              <a:gd name="connsiteY26" fmla="*/ 244475 h 338138"/>
              <a:gd name="connsiteX27" fmla="*/ 271463 w 315913"/>
              <a:gd name="connsiteY27" fmla="*/ 180975 h 338138"/>
              <a:gd name="connsiteX28" fmla="*/ 301625 w 315913"/>
              <a:gd name="connsiteY28" fmla="*/ 211138 h 338138"/>
              <a:gd name="connsiteX29" fmla="*/ 271463 w 315913"/>
              <a:gd name="connsiteY29" fmla="*/ 241300 h 338138"/>
              <a:gd name="connsiteX30" fmla="*/ 241300 w 315913"/>
              <a:gd name="connsiteY30" fmla="*/ 211138 h 338138"/>
              <a:gd name="connsiteX31" fmla="*/ 271463 w 315913"/>
              <a:gd name="connsiteY31" fmla="*/ 180975 h 338138"/>
              <a:gd name="connsiteX32" fmla="*/ 159420 w 315913"/>
              <a:gd name="connsiteY32" fmla="*/ 180975 h 338138"/>
              <a:gd name="connsiteX33" fmla="*/ 188912 w 315913"/>
              <a:gd name="connsiteY33" fmla="*/ 211138 h 338138"/>
              <a:gd name="connsiteX34" fmla="*/ 159420 w 315913"/>
              <a:gd name="connsiteY34" fmla="*/ 241300 h 338138"/>
              <a:gd name="connsiteX35" fmla="*/ 128587 w 315913"/>
              <a:gd name="connsiteY35" fmla="*/ 211138 h 338138"/>
              <a:gd name="connsiteX36" fmla="*/ 159420 w 315913"/>
              <a:gd name="connsiteY36" fmla="*/ 180975 h 338138"/>
              <a:gd name="connsiteX37" fmla="*/ 46038 w 315913"/>
              <a:gd name="connsiteY37" fmla="*/ 180975 h 338138"/>
              <a:gd name="connsiteX38" fmla="*/ 76201 w 315913"/>
              <a:gd name="connsiteY38" fmla="*/ 211138 h 338138"/>
              <a:gd name="connsiteX39" fmla="*/ 46038 w 315913"/>
              <a:gd name="connsiteY39" fmla="*/ 241301 h 338138"/>
              <a:gd name="connsiteX40" fmla="*/ 15875 w 315913"/>
              <a:gd name="connsiteY40" fmla="*/ 211138 h 338138"/>
              <a:gd name="connsiteX41" fmla="*/ 46038 w 315913"/>
              <a:gd name="connsiteY41" fmla="*/ 180975 h 338138"/>
              <a:gd name="connsiteX42" fmla="*/ 270005 w 315913"/>
              <a:gd name="connsiteY42" fmla="*/ 77788 h 338138"/>
              <a:gd name="connsiteX43" fmla="*/ 238125 w 315913"/>
              <a:gd name="connsiteY43" fmla="*/ 109792 h 338138"/>
              <a:gd name="connsiteX44" fmla="*/ 238125 w 315913"/>
              <a:gd name="connsiteY44" fmla="*/ 144463 h 338138"/>
              <a:gd name="connsiteX45" fmla="*/ 303213 w 315913"/>
              <a:gd name="connsiteY45" fmla="*/ 144463 h 338138"/>
              <a:gd name="connsiteX46" fmla="*/ 303213 w 315913"/>
              <a:gd name="connsiteY46" fmla="*/ 109792 h 338138"/>
              <a:gd name="connsiteX47" fmla="*/ 270005 w 315913"/>
              <a:gd name="connsiteY47" fmla="*/ 77788 h 338138"/>
              <a:gd name="connsiteX48" fmla="*/ 270013 w 315913"/>
              <a:gd name="connsiteY48" fmla="*/ 65088 h 338138"/>
              <a:gd name="connsiteX49" fmla="*/ 315913 w 315913"/>
              <a:gd name="connsiteY49" fmla="*/ 109941 h 338138"/>
              <a:gd name="connsiteX50" fmla="*/ 315913 w 315913"/>
              <a:gd name="connsiteY50" fmla="*/ 150836 h 338138"/>
              <a:gd name="connsiteX51" fmla="*/ 313290 w 315913"/>
              <a:gd name="connsiteY51" fmla="*/ 156113 h 338138"/>
              <a:gd name="connsiteX52" fmla="*/ 309356 w 315913"/>
              <a:gd name="connsiteY52" fmla="*/ 158751 h 338138"/>
              <a:gd name="connsiteX53" fmla="*/ 231982 w 315913"/>
              <a:gd name="connsiteY53" fmla="*/ 158751 h 338138"/>
              <a:gd name="connsiteX54" fmla="*/ 225425 w 315913"/>
              <a:gd name="connsiteY54" fmla="*/ 150836 h 338138"/>
              <a:gd name="connsiteX55" fmla="*/ 225425 w 315913"/>
              <a:gd name="connsiteY55" fmla="*/ 109941 h 338138"/>
              <a:gd name="connsiteX56" fmla="*/ 270013 w 315913"/>
              <a:gd name="connsiteY56" fmla="*/ 65088 h 338138"/>
              <a:gd name="connsiteX57" fmla="*/ 157956 w 315913"/>
              <a:gd name="connsiteY57" fmla="*/ 65088 h 338138"/>
              <a:gd name="connsiteX58" fmla="*/ 203200 w 315913"/>
              <a:gd name="connsiteY58" fmla="*/ 109941 h 338138"/>
              <a:gd name="connsiteX59" fmla="*/ 203200 w 315913"/>
              <a:gd name="connsiteY59" fmla="*/ 150836 h 338138"/>
              <a:gd name="connsiteX60" fmla="*/ 201869 w 315913"/>
              <a:gd name="connsiteY60" fmla="*/ 156113 h 338138"/>
              <a:gd name="connsiteX61" fmla="*/ 196546 w 315913"/>
              <a:gd name="connsiteY61" fmla="*/ 158751 h 338138"/>
              <a:gd name="connsiteX62" fmla="*/ 119365 w 315913"/>
              <a:gd name="connsiteY62" fmla="*/ 158751 h 338138"/>
              <a:gd name="connsiteX63" fmla="*/ 112712 w 315913"/>
              <a:gd name="connsiteY63" fmla="*/ 150836 h 338138"/>
              <a:gd name="connsiteX64" fmla="*/ 112712 w 315913"/>
              <a:gd name="connsiteY64" fmla="*/ 109941 h 338138"/>
              <a:gd name="connsiteX65" fmla="*/ 157956 w 315913"/>
              <a:gd name="connsiteY65" fmla="*/ 65088 h 338138"/>
              <a:gd name="connsiteX66" fmla="*/ 45900 w 315913"/>
              <a:gd name="connsiteY66" fmla="*/ 65088 h 338138"/>
              <a:gd name="connsiteX67" fmla="*/ 90488 w 315913"/>
              <a:gd name="connsiteY67" fmla="*/ 109941 h 338138"/>
              <a:gd name="connsiteX68" fmla="*/ 90488 w 315913"/>
              <a:gd name="connsiteY68" fmla="*/ 150836 h 338138"/>
              <a:gd name="connsiteX69" fmla="*/ 89176 w 315913"/>
              <a:gd name="connsiteY69" fmla="*/ 156113 h 338138"/>
              <a:gd name="connsiteX70" fmla="*/ 83931 w 315913"/>
              <a:gd name="connsiteY70" fmla="*/ 158751 h 338138"/>
              <a:gd name="connsiteX71" fmla="*/ 6557 w 315913"/>
              <a:gd name="connsiteY71" fmla="*/ 158751 h 338138"/>
              <a:gd name="connsiteX72" fmla="*/ 0 w 315913"/>
              <a:gd name="connsiteY72" fmla="*/ 150836 h 338138"/>
              <a:gd name="connsiteX73" fmla="*/ 0 w 315913"/>
              <a:gd name="connsiteY73" fmla="*/ 109941 h 338138"/>
              <a:gd name="connsiteX74" fmla="*/ 45900 w 315913"/>
              <a:gd name="connsiteY74" fmla="*/ 65088 h 338138"/>
              <a:gd name="connsiteX75" fmla="*/ 270669 w 315913"/>
              <a:gd name="connsiteY75" fmla="*/ 14288 h 338138"/>
              <a:gd name="connsiteX76" fmla="*/ 254000 w 315913"/>
              <a:gd name="connsiteY76" fmla="*/ 30957 h 338138"/>
              <a:gd name="connsiteX77" fmla="*/ 270669 w 315913"/>
              <a:gd name="connsiteY77" fmla="*/ 47626 h 338138"/>
              <a:gd name="connsiteX78" fmla="*/ 287338 w 315913"/>
              <a:gd name="connsiteY78" fmla="*/ 30957 h 338138"/>
              <a:gd name="connsiteX79" fmla="*/ 270669 w 315913"/>
              <a:gd name="connsiteY79" fmla="*/ 14288 h 338138"/>
              <a:gd name="connsiteX80" fmla="*/ 271463 w 315913"/>
              <a:gd name="connsiteY80" fmla="*/ 0 h 338138"/>
              <a:gd name="connsiteX81" fmla="*/ 301625 w 315913"/>
              <a:gd name="connsiteY81" fmla="*/ 30957 h 338138"/>
              <a:gd name="connsiteX82" fmla="*/ 271463 w 315913"/>
              <a:gd name="connsiteY82" fmla="*/ 61913 h 338138"/>
              <a:gd name="connsiteX83" fmla="*/ 241300 w 315913"/>
              <a:gd name="connsiteY83" fmla="*/ 30957 h 338138"/>
              <a:gd name="connsiteX84" fmla="*/ 271463 w 315913"/>
              <a:gd name="connsiteY84" fmla="*/ 0 h 338138"/>
              <a:gd name="connsiteX85" fmla="*/ 159420 w 315913"/>
              <a:gd name="connsiteY85" fmla="*/ 0 h 338138"/>
              <a:gd name="connsiteX86" fmla="*/ 188912 w 315913"/>
              <a:gd name="connsiteY86" fmla="*/ 30957 h 338138"/>
              <a:gd name="connsiteX87" fmla="*/ 159420 w 315913"/>
              <a:gd name="connsiteY87" fmla="*/ 61913 h 338138"/>
              <a:gd name="connsiteX88" fmla="*/ 128587 w 315913"/>
              <a:gd name="connsiteY88" fmla="*/ 30957 h 338138"/>
              <a:gd name="connsiteX89" fmla="*/ 159420 w 315913"/>
              <a:gd name="connsiteY89" fmla="*/ 0 h 338138"/>
              <a:gd name="connsiteX90" fmla="*/ 46037 w 315913"/>
              <a:gd name="connsiteY90" fmla="*/ 0 h 338138"/>
              <a:gd name="connsiteX91" fmla="*/ 76200 w 315913"/>
              <a:gd name="connsiteY91" fmla="*/ 30957 h 338138"/>
              <a:gd name="connsiteX92" fmla="*/ 46037 w 315913"/>
              <a:gd name="connsiteY92" fmla="*/ 61913 h 338138"/>
              <a:gd name="connsiteX93" fmla="*/ 15875 w 315913"/>
              <a:gd name="connsiteY93" fmla="*/ 30957 h 338138"/>
              <a:gd name="connsiteX94" fmla="*/ 46037 w 315913"/>
              <a:gd name="connsiteY9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5913" h="338138">
                <a:moveTo>
                  <a:pt x="270013" y="244475"/>
                </a:moveTo>
                <a:cubicBezTo>
                  <a:pt x="294930" y="244475"/>
                  <a:pt x="315913" y="265582"/>
                  <a:pt x="315913" y="290647"/>
                </a:cubicBezTo>
                <a:cubicBezTo>
                  <a:pt x="315913" y="290647"/>
                  <a:pt x="315913" y="290647"/>
                  <a:pt x="315913" y="331542"/>
                </a:cubicBezTo>
                <a:cubicBezTo>
                  <a:pt x="315913" y="332861"/>
                  <a:pt x="314602" y="335500"/>
                  <a:pt x="313290" y="335500"/>
                </a:cubicBezTo>
                <a:cubicBezTo>
                  <a:pt x="313290" y="336819"/>
                  <a:pt x="310667" y="338138"/>
                  <a:pt x="309356" y="338138"/>
                </a:cubicBezTo>
                <a:cubicBezTo>
                  <a:pt x="309356" y="338138"/>
                  <a:pt x="309356" y="338138"/>
                  <a:pt x="231982" y="338138"/>
                </a:cubicBezTo>
                <a:cubicBezTo>
                  <a:pt x="228048" y="338138"/>
                  <a:pt x="225425" y="335500"/>
                  <a:pt x="225425" y="331542"/>
                </a:cubicBezTo>
                <a:cubicBezTo>
                  <a:pt x="225425" y="331542"/>
                  <a:pt x="225425" y="331542"/>
                  <a:pt x="225425" y="290647"/>
                </a:cubicBezTo>
                <a:cubicBezTo>
                  <a:pt x="225425" y="265582"/>
                  <a:pt x="246408" y="244475"/>
                  <a:pt x="270013" y="244475"/>
                </a:cubicBezTo>
                <a:close/>
                <a:moveTo>
                  <a:pt x="157956" y="244475"/>
                </a:moveTo>
                <a:cubicBezTo>
                  <a:pt x="183239" y="244475"/>
                  <a:pt x="203200" y="265582"/>
                  <a:pt x="203200" y="290647"/>
                </a:cubicBezTo>
                <a:cubicBezTo>
                  <a:pt x="203200" y="290647"/>
                  <a:pt x="203200" y="290647"/>
                  <a:pt x="203200" y="331542"/>
                </a:cubicBezTo>
                <a:cubicBezTo>
                  <a:pt x="203200" y="332861"/>
                  <a:pt x="203200" y="335500"/>
                  <a:pt x="201869" y="335500"/>
                </a:cubicBezTo>
                <a:cubicBezTo>
                  <a:pt x="200538" y="336819"/>
                  <a:pt x="199208" y="338138"/>
                  <a:pt x="196546" y="338138"/>
                </a:cubicBezTo>
                <a:cubicBezTo>
                  <a:pt x="196546" y="338138"/>
                  <a:pt x="196546" y="338138"/>
                  <a:pt x="119365" y="338138"/>
                </a:cubicBezTo>
                <a:cubicBezTo>
                  <a:pt x="115373" y="338138"/>
                  <a:pt x="112712" y="335500"/>
                  <a:pt x="112712" y="331542"/>
                </a:cubicBezTo>
                <a:cubicBezTo>
                  <a:pt x="112712" y="331542"/>
                  <a:pt x="112712" y="331542"/>
                  <a:pt x="112712" y="290647"/>
                </a:cubicBezTo>
                <a:cubicBezTo>
                  <a:pt x="112712" y="265582"/>
                  <a:pt x="132672" y="244475"/>
                  <a:pt x="157956" y="244475"/>
                </a:cubicBezTo>
                <a:close/>
                <a:moveTo>
                  <a:pt x="45900" y="244475"/>
                </a:moveTo>
                <a:cubicBezTo>
                  <a:pt x="69505" y="244475"/>
                  <a:pt x="90488" y="265582"/>
                  <a:pt x="90488" y="290647"/>
                </a:cubicBezTo>
                <a:cubicBezTo>
                  <a:pt x="90488" y="290647"/>
                  <a:pt x="90488" y="290647"/>
                  <a:pt x="90488" y="331542"/>
                </a:cubicBezTo>
                <a:cubicBezTo>
                  <a:pt x="90488" y="332861"/>
                  <a:pt x="90488" y="335500"/>
                  <a:pt x="89176" y="335500"/>
                </a:cubicBezTo>
                <a:cubicBezTo>
                  <a:pt x="87865" y="336819"/>
                  <a:pt x="85242" y="338138"/>
                  <a:pt x="83931" y="338138"/>
                </a:cubicBezTo>
                <a:cubicBezTo>
                  <a:pt x="83931" y="338138"/>
                  <a:pt x="83931" y="338138"/>
                  <a:pt x="6557" y="338138"/>
                </a:cubicBezTo>
                <a:cubicBezTo>
                  <a:pt x="3934" y="338138"/>
                  <a:pt x="0" y="335500"/>
                  <a:pt x="0" y="331542"/>
                </a:cubicBezTo>
                <a:cubicBezTo>
                  <a:pt x="0" y="331542"/>
                  <a:pt x="0" y="331542"/>
                  <a:pt x="0" y="290647"/>
                </a:cubicBezTo>
                <a:cubicBezTo>
                  <a:pt x="0" y="265582"/>
                  <a:pt x="20983" y="244475"/>
                  <a:pt x="45900" y="244475"/>
                </a:cubicBezTo>
                <a:close/>
                <a:moveTo>
                  <a:pt x="271463" y="180975"/>
                </a:moveTo>
                <a:cubicBezTo>
                  <a:pt x="287200" y="180975"/>
                  <a:pt x="301625" y="194089"/>
                  <a:pt x="301625" y="211138"/>
                </a:cubicBezTo>
                <a:cubicBezTo>
                  <a:pt x="301625" y="228186"/>
                  <a:pt x="287200" y="241300"/>
                  <a:pt x="271463" y="241300"/>
                </a:cubicBezTo>
                <a:cubicBezTo>
                  <a:pt x="254414" y="241300"/>
                  <a:pt x="241300" y="228186"/>
                  <a:pt x="241300" y="211138"/>
                </a:cubicBezTo>
                <a:cubicBezTo>
                  <a:pt x="241300" y="194089"/>
                  <a:pt x="254414" y="180975"/>
                  <a:pt x="271463" y="180975"/>
                </a:cubicBezTo>
                <a:close/>
                <a:moveTo>
                  <a:pt x="159420" y="180975"/>
                </a:moveTo>
                <a:cubicBezTo>
                  <a:pt x="175506" y="180975"/>
                  <a:pt x="188912" y="194089"/>
                  <a:pt x="188912" y="211138"/>
                </a:cubicBezTo>
                <a:cubicBezTo>
                  <a:pt x="188912" y="228186"/>
                  <a:pt x="175506" y="241300"/>
                  <a:pt x="159420" y="241300"/>
                </a:cubicBezTo>
                <a:cubicBezTo>
                  <a:pt x="141992" y="241300"/>
                  <a:pt x="128587" y="228186"/>
                  <a:pt x="128587" y="211138"/>
                </a:cubicBezTo>
                <a:cubicBezTo>
                  <a:pt x="128587" y="194089"/>
                  <a:pt x="141992" y="180975"/>
                  <a:pt x="159420" y="180975"/>
                </a:cubicBezTo>
                <a:close/>
                <a:moveTo>
                  <a:pt x="46038" y="180975"/>
                </a:moveTo>
                <a:cubicBezTo>
                  <a:pt x="62697" y="180975"/>
                  <a:pt x="76201" y="194479"/>
                  <a:pt x="76201" y="211138"/>
                </a:cubicBezTo>
                <a:cubicBezTo>
                  <a:pt x="76201" y="227797"/>
                  <a:pt x="62697" y="241301"/>
                  <a:pt x="46038" y="241301"/>
                </a:cubicBezTo>
                <a:cubicBezTo>
                  <a:pt x="29379" y="241301"/>
                  <a:pt x="15875" y="227797"/>
                  <a:pt x="15875" y="211138"/>
                </a:cubicBezTo>
                <a:cubicBezTo>
                  <a:pt x="15875" y="194479"/>
                  <a:pt x="29379" y="180975"/>
                  <a:pt x="46038" y="180975"/>
                </a:cubicBezTo>
                <a:close/>
                <a:moveTo>
                  <a:pt x="270005" y="77788"/>
                </a:moveTo>
                <a:cubicBezTo>
                  <a:pt x="252736" y="77788"/>
                  <a:pt x="238125" y="92457"/>
                  <a:pt x="238125" y="109792"/>
                </a:cubicBezTo>
                <a:cubicBezTo>
                  <a:pt x="238125" y="109792"/>
                  <a:pt x="238125" y="109792"/>
                  <a:pt x="238125" y="144463"/>
                </a:cubicBezTo>
                <a:cubicBezTo>
                  <a:pt x="238125" y="144463"/>
                  <a:pt x="238125" y="144463"/>
                  <a:pt x="303213" y="144463"/>
                </a:cubicBezTo>
                <a:lnTo>
                  <a:pt x="303213" y="109792"/>
                </a:lnTo>
                <a:cubicBezTo>
                  <a:pt x="303213" y="92457"/>
                  <a:pt x="288602" y="77788"/>
                  <a:pt x="270005" y="77788"/>
                </a:cubicBezTo>
                <a:close/>
                <a:moveTo>
                  <a:pt x="270013" y="65088"/>
                </a:moveTo>
                <a:cubicBezTo>
                  <a:pt x="294930" y="65088"/>
                  <a:pt x="315913" y="84876"/>
                  <a:pt x="315913" y="109941"/>
                </a:cubicBezTo>
                <a:cubicBezTo>
                  <a:pt x="315913" y="109941"/>
                  <a:pt x="315913" y="109941"/>
                  <a:pt x="315913" y="150836"/>
                </a:cubicBezTo>
                <a:cubicBezTo>
                  <a:pt x="315913" y="153474"/>
                  <a:pt x="314602" y="154794"/>
                  <a:pt x="313290" y="156113"/>
                </a:cubicBezTo>
                <a:cubicBezTo>
                  <a:pt x="313290" y="157432"/>
                  <a:pt x="310667" y="158751"/>
                  <a:pt x="309356" y="158751"/>
                </a:cubicBezTo>
                <a:cubicBezTo>
                  <a:pt x="309356" y="158751"/>
                  <a:pt x="309356" y="158751"/>
                  <a:pt x="231982" y="158751"/>
                </a:cubicBezTo>
                <a:cubicBezTo>
                  <a:pt x="228048" y="158751"/>
                  <a:pt x="225425" y="154794"/>
                  <a:pt x="225425" y="150836"/>
                </a:cubicBezTo>
                <a:cubicBezTo>
                  <a:pt x="225425" y="150836"/>
                  <a:pt x="225425" y="150836"/>
                  <a:pt x="225425" y="109941"/>
                </a:cubicBezTo>
                <a:cubicBezTo>
                  <a:pt x="225425" y="84876"/>
                  <a:pt x="246408" y="65088"/>
                  <a:pt x="270013" y="65088"/>
                </a:cubicBezTo>
                <a:close/>
                <a:moveTo>
                  <a:pt x="157956" y="65088"/>
                </a:moveTo>
                <a:cubicBezTo>
                  <a:pt x="183239" y="65088"/>
                  <a:pt x="203200" y="84876"/>
                  <a:pt x="203200" y="109941"/>
                </a:cubicBezTo>
                <a:cubicBezTo>
                  <a:pt x="203200" y="109941"/>
                  <a:pt x="203200" y="109941"/>
                  <a:pt x="203200" y="150836"/>
                </a:cubicBezTo>
                <a:cubicBezTo>
                  <a:pt x="203200" y="153474"/>
                  <a:pt x="203200" y="154794"/>
                  <a:pt x="201869" y="156113"/>
                </a:cubicBezTo>
                <a:cubicBezTo>
                  <a:pt x="200538" y="157432"/>
                  <a:pt x="199208" y="158751"/>
                  <a:pt x="196546" y="158751"/>
                </a:cubicBezTo>
                <a:cubicBezTo>
                  <a:pt x="196546" y="158751"/>
                  <a:pt x="196546" y="158751"/>
                  <a:pt x="119365" y="158751"/>
                </a:cubicBezTo>
                <a:cubicBezTo>
                  <a:pt x="115373" y="158751"/>
                  <a:pt x="112712" y="154794"/>
                  <a:pt x="112712" y="150836"/>
                </a:cubicBezTo>
                <a:cubicBezTo>
                  <a:pt x="112712" y="150836"/>
                  <a:pt x="112712" y="150836"/>
                  <a:pt x="112712" y="109941"/>
                </a:cubicBezTo>
                <a:cubicBezTo>
                  <a:pt x="112712" y="84876"/>
                  <a:pt x="132672" y="65088"/>
                  <a:pt x="157956" y="65088"/>
                </a:cubicBezTo>
                <a:close/>
                <a:moveTo>
                  <a:pt x="45900" y="65088"/>
                </a:moveTo>
                <a:cubicBezTo>
                  <a:pt x="69505" y="65088"/>
                  <a:pt x="90488" y="84876"/>
                  <a:pt x="90488" y="109941"/>
                </a:cubicBezTo>
                <a:cubicBezTo>
                  <a:pt x="90488" y="109941"/>
                  <a:pt x="90488" y="109941"/>
                  <a:pt x="90488" y="150836"/>
                </a:cubicBezTo>
                <a:cubicBezTo>
                  <a:pt x="90488" y="153474"/>
                  <a:pt x="90488" y="154794"/>
                  <a:pt x="89176" y="156113"/>
                </a:cubicBezTo>
                <a:cubicBezTo>
                  <a:pt x="87865" y="157432"/>
                  <a:pt x="85242" y="158751"/>
                  <a:pt x="83931" y="158751"/>
                </a:cubicBezTo>
                <a:cubicBezTo>
                  <a:pt x="83931" y="158751"/>
                  <a:pt x="83931" y="158751"/>
                  <a:pt x="6557" y="158751"/>
                </a:cubicBezTo>
                <a:cubicBezTo>
                  <a:pt x="3934" y="158751"/>
                  <a:pt x="0" y="154794"/>
                  <a:pt x="0" y="150836"/>
                </a:cubicBezTo>
                <a:cubicBezTo>
                  <a:pt x="0" y="150836"/>
                  <a:pt x="0" y="150836"/>
                  <a:pt x="0" y="109941"/>
                </a:cubicBezTo>
                <a:cubicBezTo>
                  <a:pt x="0" y="84876"/>
                  <a:pt x="20983" y="65088"/>
                  <a:pt x="45900" y="65088"/>
                </a:cubicBezTo>
                <a:close/>
                <a:moveTo>
                  <a:pt x="270669" y="14288"/>
                </a:moveTo>
                <a:cubicBezTo>
                  <a:pt x="261463" y="14288"/>
                  <a:pt x="254000" y="21751"/>
                  <a:pt x="254000" y="30957"/>
                </a:cubicBezTo>
                <a:cubicBezTo>
                  <a:pt x="254000" y="40163"/>
                  <a:pt x="261463" y="47626"/>
                  <a:pt x="270669" y="47626"/>
                </a:cubicBezTo>
                <a:cubicBezTo>
                  <a:pt x="279875" y="47626"/>
                  <a:pt x="287338" y="40163"/>
                  <a:pt x="287338" y="30957"/>
                </a:cubicBezTo>
                <a:cubicBezTo>
                  <a:pt x="287338" y="21751"/>
                  <a:pt x="279875" y="14288"/>
                  <a:pt x="270669" y="14288"/>
                </a:cubicBezTo>
                <a:close/>
                <a:moveTo>
                  <a:pt x="271463" y="0"/>
                </a:moveTo>
                <a:cubicBezTo>
                  <a:pt x="287200" y="0"/>
                  <a:pt x="301625" y="13459"/>
                  <a:pt x="301625" y="30957"/>
                </a:cubicBezTo>
                <a:cubicBezTo>
                  <a:pt x="301625" y="48454"/>
                  <a:pt x="287200" y="61913"/>
                  <a:pt x="271463" y="61913"/>
                </a:cubicBezTo>
                <a:cubicBezTo>
                  <a:pt x="254414" y="61913"/>
                  <a:pt x="241300" y="48454"/>
                  <a:pt x="241300" y="30957"/>
                </a:cubicBezTo>
                <a:cubicBezTo>
                  <a:pt x="241300" y="13459"/>
                  <a:pt x="254414" y="0"/>
                  <a:pt x="271463" y="0"/>
                </a:cubicBezTo>
                <a:close/>
                <a:moveTo>
                  <a:pt x="159420" y="0"/>
                </a:moveTo>
                <a:cubicBezTo>
                  <a:pt x="175506" y="0"/>
                  <a:pt x="188912" y="13459"/>
                  <a:pt x="188912" y="30957"/>
                </a:cubicBezTo>
                <a:cubicBezTo>
                  <a:pt x="188912" y="48454"/>
                  <a:pt x="175506" y="61913"/>
                  <a:pt x="159420" y="61913"/>
                </a:cubicBezTo>
                <a:cubicBezTo>
                  <a:pt x="141992" y="61913"/>
                  <a:pt x="128587" y="48454"/>
                  <a:pt x="128587" y="30957"/>
                </a:cubicBezTo>
                <a:cubicBezTo>
                  <a:pt x="128587" y="13459"/>
                  <a:pt x="141992" y="0"/>
                  <a:pt x="159420" y="0"/>
                </a:cubicBezTo>
                <a:close/>
                <a:moveTo>
                  <a:pt x="46037" y="0"/>
                </a:moveTo>
                <a:cubicBezTo>
                  <a:pt x="63086" y="0"/>
                  <a:pt x="76200" y="13459"/>
                  <a:pt x="76200" y="30957"/>
                </a:cubicBezTo>
                <a:cubicBezTo>
                  <a:pt x="76200" y="48454"/>
                  <a:pt x="63086" y="61913"/>
                  <a:pt x="46037" y="61913"/>
                </a:cubicBezTo>
                <a:cubicBezTo>
                  <a:pt x="28989" y="61913"/>
                  <a:pt x="15875" y="48454"/>
                  <a:pt x="15875" y="30957"/>
                </a:cubicBezTo>
                <a:cubicBezTo>
                  <a:pt x="15875" y="13459"/>
                  <a:pt x="28989" y="0"/>
                  <a:pt x="46037" y="0"/>
                </a:cubicBezTo>
                <a:close/>
              </a:path>
            </a:pathLst>
          </a:custGeom>
          <a:solidFill>
            <a:schemeClr val="bg1"/>
          </a:solidFill>
          <a:ln>
            <a:noFill/>
          </a:ln>
        </p:spPr>
      </p:sp>
      <p:sp>
        <p:nvSpPr>
          <p:cNvPr id="78" name="calculator-with-a-zero_20832"/>
          <p:cNvSpPr>
            <a:spLocks noChangeAspect="1"/>
          </p:cNvSpPr>
          <p:nvPr/>
        </p:nvSpPr>
        <p:spPr bwMode="auto">
          <a:xfrm>
            <a:off x="10160541" y="1881495"/>
            <a:ext cx="354854" cy="425022"/>
          </a:xfrm>
          <a:custGeom>
            <a:avLst/>
            <a:gdLst>
              <a:gd name="connsiteX0" fmla="*/ 195500 w 280988"/>
              <a:gd name="connsiteY0" fmla="*/ 260350 h 336550"/>
              <a:gd name="connsiteX1" fmla="*/ 188913 w 280988"/>
              <a:gd name="connsiteY1" fmla="*/ 266845 h 336550"/>
              <a:gd name="connsiteX2" fmla="*/ 188913 w 280988"/>
              <a:gd name="connsiteY2" fmla="*/ 282431 h 336550"/>
              <a:gd name="connsiteX3" fmla="*/ 195500 w 280988"/>
              <a:gd name="connsiteY3" fmla="*/ 288925 h 336550"/>
              <a:gd name="connsiteX4" fmla="*/ 244240 w 280988"/>
              <a:gd name="connsiteY4" fmla="*/ 288925 h 336550"/>
              <a:gd name="connsiteX5" fmla="*/ 250826 w 280988"/>
              <a:gd name="connsiteY5" fmla="*/ 282431 h 336550"/>
              <a:gd name="connsiteX6" fmla="*/ 250826 w 280988"/>
              <a:gd name="connsiteY6" fmla="*/ 266845 h 336550"/>
              <a:gd name="connsiteX7" fmla="*/ 244240 w 280988"/>
              <a:gd name="connsiteY7" fmla="*/ 260350 h 336550"/>
              <a:gd name="connsiteX8" fmla="*/ 195500 w 280988"/>
              <a:gd name="connsiteY8" fmla="*/ 260350 h 336550"/>
              <a:gd name="connsiteX9" fmla="*/ 116125 w 280988"/>
              <a:gd name="connsiteY9" fmla="*/ 260350 h 336550"/>
              <a:gd name="connsiteX10" fmla="*/ 109538 w 280988"/>
              <a:gd name="connsiteY10" fmla="*/ 266845 h 336550"/>
              <a:gd name="connsiteX11" fmla="*/ 109538 w 280988"/>
              <a:gd name="connsiteY11" fmla="*/ 282431 h 336550"/>
              <a:gd name="connsiteX12" fmla="*/ 116125 w 280988"/>
              <a:gd name="connsiteY12" fmla="*/ 288925 h 336550"/>
              <a:gd name="connsiteX13" fmla="*/ 164865 w 280988"/>
              <a:gd name="connsiteY13" fmla="*/ 288925 h 336550"/>
              <a:gd name="connsiteX14" fmla="*/ 171451 w 280988"/>
              <a:gd name="connsiteY14" fmla="*/ 282431 h 336550"/>
              <a:gd name="connsiteX15" fmla="*/ 171451 w 280988"/>
              <a:gd name="connsiteY15" fmla="*/ 266845 h 336550"/>
              <a:gd name="connsiteX16" fmla="*/ 164865 w 280988"/>
              <a:gd name="connsiteY16" fmla="*/ 260350 h 336550"/>
              <a:gd name="connsiteX17" fmla="*/ 116125 w 280988"/>
              <a:gd name="connsiteY17" fmla="*/ 260350 h 336550"/>
              <a:gd name="connsiteX18" fmla="*/ 38337 w 280988"/>
              <a:gd name="connsiteY18" fmla="*/ 260350 h 336550"/>
              <a:gd name="connsiteX19" fmla="*/ 31750 w 280988"/>
              <a:gd name="connsiteY19" fmla="*/ 266845 h 336550"/>
              <a:gd name="connsiteX20" fmla="*/ 31750 w 280988"/>
              <a:gd name="connsiteY20" fmla="*/ 282431 h 336550"/>
              <a:gd name="connsiteX21" fmla="*/ 38337 w 280988"/>
              <a:gd name="connsiteY21" fmla="*/ 288925 h 336550"/>
              <a:gd name="connsiteX22" fmla="*/ 87077 w 280988"/>
              <a:gd name="connsiteY22" fmla="*/ 288925 h 336550"/>
              <a:gd name="connsiteX23" fmla="*/ 93663 w 280988"/>
              <a:gd name="connsiteY23" fmla="*/ 282431 h 336550"/>
              <a:gd name="connsiteX24" fmla="*/ 93663 w 280988"/>
              <a:gd name="connsiteY24" fmla="*/ 266845 h 336550"/>
              <a:gd name="connsiteX25" fmla="*/ 87077 w 280988"/>
              <a:gd name="connsiteY25" fmla="*/ 260350 h 336550"/>
              <a:gd name="connsiteX26" fmla="*/ 38337 w 280988"/>
              <a:gd name="connsiteY26" fmla="*/ 260350 h 336550"/>
              <a:gd name="connsiteX27" fmla="*/ 195500 w 280988"/>
              <a:gd name="connsiteY27" fmla="*/ 209550 h 336550"/>
              <a:gd name="connsiteX28" fmla="*/ 188913 w 280988"/>
              <a:gd name="connsiteY28" fmla="*/ 216405 h 336550"/>
              <a:gd name="connsiteX29" fmla="*/ 188913 w 280988"/>
              <a:gd name="connsiteY29" fmla="*/ 232858 h 336550"/>
              <a:gd name="connsiteX30" fmla="*/ 195500 w 280988"/>
              <a:gd name="connsiteY30" fmla="*/ 239713 h 336550"/>
              <a:gd name="connsiteX31" fmla="*/ 244240 w 280988"/>
              <a:gd name="connsiteY31" fmla="*/ 239713 h 336550"/>
              <a:gd name="connsiteX32" fmla="*/ 250826 w 280988"/>
              <a:gd name="connsiteY32" fmla="*/ 232858 h 336550"/>
              <a:gd name="connsiteX33" fmla="*/ 250826 w 280988"/>
              <a:gd name="connsiteY33" fmla="*/ 216405 h 336550"/>
              <a:gd name="connsiteX34" fmla="*/ 244240 w 280988"/>
              <a:gd name="connsiteY34" fmla="*/ 209550 h 336550"/>
              <a:gd name="connsiteX35" fmla="*/ 195500 w 280988"/>
              <a:gd name="connsiteY35" fmla="*/ 209550 h 336550"/>
              <a:gd name="connsiteX36" fmla="*/ 116125 w 280988"/>
              <a:gd name="connsiteY36" fmla="*/ 209550 h 336550"/>
              <a:gd name="connsiteX37" fmla="*/ 109538 w 280988"/>
              <a:gd name="connsiteY37" fmla="*/ 216405 h 336550"/>
              <a:gd name="connsiteX38" fmla="*/ 109538 w 280988"/>
              <a:gd name="connsiteY38" fmla="*/ 232858 h 336550"/>
              <a:gd name="connsiteX39" fmla="*/ 116125 w 280988"/>
              <a:gd name="connsiteY39" fmla="*/ 239713 h 336550"/>
              <a:gd name="connsiteX40" fmla="*/ 164865 w 280988"/>
              <a:gd name="connsiteY40" fmla="*/ 239713 h 336550"/>
              <a:gd name="connsiteX41" fmla="*/ 171451 w 280988"/>
              <a:gd name="connsiteY41" fmla="*/ 232858 h 336550"/>
              <a:gd name="connsiteX42" fmla="*/ 171451 w 280988"/>
              <a:gd name="connsiteY42" fmla="*/ 216405 h 336550"/>
              <a:gd name="connsiteX43" fmla="*/ 164865 w 280988"/>
              <a:gd name="connsiteY43" fmla="*/ 209550 h 336550"/>
              <a:gd name="connsiteX44" fmla="*/ 116125 w 280988"/>
              <a:gd name="connsiteY44" fmla="*/ 209550 h 336550"/>
              <a:gd name="connsiteX45" fmla="*/ 38337 w 280988"/>
              <a:gd name="connsiteY45" fmla="*/ 209550 h 336550"/>
              <a:gd name="connsiteX46" fmla="*/ 31750 w 280988"/>
              <a:gd name="connsiteY46" fmla="*/ 216405 h 336550"/>
              <a:gd name="connsiteX47" fmla="*/ 31750 w 280988"/>
              <a:gd name="connsiteY47" fmla="*/ 232858 h 336550"/>
              <a:gd name="connsiteX48" fmla="*/ 38337 w 280988"/>
              <a:gd name="connsiteY48" fmla="*/ 239713 h 336550"/>
              <a:gd name="connsiteX49" fmla="*/ 87077 w 280988"/>
              <a:gd name="connsiteY49" fmla="*/ 239713 h 336550"/>
              <a:gd name="connsiteX50" fmla="*/ 93663 w 280988"/>
              <a:gd name="connsiteY50" fmla="*/ 232858 h 336550"/>
              <a:gd name="connsiteX51" fmla="*/ 93663 w 280988"/>
              <a:gd name="connsiteY51" fmla="*/ 216405 h 336550"/>
              <a:gd name="connsiteX52" fmla="*/ 87077 w 280988"/>
              <a:gd name="connsiteY52" fmla="*/ 209550 h 336550"/>
              <a:gd name="connsiteX53" fmla="*/ 38337 w 280988"/>
              <a:gd name="connsiteY53" fmla="*/ 209550 h 336550"/>
              <a:gd name="connsiteX54" fmla="*/ 195500 w 280988"/>
              <a:gd name="connsiteY54" fmla="*/ 160337 h 336550"/>
              <a:gd name="connsiteX55" fmla="*/ 188913 w 280988"/>
              <a:gd name="connsiteY55" fmla="*/ 166832 h 336550"/>
              <a:gd name="connsiteX56" fmla="*/ 188913 w 280988"/>
              <a:gd name="connsiteY56" fmla="*/ 182418 h 336550"/>
              <a:gd name="connsiteX57" fmla="*/ 195500 w 280988"/>
              <a:gd name="connsiteY57" fmla="*/ 188912 h 336550"/>
              <a:gd name="connsiteX58" fmla="*/ 244240 w 280988"/>
              <a:gd name="connsiteY58" fmla="*/ 188912 h 336550"/>
              <a:gd name="connsiteX59" fmla="*/ 250826 w 280988"/>
              <a:gd name="connsiteY59" fmla="*/ 182418 h 336550"/>
              <a:gd name="connsiteX60" fmla="*/ 250826 w 280988"/>
              <a:gd name="connsiteY60" fmla="*/ 166832 h 336550"/>
              <a:gd name="connsiteX61" fmla="*/ 244240 w 280988"/>
              <a:gd name="connsiteY61" fmla="*/ 160337 h 336550"/>
              <a:gd name="connsiteX62" fmla="*/ 195500 w 280988"/>
              <a:gd name="connsiteY62" fmla="*/ 160337 h 336550"/>
              <a:gd name="connsiteX63" fmla="*/ 116125 w 280988"/>
              <a:gd name="connsiteY63" fmla="*/ 160337 h 336550"/>
              <a:gd name="connsiteX64" fmla="*/ 109538 w 280988"/>
              <a:gd name="connsiteY64" fmla="*/ 166832 h 336550"/>
              <a:gd name="connsiteX65" fmla="*/ 109538 w 280988"/>
              <a:gd name="connsiteY65" fmla="*/ 182418 h 336550"/>
              <a:gd name="connsiteX66" fmla="*/ 116125 w 280988"/>
              <a:gd name="connsiteY66" fmla="*/ 188912 h 336550"/>
              <a:gd name="connsiteX67" fmla="*/ 164865 w 280988"/>
              <a:gd name="connsiteY67" fmla="*/ 188912 h 336550"/>
              <a:gd name="connsiteX68" fmla="*/ 171451 w 280988"/>
              <a:gd name="connsiteY68" fmla="*/ 182418 h 336550"/>
              <a:gd name="connsiteX69" fmla="*/ 171451 w 280988"/>
              <a:gd name="connsiteY69" fmla="*/ 166832 h 336550"/>
              <a:gd name="connsiteX70" fmla="*/ 164865 w 280988"/>
              <a:gd name="connsiteY70" fmla="*/ 160337 h 336550"/>
              <a:gd name="connsiteX71" fmla="*/ 116125 w 280988"/>
              <a:gd name="connsiteY71" fmla="*/ 160337 h 336550"/>
              <a:gd name="connsiteX72" fmla="*/ 38337 w 280988"/>
              <a:gd name="connsiteY72" fmla="*/ 160337 h 336550"/>
              <a:gd name="connsiteX73" fmla="*/ 31750 w 280988"/>
              <a:gd name="connsiteY73" fmla="*/ 166832 h 336550"/>
              <a:gd name="connsiteX74" fmla="*/ 31750 w 280988"/>
              <a:gd name="connsiteY74" fmla="*/ 182418 h 336550"/>
              <a:gd name="connsiteX75" fmla="*/ 38337 w 280988"/>
              <a:gd name="connsiteY75" fmla="*/ 188912 h 336550"/>
              <a:gd name="connsiteX76" fmla="*/ 87077 w 280988"/>
              <a:gd name="connsiteY76" fmla="*/ 188912 h 336550"/>
              <a:gd name="connsiteX77" fmla="*/ 93663 w 280988"/>
              <a:gd name="connsiteY77" fmla="*/ 182418 h 336550"/>
              <a:gd name="connsiteX78" fmla="*/ 93663 w 280988"/>
              <a:gd name="connsiteY78" fmla="*/ 166832 h 336550"/>
              <a:gd name="connsiteX79" fmla="*/ 87077 w 280988"/>
              <a:gd name="connsiteY79" fmla="*/ 160337 h 336550"/>
              <a:gd name="connsiteX80" fmla="*/ 38337 w 280988"/>
              <a:gd name="connsiteY80" fmla="*/ 160337 h 336550"/>
              <a:gd name="connsiteX81" fmla="*/ 214313 w 280988"/>
              <a:gd name="connsiteY81" fmla="*/ 71437 h 336550"/>
              <a:gd name="connsiteX82" fmla="*/ 209233 w 280988"/>
              <a:gd name="connsiteY82" fmla="*/ 75438 h 336550"/>
              <a:gd name="connsiteX83" fmla="*/ 207963 w 280988"/>
              <a:gd name="connsiteY83" fmla="*/ 87439 h 336550"/>
              <a:gd name="connsiteX84" fmla="*/ 209233 w 280988"/>
              <a:gd name="connsiteY84" fmla="*/ 100775 h 336550"/>
              <a:gd name="connsiteX85" fmla="*/ 214313 w 280988"/>
              <a:gd name="connsiteY85" fmla="*/ 104775 h 336550"/>
              <a:gd name="connsiteX86" fmla="*/ 219393 w 280988"/>
              <a:gd name="connsiteY86" fmla="*/ 100775 h 336550"/>
              <a:gd name="connsiteX87" fmla="*/ 220663 w 280988"/>
              <a:gd name="connsiteY87" fmla="*/ 87439 h 336550"/>
              <a:gd name="connsiteX88" fmla="*/ 219393 w 280988"/>
              <a:gd name="connsiteY88" fmla="*/ 75438 h 336550"/>
              <a:gd name="connsiteX89" fmla="*/ 214313 w 280988"/>
              <a:gd name="connsiteY89" fmla="*/ 71437 h 336550"/>
              <a:gd name="connsiteX90" fmla="*/ 214313 w 280988"/>
              <a:gd name="connsiteY90" fmla="*/ 63500 h 336550"/>
              <a:gd name="connsiteX91" fmla="*/ 227542 w 280988"/>
              <a:gd name="connsiteY91" fmla="*/ 70115 h 336550"/>
              <a:gd name="connsiteX92" fmla="*/ 230188 w 280988"/>
              <a:gd name="connsiteY92" fmla="*/ 87313 h 336550"/>
              <a:gd name="connsiteX93" fmla="*/ 227542 w 280988"/>
              <a:gd name="connsiteY93" fmla="*/ 105834 h 336550"/>
              <a:gd name="connsiteX94" fmla="*/ 214313 w 280988"/>
              <a:gd name="connsiteY94" fmla="*/ 111125 h 336550"/>
              <a:gd name="connsiteX95" fmla="*/ 202407 w 280988"/>
              <a:gd name="connsiteY95" fmla="*/ 105834 h 336550"/>
              <a:gd name="connsiteX96" fmla="*/ 198438 w 280988"/>
              <a:gd name="connsiteY96" fmla="*/ 87313 h 336550"/>
              <a:gd name="connsiteX97" fmla="*/ 202407 w 280988"/>
              <a:gd name="connsiteY97" fmla="*/ 70115 h 336550"/>
              <a:gd name="connsiteX98" fmla="*/ 214313 w 280988"/>
              <a:gd name="connsiteY98" fmla="*/ 63500 h 336550"/>
              <a:gd name="connsiteX99" fmla="*/ 30163 w 280988"/>
              <a:gd name="connsiteY99" fmla="*/ 46037 h 336550"/>
              <a:gd name="connsiteX100" fmla="*/ 30163 w 280988"/>
              <a:gd name="connsiteY100" fmla="*/ 125412 h 336550"/>
              <a:gd name="connsiteX101" fmla="*/ 249238 w 280988"/>
              <a:gd name="connsiteY101" fmla="*/ 125412 h 336550"/>
              <a:gd name="connsiteX102" fmla="*/ 249238 w 280988"/>
              <a:gd name="connsiteY102" fmla="*/ 46037 h 336550"/>
              <a:gd name="connsiteX103" fmla="*/ 26260 w 280988"/>
              <a:gd name="connsiteY103" fmla="*/ 0 h 336550"/>
              <a:gd name="connsiteX104" fmla="*/ 254728 w 280988"/>
              <a:gd name="connsiteY104" fmla="*/ 0 h 336550"/>
              <a:gd name="connsiteX105" fmla="*/ 280988 w 280988"/>
              <a:gd name="connsiteY105" fmla="*/ 26293 h 336550"/>
              <a:gd name="connsiteX106" fmla="*/ 280988 w 280988"/>
              <a:gd name="connsiteY106" fmla="*/ 310257 h 336550"/>
              <a:gd name="connsiteX107" fmla="*/ 254728 w 280988"/>
              <a:gd name="connsiteY107" fmla="*/ 336550 h 336550"/>
              <a:gd name="connsiteX108" fmla="*/ 26260 w 280988"/>
              <a:gd name="connsiteY108" fmla="*/ 336550 h 336550"/>
              <a:gd name="connsiteX109" fmla="*/ 0 w 280988"/>
              <a:gd name="connsiteY109" fmla="*/ 310257 h 336550"/>
              <a:gd name="connsiteX110" fmla="*/ 0 w 280988"/>
              <a:gd name="connsiteY110" fmla="*/ 26293 h 336550"/>
              <a:gd name="connsiteX111" fmla="*/ 26260 w 280988"/>
              <a:gd name="connsiteY11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280988" h="336550">
                <a:moveTo>
                  <a:pt x="195500" y="260350"/>
                </a:moveTo>
                <a:cubicBezTo>
                  <a:pt x="191548" y="260350"/>
                  <a:pt x="188913" y="262948"/>
                  <a:pt x="188913" y="266845"/>
                </a:cubicBezTo>
                <a:cubicBezTo>
                  <a:pt x="188913" y="266845"/>
                  <a:pt x="188913" y="266845"/>
                  <a:pt x="188913" y="282431"/>
                </a:cubicBezTo>
                <a:cubicBezTo>
                  <a:pt x="188913" y="286328"/>
                  <a:pt x="191548" y="288925"/>
                  <a:pt x="195500" y="288925"/>
                </a:cubicBezTo>
                <a:cubicBezTo>
                  <a:pt x="195500" y="288925"/>
                  <a:pt x="195500" y="288925"/>
                  <a:pt x="244240" y="288925"/>
                </a:cubicBezTo>
                <a:cubicBezTo>
                  <a:pt x="246874" y="288925"/>
                  <a:pt x="250826" y="286328"/>
                  <a:pt x="250826" y="282431"/>
                </a:cubicBezTo>
                <a:lnTo>
                  <a:pt x="250826" y="266845"/>
                </a:lnTo>
                <a:cubicBezTo>
                  <a:pt x="250826" y="262948"/>
                  <a:pt x="246874" y="260350"/>
                  <a:pt x="244240" y="260350"/>
                </a:cubicBezTo>
                <a:cubicBezTo>
                  <a:pt x="244240" y="260350"/>
                  <a:pt x="244240" y="260350"/>
                  <a:pt x="195500" y="260350"/>
                </a:cubicBezTo>
                <a:close/>
                <a:moveTo>
                  <a:pt x="116125" y="260350"/>
                </a:moveTo>
                <a:cubicBezTo>
                  <a:pt x="112173" y="260350"/>
                  <a:pt x="109538" y="262948"/>
                  <a:pt x="109538" y="266845"/>
                </a:cubicBezTo>
                <a:cubicBezTo>
                  <a:pt x="109538" y="266845"/>
                  <a:pt x="109538" y="266845"/>
                  <a:pt x="109538" y="282431"/>
                </a:cubicBezTo>
                <a:cubicBezTo>
                  <a:pt x="109538" y="286328"/>
                  <a:pt x="112173" y="288925"/>
                  <a:pt x="116125" y="288925"/>
                </a:cubicBezTo>
                <a:cubicBezTo>
                  <a:pt x="116125" y="288925"/>
                  <a:pt x="116125" y="288925"/>
                  <a:pt x="164865" y="288925"/>
                </a:cubicBezTo>
                <a:cubicBezTo>
                  <a:pt x="168817" y="288925"/>
                  <a:pt x="171451" y="286328"/>
                  <a:pt x="171451" y="282431"/>
                </a:cubicBezTo>
                <a:lnTo>
                  <a:pt x="171451" y="266845"/>
                </a:lnTo>
                <a:cubicBezTo>
                  <a:pt x="171451" y="262948"/>
                  <a:pt x="168817" y="260350"/>
                  <a:pt x="164865" y="260350"/>
                </a:cubicBezTo>
                <a:cubicBezTo>
                  <a:pt x="164865" y="260350"/>
                  <a:pt x="164865" y="260350"/>
                  <a:pt x="116125" y="260350"/>
                </a:cubicBezTo>
                <a:close/>
                <a:moveTo>
                  <a:pt x="38337" y="260350"/>
                </a:moveTo>
                <a:cubicBezTo>
                  <a:pt x="34385" y="260350"/>
                  <a:pt x="31750" y="262948"/>
                  <a:pt x="31750" y="266845"/>
                </a:cubicBezTo>
                <a:cubicBezTo>
                  <a:pt x="31750" y="266845"/>
                  <a:pt x="31750" y="266845"/>
                  <a:pt x="31750" y="282431"/>
                </a:cubicBezTo>
                <a:cubicBezTo>
                  <a:pt x="31750" y="286328"/>
                  <a:pt x="34385" y="288925"/>
                  <a:pt x="38337" y="288925"/>
                </a:cubicBezTo>
                <a:cubicBezTo>
                  <a:pt x="38337" y="288925"/>
                  <a:pt x="38337" y="288925"/>
                  <a:pt x="87077" y="288925"/>
                </a:cubicBezTo>
                <a:cubicBezTo>
                  <a:pt x="91029" y="288925"/>
                  <a:pt x="93663" y="286328"/>
                  <a:pt x="93663" y="282431"/>
                </a:cubicBezTo>
                <a:lnTo>
                  <a:pt x="93663" y="266845"/>
                </a:lnTo>
                <a:cubicBezTo>
                  <a:pt x="93663" y="262948"/>
                  <a:pt x="91029" y="260350"/>
                  <a:pt x="87077" y="260350"/>
                </a:cubicBezTo>
                <a:cubicBezTo>
                  <a:pt x="87077" y="260350"/>
                  <a:pt x="87077" y="260350"/>
                  <a:pt x="38337" y="260350"/>
                </a:cubicBezTo>
                <a:close/>
                <a:moveTo>
                  <a:pt x="195500" y="209550"/>
                </a:moveTo>
                <a:cubicBezTo>
                  <a:pt x="191548" y="209550"/>
                  <a:pt x="188913" y="212292"/>
                  <a:pt x="188913" y="216405"/>
                </a:cubicBezTo>
                <a:cubicBezTo>
                  <a:pt x="188913" y="216405"/>
                  <a:pt x="188913" y="216405"/>
                  <a:pt x="188913" y="232858"/>
                </a:cubicBezTo>
                <a:cubicBezTo>
                  <a:pt x="188913" y="236971"/>
                  <a:pt x="191548" y="239713"/>
                  <a:pt x="195500" y="239713"/>
                </a:cubicBezTo>
                <a:cubicBezTo>
                  <a:pt x="195500" y="239713"/>
                  <a:pt x="195500" y="239713"/>
                  <a:pt x="244240" y="239713"/>
                </a:cubicBezTo>
                <a:cubicBezTo>
                  <a:pt x="246874" y="239713"/>
                  <a:pt x="250826" y="236971"/>
                  <a:pt x="250826" y="232858"/>
                </a:cubicBezTo>
                <a:lnTo>
                  <a:pt x="250826" y="216405"/>
                </a:lnTo>
                <a:cubicBezTo>
                  <a:pt x="250826" y="212292"/>
                  <a:pt x="246874" y="209550"/>
                  <a:pt x="244240" y="209550"/>
                </a:cubicBezTo>
                <a:cubicBezTo>
                  <a:pt x="244240" y="209550"/>
                  <a:pt x="244240" y="209550"/>
                  <a:pt x="195500" y="209550"/>
                </a:cubicBezTo>
                <a:close/>
                <a:moveTo>
                  <a:pt x="116125" y="209550"/>
                </a:moveTo>
                <a:cubicBezTo>
                  <a:pt x="112173" y="209550"/>
                  <a:pt x="109538" y="212292"/>
                  <a:pt x="109538" y="216405"/>
                </a:cubicBezTo>
                <a:cubicBezTo>
                  <a:pt x="109538" y="216405"/>
                  <a:pt x="109538" y="216405"/>
                  <a:pt x="109538" y="232858"/>
                </a:cubicBezTo>
                <a:cubicBezTo>
                  <a:pt x="109538" y="236971"/>
                  <a:pt x="112173" y="239713"/>
                  <a:pt x="116125" y="239713"/>
                </a:cubicBezTo>
                <a:cubicBezTo>
                  <a:pt x="116125" y="239713"/>
                  <a:pt x="116125" y="239713"/>
                  <a:pt x="164865" y="239713"/>
                </a:cubicBezTo>
                <a:cubicBezTo>
                  <a:pt x="168817" y="239713"/>
                  <a:pt x="171451" y="236971"/>
                  <a:pt x="171451" y="232858"/>
                </a:cubicBezTo>
                <a:lnTo>
                  <a:pt x="171451" y="216405"/>
                </a:lnTo>
                <a:cubicBezTo>
                  <a:pt x="171451" y="212292"/>
                  <a:pt x="168817" y="209550"/>
                  <a:pt x="164865" y="209550"/>
                </a:cubicBezTo>
                <a:cubicBezTo>
                  <a:pt x="164865" y="209550"/>
                  <a:pt x="164865" y="209550"/>
                  <a:pt x="116125" y="209550"/>
                </a:cubicBezTo>
                <a:close/>
                <a:moveTo>
                  <a:pt x="38337" y="209550"/>
                </a:moveTo>
                <a:cubicBezTo>
                  <a:pt x="34385" y="209550"/>
                  <a:pt x="31750" y="212292"/>
                  <a:pt x="31750" y="216405"/>
                </a:cubicBezTo>
                <a:cubicBezTo>
                  <a:pt x="31750" y="216405"/>
                  <a:pt x="31750" y="216405"/>
                  <a:pt x="31750" y="232858"/>
                </a:cubicBezTo>
                <a:cubicBezTo>
                  <a:pt x="31750" y="236971"/>
                  <a:pt x="34385" y="239713"/>
                  <a:pt x="38337" y="239713"/>
                </a:cubicBezTo>
                <a:cubicBezTo>
                  <a:pt x="38337" y="239713"/>
                  <a:pt x="38337" y="239713"/>
                  <a:pt x="87077" y="239713"/>
                </a:cubicBezTo>
                <a:cubicBezTo>
                  <a:pt x="91029" y="239713"/>
                  <a:pt x="93663" y="236971"/>
                  <a:pt x="93663" y="232858"/>
                </a:cubicBezTo>
                <a:lnTo>
                  <a:pt x="93663" y="216405"/>
                </a:lnTo>
                <a:cubicBezTo>
                  <a:pt x="93663" y="212292"/>
                  <a:pt x="91029" y="209550"/>
                  <a:pt x="87077" y="209550"/>
                </a:cubicBezTo>
                <a:cubicBezTo>
                  <a:pt x="87077" y="209550"/>
                  <a:pt x="87077" y="209550"/>
                  <a:pt x="38337" y="209550"/>
                </a:cubicBezTo>
                <a:close/>
                <a:moveTo>
                  <a:pt x="195500" y="160337"/>
                </a:moveTo>
                <a:cubicBezTo>
                  <a:pt x="191548" y="160337"/>
                  <a:pt x="188913" y="162935"/>
                  <a:pt x="188913" y="166832"/>
                </a:cubicBezTo>
                <a:cubicBezTo>
                  <a:pt x="188913" y="166832"/>
                  <a:pt x="188913" y="166832"/>
                  <a:pt x="188913" y="182418"/>
                </a:cubicBezTo>
                <a:cubicBezTo>
                  <a:pt x="188913" y="186315"/>
                  <a:pt x="191548" y="188912"/>
                  <a:pt x="195500" y="188912"/>
                </a:cubicBezTo>
                <a:cubicBezTo>
                  <a:pt x="195500" y="188912"/>
                  <a:pt x="195500" y="188912"/>
                  <a:pt x="244240" y="188912"/>
                </a:cubicBezTo>
                <a:cubicBezTo>
                  <a:pt x="246874" y="188912"/>
                  <a:pt x="250826" y="186315"/>
                  <a:pt x="250826" y="182418"/>
                </a:cubicBezTo>
                <a:lnTo>
                  <a:pt x="250826" y="166832"/>
                </a:lnTo>
                <a:cubicBezTo>
                  <a:pt x="250826" y="162935"/>
                  <a:pt x="246874" y="160337"/>
                  <a:pt x="244240" y="160337"/>
                </a:cubicBezTo>
                <a:cubicBezTo>
                  <a:pt x="244240" y="160337"/>
                  <a:pt x="244240" y="160337"/>
                  <a:pt x="195500" y="160337"/>
                </a:cubicBezTo>
                <a:close/>
                <a:moveTo>
                  <a:pt x="116125" y="160337"/>
                </a:moveTo>
                <a:cubicBezTo>
                  <a:pt x="112173" y="160337"/>
                  <a:pt x="109538" y="162935"/>
                  <a:pt x="109538" y="166832"/>
                </a:cubicBezTo>
                <a:cubicBezTo>
                  <a:pt x="109538" y="166832"/>
                  <a:pt x="109538" y="166832"/>
                  <a:pt x="109538" y="182418"/>
                </a:cubicBezTo>
                <a:cubicBezTo>
                  <a:pt x="109538" y="186315"/>
                  <a:pt x="112173" y="188912"/>
                  <a:pt x="116125" y="188912"/>
                </a:cubicBezTo>
                <a:cubicBezTo>
                  <a:pt x="116125" y="188912"/>
                  <a:pt x="116125" y="188912"/>
                  <a:pt x="164865" y="188912"/>
                </a:cubicBezTo>
                <a:cubicBezTo>
                  <a:pt x="168817" y="188912"/>
                  <a:pt x="171451" y="186315"/>
                  <a:pt x="171451" y="182418"/>
                </a:cubicBezTo>
                <a:lnTo>
                  <a:pt x="171451" y="166832"/>
                </a:lnTo>
                <a:cubicBezTo>
                  <a:pt x="171451" y="162935"/>
                  <a:pt x="168817" y="160337"/>
                  <a:pt x="164865" y="160337"/>
                </a:cubicBezTo>
                <a:cubicBezTo>
                  <a:pt x="164865" y="160337"/>
                  <a:pt x="164865" y="160337"/>
                  <a:pt x="116125" y="160337"/>
                </a:cubicBezTo>
                <a:close/>
                <a:moveTo>
                  <a:pt x="38337" y="160337"/>
                </a:moveTo>
                <a:cubicBezTo>
                  <a:pt x="34385" y="160337"/>
                  <a:pt x="31750" y="162935"/>
                  <a:pt x="31750" y="166832"/>
                </a:cubicBezTo>
                <a:cubicBezTo>
                  <a:pt x="31750" y="166832"/>
                  <a:pt x="31750" y="166832"/>
                  <a:pt x="31750" y="182418"/>
                </a:cubicBezTo>
                <a:cubicBezTo>
                  <a:pt x="31750" y="186315"/>
                  <a:pt x="34385" y="188912"/>
                  <a:pt x="38337" y="188912"/>
                </a:cubicBezTo>
                <a:cubicBezTo>
                  <a:pt x="38337" y="188912"/>
                  <a:pt x="38337" y="188912"/>
                  <a:pt x="87077" y="188912"/>
                </a:cubicBezTo>
                <a:cubicBezTo>
                  <a:pt x="91029" y="188912"/>
                  <a:pt x="93663" y="186315"/>
                  <a:pt x="93663" y="182418"/>
                </a:cubicBezTo>
                <a:lnTo>
                  <a:pt x="93663" y="166832"/>
                </a:lnTo>
                <a:cubicBezTo>
                  <a:pt x="93663" y="162935"/>
                  <a:pt x="91029" y="160337"/>
                  <a:pt x="87077" y="160337"/>
                </a:cubicBezTo>
                <a:cubicBezTo>
                  <a:pt x="87077" y="160337"/>
                  <a:pt x="87077" y="160337"/>
                  <a:pt x="38337" y="160337"/>
                </a:cubicBezTo>
                <a:close/>
                <a:moveTo>
                  <a:pt x="214313" y="71437"/>
                </a:moveTo>
                <a:cubicBezTo>
                  <a:pt x="211773" y="71437"/>
                  <a:pt x="210503" y="72771"/>
                  <a:pt x="209233" y="75438"/>
                </a:cubicBezTo>
                <a:cubicBezTo>
                  <a:pt x="209233" y="78105"/>
                  <a:pt x="207963" y="82105"/>
                  <a:pt x="207963" y="87439"/>
                </a:cubicBezTo>
                <a:cubicBezTo>
                  <a:pt x="207963" y="92774"/>
                  <a:pt x="209233" y="98108"/>
                  <a:pt x="209233" y="100775"/>
                </a:cubicBezTo>
                <a:cubicBezTo>
                  <a:pt x="210503" y="103442"/>
                  <a:pt x="211773" y="104775"/>
                  <a:pt x="214313" y="104775"/>
                </a:cubicBezTo>
                <a:cubicBezTo>
                  <a:pt x="216853" y="104775"/>
                  <a:pt x="219393" y="103442"/>
                  <a:pt x="219393" y="100775"/>
                </a:cubicBezTo>
                <a:cubicBezTo>
                  <a:pt x="220663" y="98108"/>
                  <a:pt x="220663" y="92774"/>
                  <a:pt x="220663" y="87439"/>
                </a:cubicBezTo>
                <a:cubicBezTo>
                  <a:pt x="220663" y="82105"/>
                  <a:pt x="220663" y="78105"/>
                  <a:pt x="219393" y="75438"/>
                </a:cubicBezTo>
                <a:cubicBezTo>
                  <a:pt x="219393" y="72771"/>
                  <a:pt x="216853" y="71437"/>
                  <a:pt x="214313" y="71437"/>
                </a:cubicBezTo>
                <a:close/>
                <a:moveTo>
                  <a:pt x="214313" y="63500"/>
                </a:moveTo>
                <a:cubicBezTo>
                  <a:pt x="220928" y="63500"/>
                  <a:pt x="224896" y="66146"/>
                  <a:pt x="227542" y="70115"/>
                </a:cubicBezTo>
                <a:cubicBezTo>
                  <a:pt x="230188" y="74084"/>
                  <a:pt x="230188" y="80698"/>
                  <a:pt x="230188" y="87313"/>
                </a:cubicBezTo>
                <a:cubicBezTo>
                  <a:pt x="230188" y="95250"/>
                  <a:pt x="230188" y="101865"/>
                  <a:pt x="227542" y="105834"/>
                </a:cubicBezTo>
                <a:cubicBezTo>
                  <a:pt x="224896" y="109802"/>
                  <a:pt x="220928" y="111125"/>
                  <a:pt x="214313" y="111125"/>
                </a:cubicBezTo>
                <a:cubicBezTo>
                  <a:pt x="209021" y="111125"/>
                  <a:pt x="205053" y="109802"/>
                  <a:pt x="202407" y="105834"/>
                </a:cubicBezTo>
                <a:cubicBezTo>
                  <a:pt x="199761" y="101865"/>
                  <a:pt x="198438" y="95250"/>
                  <a:pt x="198438" y="87313"/>
                </a:cubicBezTo>
                <a:cubicBezTo>
                  <a:pt x="198438" y="80698"/>
                  <a:pt x="199761" y="74084"/>
                  <a:pt x="202407" y="70115"/>
                </a:cubicBezTo>
                <a:cubicBezTo>
                  <a:pt x="205053" y="66146"/>
                  <a:pt x="209021" y="63500"/>
                  <a:pt x="214313" y="63500"/>
                </a:cubicBezTo>
                <a:close/>
                <a:moveTo>
                  <a:pt x="30163" y="46037"/>
                </a:moveTo>
                <a:lnTo>
                  <a:pt x="30163" y="125412"/>
                </a:lnTo>
                <a:lnTo>
                  <a:pt x="249238" y="125412"/>
                </a:lnTo>
                <a:lnTo>
                  <a:pt x="249238" y="46037"/>
                </a:lnTo>
                <a:close/>
                <a:moveTo>
                  <a:pt x="26260" y="0"/>
                </a:moveTo>
                <a:cubicBezTo>
                  <a:pt x="26260" y="0"/>
                  <a:pt x="26260" y="0"/>
                  <a:pt x="254728" y="0"/>
                </a:cubicBezTo>
                <a:cubicBezTo>
                  <a:pt x="269171" y="0"/>
                  <a:pt x="280988" y="11832"/>
                  <a:pt x="280988" y="26293"/>
                </a:cubicBezTo>
                <a:cubicBezTo>
                  <a:pt x="280988" y="26293"/>
                  <a:pt x="280988" y="26293"/>
                  <a:pt x="280988" y="310257"/>
                </a:cubicBezTo>
                <a:cubicBezTo>
                  <a:pt x="280988" y="324718"/>
                  <a:pt x="269171" y="336550"/>
                  <a:pt x="254728" y="336550"/>
                </a:cubicBezTo>
                <a:cubicBezTo>
                  <a:pt x="254728" y="336550"/>
                  <a:pt x="254728" y="336550"/>
                  <a:pt x="26260" y="336550"/>
                </a:cubicBezTo>
                <a:cubicBezTo>
                  <a:pt x="11817" y="336550"/>
                  <a:pt x="0" y="324718"/>
                  <a:pt x="0" y="310257"/>
                </a:cubicBezTo>
                <a:cubicBezTo>
                  <a:pt x="0" y="310257"/>
                  <a:pt x="0" y="310257"/>
                  <a:pt x="0" y="26293"/>
                </a:cubicBezTo>
                <a:cubicBezTo>
                  <a:pt x="0" y="11832"/>
                  <a:pt x="11817" y="0"/>
                  <a:pt x="26260" y="0"/>
                </a:cubicBezTo>
                <a:close/>
              </a:path>
            </a:pathLst>
          </a:custGeom>
          <a:solidFill>
            <a:schemeClr val="bg1"/>
          </a:solidFill>
          <a:ln>
            <a:noFill/>
          </a:ln>
        </p:spPr>
      </p:sp>
    </p:spTree>
    <p:extLst>
      <p:ext uri="{BB962C8B-B14F-4D97-AF65-F5344CB8AC3E}">
        <p14:creationId xmlns:p14="http://schemas.microsoft.com/office/powerpoint/2010/main" val="22940137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724153" y="0"/>
            <a:ext cx="5467847" cy="6858000"/>
          </a:xfrm>
          <a:prstGeom prst="rect">
            <a:avLst/>
          </a:prstGeom>
          <a:blipFill>
            <a:blip r:embed="rId2"/>
            <a:srcRect/>
            <a:stretch>
              <a:fillRect r="-3936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54240" y="238579"/>
            <a:ext cx="483870" cy="476250"/>
            <a:chOff x="4267200" y="1409700"/>
            <a:chExt cx="483870" cy="476250"/>
          </a:xfrm>
        </p:grpSpPr>
        <p:sp>
          <p:nvSpPr>
            <p:cNvPr id="4" name="矩形 3"/>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功能介绍</a:t>
            </a:r>
          </a:p>
        </p:txBody>
      </p:sp>
      <p:sp>
        <p:nvSpPr>
          <p:cNvPr id="8"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INTRODUCTION</a:t>
            </a:r>
          </a:p>
        </p:txBody>
      </p:sp>
      <p:sp>
        <p:nvSpPr>
          <p:cNvPr id="16" name="文本框 15"/>
          <p:cNvSpPr txBox="1"/>
          <p:nvPr/>
        </p:nvSpPr>
        <p:spPr>
          <a:xfrm>
            <a:off x="337855" y="4087584"/>
            <a:ext cx="2223519" cy="369332"/>
          </a:xfrm>
          <a:prstGeom prst="rect">
            <a:avLst/>
          </a:prstGeom>
          <a:noFill/>
        </p:spPr>
        <p:txBody>
          <a:bodyPr wrap="square" rtlCol="0">
            <a:spAutoFit/>
          </a:bodyPr>
          <a:lstStyle/>
          <a:p>
            <a:pPr algn="dist"/>
            <a:r>
              <a:rPr lang="zh-CN" altLang="en-US" b="1" dirty="0" smtClean="0">
                <a:solidFill>
                  <a:srgbClr val="42A881"/>
                </a:solidFill>
                <a:latin typeface="Arial" panose="020B0604020202020204" pitchFamily="34" charset="0"/>
                <a:ea typeface="微软雅黑" panose="020B0503020204020204" pitchFamily="34" charset="-122"/>
                <a:cs typeface="Arial" panose="020B0604020202020204" pitchFamily="34" charset="0"/>
              </a:rPr>
              <a:t>响应资源配置</a:t>
            </a:r>
            <a:endParaRPr lang="en-US" altLang="zh-CN" b="1" dirty="0">
              <a:solidFill>
                <a:srgbClr val="42A881"/>
              </a:solidFill>
              <a:latin typeface="Arial" panose="020B0604020202020204" pitchFamily="34" charset="0"/>
              <a:ea typeface="微软雅黑" panose="020B0503020204020204" pitchFamily="34" charset="-122"/>
              <a:cs typeface="Arial" panose="020B0604020202020204" pitchFamily="34" charset="0"/>
            </a:endParaRPr>
          </a:p>
        </p:txBody>
      </p:sp>
      <p:sp>
        <p:nvSpPr>
          <p:cNvPr id="17" name="矩形 59"/>
          <p:cNvSpPr>
            <a:spLocks noChangeArrowheads="1"/>
          </p:cNvSpPr>
          <p:nvPr/>
        </p:nvSpPr>
        <p:spPr bwMode="auto">
          <a:xfrm>
            <a:off x="204433" y="4862519"/>
            <a:ext cx="2490362" cy="1421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      资源</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配置是系统最基础的数据。通过账户资源、终端资源、响应资源三个层次，对所有参与需求响应的用户资源进行配置。在需求响应事件开始前，根据配录入的响应资源，制定合理的响应</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策略</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30" name="直接连接符 29"/>
          <p:cNvCxnSpPr/>
          <p:nvPr/>
        </p:nvCxnSpPr>
        <p:spPr>
          <a:xfrm>
            <a:off x="1252567" y="4659718"/>
            <a:ext cx="394094" cy="0"/>
          </a:xfrm>
          <a:prstGeom prst="line">
            <a:avLst/>
          </a:prstGeom>
          <a:ln w="31750"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3357023" y="4087584"/>
            <a:ext cx="2223519" cy="369332"/>
          </a:xfrm>
          <a:prstGeom prst="rect">
            <a:avLst/>
          </a:prstGeom>
          <a:noFill/>
        </p:spPr>
        <p:txBody>
          <a:bodyPr wrap="square" rtlCol="0">
            <a:spAutoFit/>
          </a:bodyPr>
          <a:lstStyle/>
          <a:p>
            <a:pPr algn="dist"/>
            <a:r>
              <a:rPr lang="zh-CN" altLang="en-US" b="1" dirty="0" smtClean="0">
                <a:solidFill>
                  <a:srgbClr val="1F8784"/>
                </a:solidFill>
                <a:latin typeface="Arial" panose="020B0604020202020204" pitchFamily="34" charset="0"/>
                <a:ea typeface="微软雅黑" panose="020B0503020204020204" pitchFamily="34" charset="-122"/>
                <a:cs typeface="Arial" panose="020B0604020202020204" pitchFamily="34" charset="0"/>
              </a:rPr>
              <a:t>账户策略配置</a:t>
            </a:r>
            <a:endParaRPr lang="en-US" altLang="zh-CN" b="1" dirty="0">
              <a:solidFill>
                <a:srgbClr val="1F8784"/>
              </a:solidFill>
              <a:latin typeface="Arial" panose="020B0604020202020204" pitchFamily="34" charset="0"/>
              <a:ea typeface="微软雅黑" panose="020B0503020204020204" pitchFamily="34" charset="-122"/>
              <a:cs typeface="Arial" panose="020B0604020202020204" pitchFamily="34" charset="0"/>
            </a:endParaRPr>
          </a:p>
        </p:txBody>
      </p:sp>
      <p:sp>
        <p:nvSpPr>
          <p:cNvPr id="34" name="矩形 59"/>
          <p:cNvSpPr>
            <a:spLocks noChangeArrowheads="1"/>
          </p:cNvSpPr>
          <p:nvPr/>
        </p:nvSpPr>
        <p:spPr bwMode="auto">
          <a:xfrm>
            <a:off x="3191702" y="4862519"/>
            <a:ext cx="2490362" cy="1421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      根据之前录入的响应资源，结合需求响应事件目标削减量，对参与本次事件的楼宇进行选择。在选择楼宇之后，还可以进一步针对每一个楼宇的每一个资源进行是否参与以及参与时间的</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配置</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35" name="直接连接符 34"/>
          <p:cNvCxnSpPr/>
          <p:nvPr/>
        </p:nvCxnSpPr>
        <p:spPr>
          <a:xfrm>
            <a:off x="4239836" y="4659718"/>
            <a:ext cx="394094" cy="0"/>
          </a:xfrm>
          <a:prstGeom prst="line">
            <a:avLst/>
          </a:prstGeom>
          <a:ln w="31750"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6381750" y="3848100"/>
            <a:ext cx="5810250" cy="1885950"/>
            <a:chOff x="6381750" y="4591050"/>
            <a:chExt cx="5810250" cy="1885950"/>
          </a:xfrm>
        </p:grpSpPr>
        <p:sp>
          <p:nvSpPr>
            <p:cNvPr id="9" name="矩形 8"/>
            <p:cNvSpPr/>
            <p:nvPr/>
          </p:nvSpPr>
          <p:spPr>
            <a:xfrm>
              <a:off x="6381750" y="4591050"/>
              <a:ext cx="5810250" cy="1885950"/>
            </a:xfrm>
            <a:prstGeom prst="rect">
              <a:avLst/>
            </a:prstGeom>
            <a:gradFill flip="none" rotWithShape="1">
              <a:gsLst>
                <a:gs pos="0">
                  <a:srgbClr val="00697D">
                    <a:alpha val="90000"/>
                  </a:srgbClr>
                </a:gs>
                <a:gs pos="100000">
                  <a:srgbClr val="65D97D">
                    <a:alpha val="90000"/>
                  </a:srgbClr>
                </a:gs>
              </a:gsLst>
              <a:lin ang="18900000" scaled="1"/>
              <a:tileRect/>
            </a:gradFill>
            <a:ln>
              <a:noFill/>
            </a:ln>
            <a:effectLst>
              <a:outerShdw blurRad="50800" dist="381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982097" y="4717687"/>
              <a:ext cx="1627369" cy="523220"/>
            </a:xfrm>
            <a:prstGeom prst="rect">
              <a:avLst/>
            </a:prstGeom>
          </p:spPr>
          <p:txBody>
            <a:bodyPr wrap="none">
              <a:spAutoFit/>
            </a:bodyPr>
            <a:lstStyle/>
            <a:p>
              <a:r>
                <a:rPr lang="zh-CN" altLang="en-US" sz="2800" dirty="0" smtClean="0">
                  <a:solidFill>
                    <a:schemeClr val="bg1"/>
                  </a:solidFill>
                  <a:latin typeface="微软雅黑" panose="020B0503020204020204" pitchFamily="34" charset="-122"/>
                  <a:ea typeface="微软雅黑" panose="020B0503020204020204" pitchFamily="34" charset="-122"/>
                </a:rPr>
                <a:t>现场调研</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2" name="矩形 41"/>
            <p:cNvSpPr/>
            <p:nvPr/>
          </p:nvSpPr>
          <p:spPr>
            <a:xfrm>
              <a:off x="6982096" y="5712599"/>
              <a:ext cx="4874942" cy="535531"/>
            </a:xfrm>
            <a:prstGeom prst="rect">
              <a:avLst/>
            </a:prstGeom>
          </p:spPr>
          <p:txBody>
            <a:bodyPr wrap="square">
              <a:spAutoFit/>
            </a:bodyPr>
            <a:lstStyle/>
            <a:p>
              <a:pPr algn="just">
                <a:lnSpc>
                  <a:spcPct val="120000"/>
                </a:lnSpc>
              </a:pPr>
              <a:r>
                <a:rPr lang="zh-CN" altLang="en-US" sz="12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      分项计量与需求响应工程师进入参与楼宇现场，调研楼宇的配电与设备情况，再结合物业人员工作经验，准确的制定负荷削减策略</a:t>
              </a:r>
              <a:endParaRPr lang="zh-CN" altLang="en-US" sz="12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43" name="直接连接符 42"/>
            <p:cNvCxnSpPr/>
            <p:nvPr/>
          </p:nvCxnSpPr>
          <p:spPr>
            <a:xfrm>
              <a:off x="7111011" y="5476753"/>
              <a:ext cx="394094" cy="0"/>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grpSp>
      <p:pic>
        <p:nvPicPr>
          <p:cNvPr id="2051"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3262" t="8139" r="14651" b="14759"/>
          <a:stretch/>
        </p:blipFill>
        <p:spPr bwMode="auto">
          <a:xfrm>
            <a:off x="354239" y="984296"/>
            <a:ext cx="3505379" cy="2015198"/>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pic>
        <p:nvPicPr>
          <p:cNvPr id="2052" name="Picture 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3256" t="12016" r="14674" b="14461"/>
          <a:stretch/>
        </p:blipFill>
        <p:spPr bwMode="auto">
          <a:xfrm>
            <a:off x="2315901" y="1579719"/>
            <a:ext cx="3833875" cy="2102235"/>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28138639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1+#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2" presetClass="entr" presetSubtype="4"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additive="base">
                                        <p:cTn id="12" dur="500"/>
                                        <p:tgtEl>
                                          <p:spTgt spid="16"/>
                                        </p:tgtEl>
                                        <p:attrNameLst>
                                          <p:attrName>ppt_y</p:attrName>
                                        </p:attrNameLst>
                                      </p:cBhvr>
                                      <p:tavLst>
                                        <p:tav tm="0">
                                          <p:val>
                                            <p:strVal val="#ppt_y+#ppt_h*1.125000"/>
                                          </p:val>
                                        </p:tav>
                                        <p:tav tm="100000">
                                          <p:val>
                                            <p:strVal val="#ppt_y"/>
                                          </p:val>
                                        </p:tav>
                                      </p:tavLst>
                                    </p:anim>
                                    <p:animEffect transition="in" filter="wipe(up)">
                                      <p:cBhvr>
                                        <p:cTn id="13" dur="500"/>
                                        <p:tgtEl>
                                          <p:spTgt spid="16"/>
                                        </p:tgtEl>
                                      </p:cBhvr>
                                    </p:animEffect>
                                  </p:childTnLst>
                                </p:cTn>
                              </p:par>
                            </p:childTnLst>
                          </p:cTn>
                        </p:par>
                        <p:par>
                          <p:cTn id="14" fill="hold">
                            <p:stCondLst>
                              <p:cond delay="1000"/>
                            </p:stCondLst>
                            <p:childTnLst>
                              <p:par>
                                <p:cTn id="15" presetID="16" presetClass="entr" presetSubtype="37" fill="hold" nodeType="after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barn(outVertical)">
                                      <p:cBhvr>
                                        <p:cTn id="17" dur="250"/>
                                        <p:tgtEl>
                                          <p:spTgt spid="30"/>
                                        </p:tgtEl>
                                      </p:cBhvr>
                                    </p:animEffect>
                                  </p:childTnLst>
                                </p:cTn>
                              </p:par>
                            </p:childTnLst>
                          </p:cTn>
                        </p:par>
                        <p:par>
                          <p:cTn id="18" fill="hold">
                            <p:stCondLst>
                              <p:cond delay="1250"/>
                            </p:stCondLst>
                            <p:childTnLst>
                              <p:par>
                                <p:cTn id="19" presetID="10" presetClass="entr" presetSubtype="0"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childTnLst>
                          </p:cTn>
                        </p:par>
                        <p:par>
                          <p:cTn id="22" fill="hold">
                            <p:stCondLst>
                              <p:cond delay="1750"/>
                            </p:stCondLst>
                            <p:childTnLst>
                              <p:par>
                                <p:cTn id="23" presetID="12" presetClass="entr" presetSubtype="4" fill="hold" grpId="0" nodeType="afterEffect">
                                  <p:stCondLst>
                                    <p:cond delay="0"/>
                                  </p:stCondLst>
                                  <p:childTnLst>
                                    <p:set>
                                      <p:cBhvr>
                                        <p:cTn id="24" dur="1" fill="hold">
                                          <p:stCondLst>
                                            <p:cond delay="0"/>
                                          </p:stCondLst>
                                        </p:cTn>
                                        <p:tgtEl>
                                          <p:spTgt spid="33"/>
                                        </p:tgtEl>
                                        <p:attrNameLst>
                                          <p:attrName>style.visibility</p:attrName>
                                        </p:attrNameLst>
                                      </p:cBhvr>
                                      <p:to>
                                        <p:strVal val="visible"/>
                                      </p:to>
                                    </p:set>
                                    <p:anim calcmode="lin" valueType="num">
                                      <p:cBhvr additive="base">
                                        <p:cTn id="25" dur="500"/>
                                        <p:tgtEl>
                                          <p:spTgt spid="33"/>
                                        </p:tgtEl>
                                        <p:attrNameLst>
                                          <p:attrName>ppt_y</p:attrName>
                                        </p:attrNameLst>
                                      </p:cBhvr>
                                      <p:tavLst>
                                        <p:tav tm="0">
                                          <p:val>
                                            <p:strVal val="#ppt_y+#ppt_h*1.125000"/>
                                          </p:val>
                                        </p:tav>
                                        <p:tav tm="100000">
                                          <p:val>
                                            <p:strVal val="#ppt_y"/>
                                          </p:val>
                                        </p:tav>
                                      </p:tavLst>
                                    </p:anim>
                                    <p:animEffect transition="in" filter="wipe(up)">
                                      <p:cBhvr>
                                        <p:cTn id="26" dur="500"/>
                                        <p:tgtEl>
                                          <p:spTgt spid="33"/>
                                        </p:tgtEl>
                                      </p:cBhvr>
                                    </p:animEffect>
                                  </p:childTnLst>
                                </p:cTn>
                              </p:par>
                            </p:childTnLst>
                          </p:cTn>
                        </p:par>
                        <p:par>
                          <p:cTn id="27" fill="hold">
                            <p:stCondLst>
                              <p:cond delay="2250"/>
                            </p:stCondLst>
                            <p:childTnLst>
                              <p:par>
                                <p:cTn id="28" presetID="16" presetClass="entr" presetSubtype="37" fill="hold" nodeType="after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barn(outVertical)">
                                      <p:cBhvr>
                                        <p:cTn id="30" dur="250"/>
                                        <p:tgtEl>
                                          <p:spTgt spid="35"/>
                                        </p:tgtEl>
                                      </p:cBhvr>
                                    </p:animEffect>
                                  </p:childTnLst>
                                </p:cTn>
                              </p:par>
                            </p:childTnLst>
                          </p:cTn>
                        </p:par>
                        <p:par>
                          <p:cTn id="31" fill="hold">
                            <p:stCondLst>
                              <p:cond delay="2500"/>
                            </p:stCondLst>
                            <p:childTnLst>
                              <p:par>
                                <p:cTn id="32" presetID="10" presetClass="entr" presetSubtype="0" fill="hold" grpId="0"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33" grpId="0"/>
      <p:bldP spid="3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13791" t="28990" r="22058" b="16279"/>
          <a:stretch/>
        </p:blipFill>
        <p:spPr bwMode="auto">
          <a:xfrm>
            <a:off x="109182" y="1247728"/>
            <a:ext cx="6660108" cy="3135483"/>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pic>
        <p:nvPicPr>
          <p:cNvPr id="307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9954" t="11033" r="43867" b="3040"/>
          <a:stretch/>
        </p:blipFill>
        <p:spPr bwMode="auto">
          <a:xfrm>
            <a:off x="6933062" y="0"/>
            <a:ext cx="5258937" cy="6858000"/>
          </a:xfrm>
          <a:prstGeom prst="rect">
            <a:avLst/>
          </a:prstGeom>
          <a:noFill/>
          <a:ln w="38100">
            <a:solidFill>
              <a:srgbClr val="42A881"/>
            </a:solidFill>
            <a:miter lim="800000"/>
            <a:headEnd/>
            <a:tailEnd/>
          </a:ln>
          <a:extLst>
            <a:ext uri="{909E8E84-426E-40DD-AFC4-6F175D3DCCD1}">
              <a14:hiddenFill xmlns:a14="http://schemas.microsoft.com/office/drawing/2010/main">
                <a:solidFill>
                  <a:schemeClr val="accent1"/>
                </a:solidFill>
              </a14:hiddenFill>
            </a:ext>
          </a:extLst>
        </p:spPr>
      </p:pic>
      <p:sp>
        <p:nvSpPr>
          <p:cNvPr id="16" name="矩形 15"/>
          <p:cNvSpPr/>
          <p:nvPr/>
        </p:nvSpPr>
        <p:spPr>
          <a:xfrm>
            <a:off x="109181" y="1247728"/>
            <a:ext cx="6660109" cy="3135483"/>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863707" y="5122194"/>
            <a:ext cx="5284844" cy="75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      通过</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系统实时监测页面</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可以实时查看需求响应事件基本信息，所有参与楼宇实际负荷曲线，基线曲线，需求响应时间范围等信息。同时通过地图和表格，查看各个参与楼宇的参与交互</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情况</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19" name="组合 18"/>
          <p:cNvGrpSpPr/>
          <p:nvPr/>
        </p:nvGrpSpPr>
        <p:grpSpPr>
          <a:xfrm rot="16200000">
            <a:off x="334963" y="5208533"/>
            <a:ext cx="283779" cy="283779"/>
            <a:chOff x="1418897" y="3247697"/>
            <a:chExt cx="283779" cy="283779"/>
          </a:xfrm>
        </p:grpSpPr>
        <p:sp>
          <p:nvSpPr>
            <p:cNvPr id="20" name="矩形 19"/>
            <p:cNvSpPr/>
            <p:nvPr/>
          </p:nvSpPr>
          <p:spPr>
            <a:xfrm>
              <a:off x="1418897" y="3247697"/>
              <a:ext cx="283779" cy="283779"/>
            </a:xfrm>
            <a:prstGeom prst="rect">
              <a:avLst/>
            </a:prstGeom>
            <a:solidFill>
              <a:srgbClr val="42A8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1482206" y="3350296"/>
              <a:ext cx="157161" cy="78581"/>
              <a:chOff x="1809750" y="3071813"/>
              <a:chExt cx="223837" cy="111919"/>
            </a:xfrm>
          </p:grpSpPr>
          <p:cxnSp>
            <p:nvCxnSpPr>
              <p:cNvPr id="22" name="直接连接符 21"/>
              <p:cNvCxnSpPr/>
              <p:nvPr/>
            </p:nvCxnSpPr>
            <p:spPr>
              <a:xfrm>
                <a:off x="1809750"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1921668" y="3071813"/>
                <a:ext cx="111919" cy="111919"/>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sp>
        <p:nvSpPr>
          <p:cNvPr id="24" name="矩形 23"/>
          <p:cNvSpPr/>
          <p:nvPr/>
        </p:nvSpPr>
        <p:spPr>
          <a:xfrm>
            <a:off x="863707" y="4811905"/>
            <a:ext cx="2224186" cy="369332"/>
          </a:xfrm>
          <a:prstGeom prst="rect">
            <a:avLst/>
          </a:prstGeom>
        </p:spPr>
        <p:txBody>
          <a:bodyPr wrap="square">
            <a:spAutoFit/>
          </a:bodyPr>
          <a:lstStyle/>
          <a:p>
            <a:r>
              <a:rPr lang="zh-CN" altLang="en-US" b="1" dirty="0" smtClean="0">
                <a:solidFill>
                  <a:srgbClr val="42A881"/>
                </a:solidFill>
                <a:latin typeface="微软雅黑" panose="020B0503020204020204" pitchFamily="34" charset="-122"/>
                <a:ea typeface="微软雅黑" panose="020B0503020204020204" pitchFamily="34" charset="-122"/>
                <a:cs typeface="Arial" panose="020B0604020202020204" pitchFamily="34" charset="0"/>
              </a:rPr>
              <a:t>实  时  监  测</a:t>
            </a:r>
            <a:endParaRPr lang="en-US" altLang="zh-CN" b="1" dirty="0">
              <a:solidFill>
                <a:srgbClr val="42A881"/>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25" name="组合 24"/>
          <p:cNvGrpSpPr/>
          <p:nvPr/>
        </p:nvGrpSpPr>
        <p:grpSpPr>
          <a:xfrm>
            <a:off x="354240" y="238579"/>
            <a:ext cx="483870" cy="476250"/>
            <a:chOff x="4267200" y="1409700"/>
            <a:chExt cx="483870" cy="476250"/>
          </a:xfrm>
        </p:grpSpPr>
        <p:sp>
          <p:nvSpPr>
            <p:cNvPr id="26" name="矩形 25"/>
            <p:cNvSpPr/>
            <p:nvPr/>
          </p:nvSpPr>
          <p:spPr>
            <a:xfrm>
              <a:off x="4267200" y="1409700"/>
              <a:ext cx="285750" cy="285750"/>
            </a:xfrm>
            <a:prstGeom prst="rect">
              <a:avLst/>
            </a:prstGeom>
            <a:noFill/>
            <a:ln w="38100">
              <a:solidFill>
                <a:srgbClr val="1F87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4465320" y="1600200"/>
              <a:ext cx="285750" cy="285750"/>
            </a:xfrm>
            <a:prstGeom prst="rect">
              <a:avLst/>
            </a:prstGeom>
            <a:noFill/>
            <a:ln w="38100">
              <a:solidFill>
                <a:srgbClr val="42A8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文本框 6"/>
          <p:cNvSpPr txBox="1">
            <a:spLocks noChangeArrowheads="1"/>
          </p:cNvSpPr>
          <p:nvPr/>
        </p:nvSpPr>
        <p:spPr bwMode="auto">
          <a:xfrm>
            <a:off x="844583" y="349094"/>
            <a:ext cx="1550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dist">
              <a:lnSpc>
                <a:spcPct val="100000"/>
              </a:lnSpc>
              <a:spcBef>
                <a:spcPct val="0"/>
              </a:spcBef>
              <a:buNone/>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功能介绍</a:t>
            </a:r>
          </a:p>
        </p:txBody>
      </p:sp>
      <p:sp>
        <p:nvSpPr>
          <p:cNvPr id="29" name="矩形 29"/>
          <p:cNvSpPr>
            <a:spLocks noChangeArrowheads="1"/>
          </p:cNvSpPr>
          <p:nvPr/>
        </p:nvSpPr>
        <p:spPr bwMode="auto">
          <a:xfrm>
            <a:off x="646369" y="164354"/>
            <a:ext cx="1734880" cy="226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a:lnSpc>
                <a:spcPct val="120000"/>
              </a:lnSpc>
            </a:pPr>
            <a:r>
              <a:rPr lang="en-US" altLang="zh-CN" sz="800" dirty="0">
                <a:solidFill>
                  <a:schemeClr val="tx1">
                    <a:lumMod val="50000"/>
                    <a:lumOff val="50000"/>
                  </a:schemeClr>
                </a:solidFill>
                <a:latin typeface="Arial" panose="020B0604020202020204" pitchFamily="34" charset="0"/>
                <a:cs typeface="Arial" panose="020B0604020202020204" pitchFamily="34" charset="0"/>
              </a:rPr>
              <a:t>INTRODUCTION</a:t>
            </a:r>
          </a:p>
        </p:txBody>
      </p:sp>
    </p:spTree>
    <p:extLst>
      <p:ext uri="{BB962C8B-B14F-4D97-AF65-F5344CB8AC3E}">
        <p14:creationId xmlns:p14="http://schemas.microsoft.com/office/powerpoint/2010/main" val="33888706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p:tgtEl>
                                          <p:spTgt spid="19"/>
                                        </p:tgtEl>
                                        <p:attrNameLst>
                                          <p:attrName>ppt_x</p:attrName>
                                        </p:attrNameLst>
                                      </p:cBhvr>
                                      <p:tavLst>
                                        <p:tav tm="0">
                                          <p:val>
                                            <p:strVal val="#ppt_x-#ppt_w*1.125000"/>
                                          </p:val>
                                        </p:tav>
                                        <p:tav tm="100000">
                                          <p:val>
                                            <p:strVal val="#ppt_x"/>
                                          </p:val>
                                        </p:tav>
                                      </p:tavLst>
                                    </p:anim>
                                    <p:animEffect transition="in" filter="wipe(right)">
                                      <p:cBhvr>
                                        <p:cTn id="12" dur="500"/>
                                        <p:tgtEl>
                                          <p:spTgt spid="19"/>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par>
                          <p:cTn id="17" fill="hold">
                            <p:stCondLst>
                              <p:cond delay="1500"/>
                            </p:stCondLst>
                            <p:childTnLst>
                              <p:par>
                                <p:cTn id="18" presetID="12" presetClass="entr" presetSubtype="1" fill="hold" grpId="0" nodeType="afterEffect">
                                  <p:stCondLst>
                                    <p:cond delay="0"/>
                                  </p:stCondLst>
                                  <p:childTnLst>
                                    <p:set>
                                      <p:cBhvr>
                                        <p:cTn id="19" dur="1" fill="hold">
                                          <p:stCondLst>
                                            <p:cond delay="0"/>
                                          </p:stCondLst>
                                        </p:cTn>
                                        <p:tgtEl>
                                          <p:spTgt spid="24"/>
                                        </p:tgtEl>
                                        <p:attrNameLst>
                                          <p:attrName>style.visibility</p:attrName>
                                        </p:attrNameLst>
                                      </p:cBhvr>
                                      <p:to>
                                        <p:strVal val="visible"/>
                                      </p:to>
                                    </p:set>
                                    <p:anim calcmode="lin" valueType="num">
                                      <p:cBhvr additive="base">
                                        <p:cTn id="20" dur="500"/>
                                        <p:tgtEl>
                                          <p:spTgt spid="24"/>
                                        </p:tgtEl>
                                        <p:attrNameLst>
                                          <p:attrName>ppt_y</p:attrName>
                                        </p:attrNameLst>
                                      </p:cBhvr>
                                      <p:tavLst>
                                        <p:tav tm="0">
                                          <p:val>
                                            <p:strVal val="#ppt_y-#ppt_h*1.125000"/>
                                          </p:val>
                                        </p:tav>
                                        <p:tav tm="100000">
                                          <p:val>
                                            <p:strVal val="#ppt_y"/>
                                          </p:val>
                                        </p:tav>
                                      </p:tavLst>
                                    </p:anim>
                                    <p:animEffect transition="in" filter="wipe(down)">
                                      <p:cBhvr>
                                        <p:cTn id="2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p:bldP spid="24"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B2D78B"/>
    </a:accent1>
    <a:accent2>
      <a:srgbClr val="7FBC40"/>
    </a:accent2>
    <a:accent3>
      <a:srgbClr val="4AA03F"/>
    </a:accent3>
    <a:accent4>
      <a:srgbClr val="37782F"/>
    </a:accent4>
    <a:accent5>
      <a:srgbClr val="15884A"/>
    </a:accent5>
    <a:accent6>
      <a:srgbClr val="7A9156"/>
    </a:accent6>
    <a:hlink>
      <a:srgbClr val="B2D78B"/>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3582</TotalTime>
  <Words>1918</Words>
  <Application>Microsoft Office PowerPoint</Application>
  <PresentationFormat>宽屏</PresentationFormat>
  <Paragraphs>165</Paragraphs>
  <Slides>25</Slides>
  <Notes>0</Notes>
  <HiddenSlides>13</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25</vt:i4>
      </vt:variant>
    </vt:vector>
  </HeadingPairs>
  <TitlesOfParts>
    <vt:vector size="37" baseType="lpstr">
      <vt:lpstr>Brush Script Std</vt:lpstr>
      <vt:lpstr>汉仪中等线简</vt:lpstr>
      <vt:lpstr>华文细黑</vt:lpstr>
      <vt:lpstr>宋体</vt:lpstr>
      <vt:lpstr>微软雅黑</vt:lpstr>
      <vt:lpstr>Agency FB</vt:lpstr>
      <vt:lpstr>Arial</vt:lpstr>
      <vt:lpstr>Arial Black</vt:lpstr>
      <vt:lpstr>Calibri</vt:lpstr>
      <vt:lpstr>Calibri Light</vt:lpstr>
      <vt:lpstr>Microsoft Yi Baiti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senry gee</dc:creator>
  <cp:lastModifiedBy>pserver</cp:lastModifiedBy>
  <cp:revision>80</cp:revision>
  <dcterms:created xsi:type="dcterms:W3CDTF">2016-07-12T04:41:11Z</dcterms:created>
  <dcterms:modified xsi:type="dcterms:W3CDTF">2017-05-26T12:38:23Z</dcterms:modified>
</cp:coreProperties>
</file>

<file path=docProps/thumbnail.jpeg>
</file>